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bin" ContentType="application/vnd.openxmlformats-officedocument.oleObject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</p:sldMasterIdLst>
  <p:handoutMasterIdLst>
    <p:handoutMasterId r:id="rId38"/>
  </p:handoutMasterIdLst>
  <p:sldIdLst>
    <p:sldId id="256" r:id="rId2"/>
    <p:sldId id="257" r:id="rId3"/>
    <p:sldId id="296" r:id="rId4"/>
    <p:sldId id="258" r:id="rId5"/>
    <p:sldId id="259" r:id="rId6"/>
    <p:sldId id="297" r:id="rId7"/>
    <p:sldId id="260" r:id="rId8"/>
    <p:sldId id="266" r:id="rId9"/>
    <p:sldId id="270" r:id="rId10"/>
    <p:sldId id="261" r:id="rId11"/>
    <p:sldId id="262" r:id="rId12"/>
    <p:sldId id="263" r:id="rId13"/>
    <p:sldId id="267" r:id="rId14"/>
    <p:sldId id="280" r:id="rId15"/>
    <p:sldId id="281" r:id="rId16"/>
    <p:sldId id="291" r:id="rId17"/>
    <p:sldId id="293" r:id="rId18"/>
    <p:sldId id="290" r:id="rId19"/>
    <p:sldId id="274" r:id="rId20"/>
    <p:sldId id="275" r:id="rId21"/>
    <p:sldId id="277" r:id="rId22"/>
    <p:sldId id="269" r:id="rId23"/>
    <p:sldId id="271" r:id="rId24"/>
    <p:sldId id="273" r:id="rId25"/>
    <p:sldId id="284" r:id="rId26"/>
    <p:sldId id="286" r:id="rId27"/>
    <p:sldId id="287" r:id="rId28"/>
    <p:sldId id="292" r:id="rId29"/>
    <p:sldId id="278" r:id="rId30"/>
    <p:sldId id="283" r:id="rId31"/>
    <p:sldId id="276" r:id="rId32"/>
    <p:sldId id="279" r:id="rId33"/>
    <p:sldId id="282" r:id="rId34"/>
    <p:sldId id="288" r:id="rId35"/>
    <p:sldId id="289" r:id="rId36"/>
    <p:sldId id="265" r:id="rId37"/>
  </p:sldIdLst>
  <p:sldSz cx="9144000" cy="6858000" type="screen4x3"/>
  <p:notesSz cx="6858000" cy="9144000"/>
  <p:defaultTextStyle>
    <a:defPPr>
      <a:defRPr lang="ru-RU"/>
    </a:defPPr>
    <a:lvl1pPr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99"/>
    <a:srgbClr val="00FF99"/>
    <a:srgbClr val="006600"/>
    <a:srgbClr val="660066"/>
    <a:srgbClr val="FFFF00"/>
    <a:srgbClr val="6600CC"/>
    <a:srgbClr val="CC0066"/>
    <a:srgbClr val="0EBE3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34567" autoAdjust="0"/>
    <p:restoredTop sz="86377" autoAdjust="0"/>
  </p:normalViewPr>
  <p:slideViewPr>
    <p:cSldViewPr>
      <p:cViewPr varScale="1">
        <p:scale>
          <a:sx n="116" d="100"/>
          <a:sy n="116" d="100"/>
        </p:scale>
        <p:origin x="-2184" y="-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46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>
              <a:defRPr/>
            </a:pPr>
            <a:fld id="{C427F8DA-1DA8-4DF7-8283-96D4C6507A46}" type="datetimeFigureOut">
              <a:rPr lang="ru-RU"/>
              <a:pPr>
                <a:defRPr/>
              </a:pPr>
              <a:t>23.11.2015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/>
            </a:lvl1pPr>
          </a:lstStyle>
          <a:p>
            <a:pPr>
              <a:defRPr/>
            </a:pPr>
            <a:fld id="{A4D581C4-6912-484F-8985-97780B45620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2"/>
          <p:cNvSpPr>
            <a:spLocks/>
          </p:cNvSpPr>
          <p:nvPr/>
        </p:nvSpPr>
        <p:spPr bwMode="blackWhite">
          <a:xfrm>
            <a:off x="20638" y="12700"/>
            <a:ext cx="8896350" cy="6780213"/>
          </a:xfrm>
          <a:custGeom>
            <a:avLst/>
            <a:gdLst/>
            <a:ahLst/>
            <a:cxnLst>
              <a:cxn ang="0">
                <a:pos x="2822" y="0"/>
              </a:cxn>
              <a:cxn ang="0">
                <a:pos x="0" y="975"/>
              </a:cxn>
              <a:cxn ang="0">
                <a:pos x="2169" y="3619"/>
              </a:cxn>
              <a:cxn ang="0">
                <a:pos x="3985" y="1125"/>
              </a:cxn>
              <a:cxn ang="0">
                <a:pos x="2822" y="0"/>
              </a:cxn>
              <a:cxn ang="0">
                <a:pos x="2822" y="0"/>
              </a:cxn>
            </a:cxnLst>
            <a:rect l="0" t="0" r="r" b="b"/>
            <a:pathLst>
              <a:path w="3985" h="3619">
                <a:moveTo>
                  <a:pt x="2822" y="0"/>
                </a:moveTo>
                <a:lnTo>
                  <a:pt x="0" y="975"/>
                </a:lnTo>
                <a:lnTo>
                  <a:pt x="2169" y="3619"/>
                </a:lnTo>
                <a:lnTo>
                  <a:pt x="3985" y="1125"/>
                </a:lnTo>
                <a:lnTo>
                  <a:pt x="2822" y="0"/>
                </a:lnTo>
                <a:lnTo>
                  <a:pt x="2822" y="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/>
          </a:p>
        </p:txBody>
      </p:sp>
      <p:grpSp>
        <p:nvGrpSpPr>
          <p:cNvPr id="5" name="Group 8"/>
          <p:cNvGrpSpPr>
            <a:grpSpLocks/>
          </p:cNvGrpSpPr>
          <p:nvPr/>
        </p:nvGrpSpPr>
        <p:grpSpPr bwMode="auto">
          <a:xfrm>
            <a:off x="195263" y="234950"/>
            <a:ext cx="3787775" cy="1778000"/>
            <a:chOff x="123" y="148"/>
            <a:chExt cx="2386" cy="1120"/>
          </a:xfrm>
        </p:grpSpPr>
        <p:sp>
          <p:nvSpPr>
            <p:cNvPr id="6" name="Freeform 9"/>
            <p:cNvSpPr>
              <a:spLocks/>
            </p:cNvSpPr>
            <p:nvPr userDrawn="1"/>
          </p:nvSpPr>
          <p:spPr bwMode="auto">
            <a:xfrm>
              <a:off x="177" y="177"/>
              <a:ext cx="2250" cy="1017"/>
            </a:xfrm>
            <a:custGeom>
              <a:avLst/>
              <a:gdLst/>
              <a:ahLst/>
              <a:cxnLst>
                <a:cxn ang="0">
                  <a:pos x="794" y="395"/>
                </a:cxn>
                <a:cxn ang="0">
                  <a:pos x="710" y="318"/>
                </a:cxn>
                <a:cxn ang="0">
                  <a:pos x="556" y="210"/>
                </a:cxn>
                <a:cxn ang="0">
                  <a:pos x="71" y="0"/>
                </a:cxn>
                <a:cxn ang="0">
                  <a:pos x="23" y="20"/>
                </a:cxn>
                <a:cxn ang="0">
                  <a:pos x="0" y="83"/>
                </a:cxn>
                <a:cxn ang="0">
                  <a:pos x="28" y="155"/>
                </a:cxn>
                <a:cxn ang="0">
                  <a:pos x="570" y="409"/>
                </a:cxn>
                <a:cxn ang="0">
                  <a:pos x="689" y="393"/>
                </a:cxn>
                <a:cxn ang="0">
                  <a:pos x="785" y="414"/>
                </a:cxn>
                <a:cxn ang="0">
                  <a:pos x="794" y="395"/>
                </a:cxn>
                <a:cxn ang="0">
                  <a:pos x="794" y="395"/>
                </a:cxn>
              </a:cxnLst>
              <a:rect l="0" t="0" r="r" b="b"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" name="Freeform 10"/>
            <p:cNvSpPr>
              <a:spLocks/>
            </p:cNvSpPr>
            <p:nvPr userDrawn="1"/>
          </p:nvSpPr>
          <p:spPr bwMode="auto">
            <a:xfrm>
              <a:off x="166" y="261"/>
              <a:ext cx="2244" cy="1007"/>
            </a:xfrm>
            <a:custGeom>
              <a:avLst/>
              <a:gdLst/>
              <a:ahLst/>
              <a:cxnLst>
                <a:cxn ang="0">
                  <a:pos x="137" y="0"/>
                </a:cxn>
                <a:cxn ang="0">
                  <a:pos x="1331" y="519"/>
                </a:cxn>
                <a:cxn ang="0">
                  <a:pos x="1428" y="638"/>
                </a:cxn>
                <a:cxn ang="0">
                  <a:pos x="1586" y="792"/>
                </a:cxn>
                <a:cxn ang="0">
                  <a:pos x="1565" y="821"/>
                </a:cxn>
                <a:cxn ang="0">
                  <a:pos x="1350" y="787"/>
                </a:cxn>
                <a:cxn ang="0">
                  <a:pos x="1145" y="811"/>
                </a:cxn>
                <a:cxn ang="0">
                  <a:pos x="42" y="298"/>
                </a:cxn>
                <a:cxn ang="0">
                  <a:pos x="0" y="150"/>
                </a:cxn>
                <a:cxn ang="0">
                  <a:pos x="46" y="32"/>
                </a:cxn>
                <a:cxn ang="0">
                  <a:pos x="137" y="0"/>
                </a:cxn>
                <a:cxn ang="0">
                  <a:pos x="137" y="0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" name="Freeform 11"/>
            <p:cNvSpPr>
              <a:spLocks/>
            </p:cNvSpPr>
            <p:nvPr userDrawn="1"/>
          </p:nvSpPr>
          <p:spPr bwMode="auto">
            <a:xfrm>
              <a:off x="474" y="344"/>
              <a:ext cx="1488" cy="919"/>
            </a:xfrm>
            <a:custGeom>
              <a:avLst/>
              <a:gdLst/>
              <a:ahLst/>
              <a:cxnLst>
                <a:cxn ang="0">
                  <a:pos x="0" y="325"/>
                </a:cxn>
                <a:cxn ang="0">
                  <a:pos x="922" y="747"/>
                </a:cxn>
                <a:cxn ang="0">
                  <a:pos x="939" y="534"/>
                </a:cxn>
                <a:cxn ang="0">
                  <a:pos x="1049" y="422"/>
                </a:cxn>
                <a:cxn ang="0">
                  <a:pos x="78" y="0"/>
                </a:cxn>
                <a:cxn ang="0">
                  <a:pos x="0" y="127"/>
                </a:cxn>
                <a:cxn ang="0">
                  <a:pos x="0" y="325"/>
                </a:cxn>
                <a:cxn ang="0">
                  <a:pos x="0" y="32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grpSp>
          <p:nvGrpSpPr>
            <p:cNvPr id="9" name="Group 12"/>
            <p:cNvGrpSpPr>
              <a:grpSpLocks/>
            </p:cNvGrpSpPr>
            <p:nvPr userDrawn="1"/>
          </p:nvGrpSpPr>
          <p:grpSpPr bwMode="auto">
            <a:xfrm>
              <a:off x="123" y="148"/>
              <a:ext cx="2386" cy="1081"/>
              <a:chOff x="123" y="148"/>
              <a:chExt cx="2386" cy="1081"/>
            </a:xfrm>
          </p:grpSpPr>
          <p:sp>
            <p:nvSpPr>
              <p:cNvPr id="10" name="Freeform 13"/>
              <p:cNvSpPr>
                <a:spLocks/>
              </p:cNvSpPr>
              <p:nvPr userDrawn="1"/>
            </p:nvSpPr>
            <p:spPr bwMode="auto">
              <a:xfrm>
                <a:off x="2005" y="934"/>
                <a:ext cx="212" cy="214"/>
              </a:xfrm>
              <a:custGeom>
                <a:avLst/>
                <a:gdLst/>
                <a:ahLst/>
                <a:cxnLst>
                  <a:cxn ang="0">
                    <a:pos x="110" y="0"/>
                  </a:cxn>
                  <a:cxn ang="0">
                    <a:pos x="40" y="66"/>
                  </a:cxn>
                  <a:cxn ang="0">
                    <a:pos x="0" y="173"/>
                  </a:cxn>
                  <a:cxn ang="0">
                    <a:pos x="80" y="160"/>
                  </a:cxn>
                  <a:cxn ang="0">
                    <a:pos x="103" y="84"/>
                  </a:cxn>
                  <a:cxn ang="0">
                    <a:pos x="150" y="27"/>
                  </a:cxn>
                  <a:cxn ang="0">
                    <a:pos x="110" y="0"/>
                  </a:cxn>
                  <a:cxn ang="0">
                    <a:pos x="110" y="0"/>
                  </a:cxn>
                </a:cxnLst>
                <a:rect l="0" t="0" r="r" b="b"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1" name="Freeform 14"/>
              <p:cNvSpPr>
                <a:spLocks/>
              </p:cNvSpPr>
              <p:nvPr userDrawn="1"/>
            </p:nvSpPr>
            <p:spPr bwMode="auto">
              <a:xfrm>
                <a:off x="123" y="148"/>
                <a:ext cx="2386" cy="1081"/>
              </a:xfrm>
              <a:custGeom>
                <a:avLst/>
                <a:gdLst/>
                <a:ahLst/>
                <a:cxnLst>
                  <a:cxn ang="0">
                    <a:pos x="156" y="0"/>
                  </a:cxn>
                  <a:cxn ang="0">
                    <a:pos x="63" y="52"/>
                  </a:cxn>
                  <a:cxn ang="0">
                    <a:pos x="0" y="208"/>
                  </a:cxn>
                  <a:cxn ang="0">
                    <a:pos x="67" y="358"/>
                  </a:cxn>
                  <a:cxn ang="0">
                    <a:pos x="1182" y="867"/>
                  </a:cxn>
                  <a:cxn ang="0">
                    <a:pos x="1422" y="835"/>
                  </a:cxn>
                  <a:cxn ang="0">
                    <a:pos x="1616" y="880"/>
                  </a:cxn>
                  <a:cxn ang="0">
                    <a:pos x="1684" y="808"/>
                  </a:cxn>
                  <a:cxn ang="0">
                    <a:pos x="1502" y="664"/>
                  </a:cxn>
                  <a:cxn ang="0">
                    <a:pos x="1428" y="512"/>
                  </a:cxn>
                  <a:cxn ang="0">
                    <a:pos x="1369" y="527"/>
                  </a:cxn>
                  <a:cxn ang="0">
                    <a:pos x="1439" y="664"/>
                  </a:cxn>
                  <a:cxn ang="0">
                    <a:pos x="1578" y="810"/>
                  </a:cxn>
                  <a:cxn ang="0">
                    <a:pos x="1413" y="787"/>
                  </a:cxn>
                  <a:cxn ang="0">
                    <a:pos x="1219" y="814"/>
                  </a:cxn>
                  <a:cxn ang="0">
                    <a:pos x="1255" y="650"/>
                  </a:cxn>
                  <a:cxn ang="0">
                    <a:pos x="1338" y="538"/>
                  </a:cxn>
                  <a:cxn ang="0">
                    <a:pos x="1241" y="552"/>
                  </a:cxn>
                  <a:cxn ang="0">
                    <a:pos x="1165" y="658"/>
                  </a:cxn>
                  <a:cxn ang="0">
                    <a:pos x="1139" y="791"/>
                  </a:cxn>
                  <a:cxn ang="0">
                    <a:pos x="107" y="310"/>
                  </a:cxn>
                  <a:cxn ang="0">
                    <a:pos x="80" y="215"/>
                  </a:cxn>
                  <a:cxn ang="0">
                    <a:pos x="103" y="95"/>
                  </a:cxn>
                  <a:cxn ang="0">
                    <a:pos x="217" y="0"/>
                  </a:cxn>
                  <a:cxn ang="0">
                    <a:pos x="156" y="0"/>
                  </a:cxn>
                  <a:cxn ang="0">
                    <a:pos x="156" y="0"/>
                  </a:cxn>
                </a:cxnLst>
                <a:rect l="0" t="0" r="r" b="b"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2" name="Freeform 15"/>
              <p:cNvSpPr>
                <a:spLocks/>
              </p:cNvSpPr>
              <p:nvPr userDrawn="1"/>
            </p:nvSpPr>
            <p:spPr bwMode="auto">
              <a:xfrm>
                <a:off x="324" y="158"/>
                <a:ext cx="1686" cy="614"/>
              </a:xfrm>
              <a:custGeom>
                <a:avLst/>
                <a:gdLst/>
                <a:ahLst/>
                <a:cxnLst>
                  <a:cxn ang="0">
                    <a:pos x="100" y="0"/>
                  </a:cxn>
                  <a:cxn ang="0">
                    <a:pos x="1190" y="490"/>
                  </a:cxn>
                  <a:cxn ang="0">
                    <a:pos x="1076" y="500"/>
                  </a:cxn>
                  <a:cxn ang="0">
                    <a:pos x="0" y="27"/>
                  </a:cxn>
                  <a:cxn ang="0">
                    <a:pos x="100" y="0"/>
                  </a:cxn>
                  <a:cxn ang="0">
                    <a:pos x="100" y="0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" name="Freeform 16"/>
              <p:cNvSpPr>
                <a:spLocks/>
              </p:cNvSpPr>
              <p:nvPr userDrawn="1"/>
            </p:nvSpPr>
            <p:spPr bwMode="auto">
              <a:xfrm>
                <a:off x="409" y="251"/>
                <a:ext cx="227" cy="410"/>
              </a:xfrm>
              <a:custGeom>
                <a:avLst/>
                <a:gdLst/>
                <a:ahLst/>
                <a:cxnLst>
                  <a:cxn ang="0">
                    <a:pos x="116" y="0"/>
                  </a:cxn>
                  <a:cxn ang="0">
                    <a:pos x="19" y="106"/>
                  </a:cxn>
                  <a:cxn ang="0">
                    <a:pos x="0" y="230"/>
                  </a:cxn>
                  <a:cxn ang="0">
                    <a:pos x="33" y="314"/>
                  </a:cxn>
                  <a:cxn ang="0">
                    <a:pos x="94" y="335"/>
                  </a:cxn>
                  <a:cxn ang="0">
                    <a:pos x="76" y="154"/>
                  </a:cxn>
                  <a:cxn ang="0">
                    <a:pos x="160" y="17"/>
                  </a:cxn>
                  <a:cxn ang="0">
                    <a:pos x="116" y="0"/>
                  </a:cxn>
                  <a:cxn ang="0">
                    <a:pos x="116" y="0"/>
                  </a:cxn>
                </a:cxnLst>
                <a:rect l="0" t="0" r="r" b="b"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4" name="Freeform 17"/>
              <p:cNvSpPr>
                <a:spLocks/>
              </p:cNvSpPr>
              <p:nvPr userDrawn="1"/>
            </p:nvSpPr>
            <p:spPr bwMode="auto">
              <a:xfrm>
                <a:off x="846" y="536"/>
                <a:ext cx="691" cy="364"/>
              </a:xfrm>
              <a:custGeom>
                <a:avLst/>
                <a:gdLst/>
                <a:ahLst/>
                <a:cxnLst>
                  <a:cxn ang="0">
                    <a:pos x="14" y="34"/>
                  </a:cxn>
                  <a:cxn ang="0">
                    <a:pos x="160" y="66"/>
                  </a:cxn>
                  <a:cxn ang="0">
                    <a:pos x="324" y="137"/>
                  </a:cxn>
                  <a:cxn ang="0">
                    <a:pos x="440" y="243"/>
                  </a:cxn>
                  <a:cxn ang="0">
                    <a:pos x="326" y="230"/>
                  </a:cxn>
                  <a:cxn ang="0">
                    <a:pos x="139" y="146"/>
                  </a:cxn>
                  <a:cxn ang="0">
                    <a:pos x="50" y="80"/>
                  </a:cxn>
                  <a:cxn ang="0">
                    <a:pos x="107" y="163"/>
                  </a:cxn>
                  <a:cxn ang="0">
                    <a:pos x="272" y="270"/>
                  </a:cxn>
                  <a:cxn ang="0">
                    <a:pos x="466" y="296"/>
                  </a:cxn>
                  <a:cxn ang="0">
                    <a:pos x="489" y="224"/>
                  </a:cxn>
                  <a:cxn ang="0">
                    <a:pos x="394" y="120"/>
                  </a:cxn>
                  <a:cxn ang="0">
                    <a:pos x="170" y="17"/>
                  </a:cxn>
                  <a:cxn ang="0">
                    <a:pos x="0" y="0"/>
                  </a:cxn>
                  <a:cxn ang="0">
                    <a:pos x="14" y="34"/>
                  </a:cxn>
                  <a:cxn ang="0">
                    <a:pos x="14" y="34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</p:grpSp>
      <p:grpSp>
        <p:nvGrpSpPr>
          <p:cNvPr id="15" name="Group 18"/>
          <p:cNvGrpSpPr>
            <a:grpSpLocks/>
          </p:cNvGrpSpPr>
          <p:nvPr/>
        </p:nvGrpSpPr>
        <p:grpSpPr bwMode="auto">
          <a:xfrm>
            <a:off x="7915275" y="4368800"/>
            <a:ext cx="742950" cy="1058863"/>
            <a:chOff x="4986" y="2752"/>
            <a:chExt cx="468" cy="667"/>
          </a:xfrm>
        </p:grpSpPr>
        <p:sp>
          <p:nvSpPr>
            <p:cNvPr id="16" name="Freeform 19"/>
            <p:cNvSpPr>
              <a:spLocks/>
            </p:cNvSpPr>
            <p:nvPr userDrawn="1"/>
          </p:nvSpPr>
          <p:spPr bwMode="auto">
            <a:xfrm rot="7320404">
              <a:off x="4909" y="2936"/>
              <a:ext cx="629" cy="293"/>
            </a:xfrm>
            <a:custGeom>
              <a:avLst/>
              <a:gdLst/>
              <a:ahLst/>
              <a:cxnLst>
                <a:cxn ang="0">
                  <a:pos x="794" y="395"/>
                </a:cxn>
                <a:cxn ang="0">
                  <a:pos x="710" y="318"/>
                </a:cxn>
                <a:cxn ang="0">
                  <a:pos x="556" y="210"/>
                </a:cxn>
                <a:cxn ang="0">
                  <a:pos x="71" y="0"/>
                </a:cxn>
                <a:cxn ang="0">
                  <a:pos x="23" y="20"/>
                </a:cxn>
                <a:cxn ang="0">
                  <a:pos x="0" y="83"/>
                </a:cxn>
                <a:cxn ang="0">
                  <a:pos x="28" y="155"/>
                </a:cxn>
                <a:cxn ang="0">
                  <a:pos x="570" y="409"/>
                </a:cxn>
                <a:cxn ang="0">
                  <a:pos x="689" y="393"/>
                </a:cxn>
                <a:cxn ang="0">
                  <a:pos x="785" y="414"/>
                </a:cxn>
                <a:cxn ang="0">
                  <a:pos x="794" y="395"/>
                </a:cxn>
                <a:cxn ang="0">
                  <a:pos x="794" y="395"/>
                </a:cxn>
              </a:cxnLst>
              <a:rect l="0" t="0" r="r" b="b"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7" name="Freeform 20"/>
            <p:cNvSpPr>
              <a:spLocks/>
            </p:cNvSpPr>
            <p:nvPr userDrawn="1"/>
          </p:nvSpPr>
          <p:spPr bwMode="auto">
            <a:xfrm rot="7320404">
              <a:off x="4893" y="2923"/>
              <a:ext cx="627" cy="290"/>
            </a:xfrm>
            <a:custGeom>
              <a:avLst/>
              <a:gdLst/>
              <a:ahLst/>
              <a:cxnLst>
                <a:cxn ang="0">
                  <a:pos x="137" y="0"/>
                </a:cxn>
                <a:cxn ang="0">
                  <a:pos x="1331" y="519"/>
                </a:cxn>
                <a:cxn ang="0">
                  <a:pos x="1428" y="638"/>
                </a:cxn>
                <a:cxn ang="0">
                  <a:pos x="1586" y="792"/>
                </a:cxn>
                <a:cxn ang="0">
                  <a:pos x="1565" y="821"/>
                </a:cxn>
                <a:cxn ang="0">
                  <a:pos x="1350" y="787"/>
                </a:cxn>
                <a:cxn ang="0">
                  <a:pos x="1145" y="811"/>
                </a:cxn>
                <a:cxn ang="0">
                  <a:pos x="42" y="298"/>
                </a:cxn>
                <a:cxn ang="0">
                  <a:pos x="0" y="150"/>
                </a:cxn>
                <a:cxn ang="0">
                  <a:pos x="46" y="32"/>
                </a:cxn>
                <a:cxn ang="0">
                  <a:pos x="137" y="0"/>
                </a:cxn>
                <a:cxn ang="0">
                  <a:pos x="137" y="0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8" name="Freeform 21"/>
            <p:cNvSpPr>
              <a:spLocks/>
            </p:cNvSpPr>
            <p:nvPr userDrawn="1"/>
          </p:nvSpPr>
          <p:spPr bwMode="auto">
            <a:xfrm rot="7320404">
              <a:off x="5000" y="2913"/>
              <a:ext cx="416" cy="265"/>
            </a:xfrm>
            <a:custGeom>
              <a:avLst/>
              <a:gdLst/>
              <a:ahLst/>
              <a:cxnLst>
                <a:cxn ang="0">
                  <a:pos x="0" y="325"/>
                </a:cxn>
                <a:cxn ang="0">
                  <a:pos x="922" y="747"/>
                </a:cxn>
                <a:cxn ang="0">
                  <a:pos x="939" y="534"/>
                </a:cxn>
                <a:cxn ang="0">
                  <a:pos x="1049" y="422"/>
                </a:cxn>
                <a:cxn ang="0">
                  <a:pos x="78" y="0"/>
                </a:cxn>
                <a:cxn ang="0">
                  <a:pos x="0" y="127"/>
                </a:cxn>
                <a:cxn ang="0">
                  <a:pos x="0" y="325"/>
                </a:cxn>
                <a:cxn ang="0">
                  <a:pos x="0" y="32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grpSp>
          <p:nvGrpSpPr>
            <p:cNvPr id="19" name="Group 22"/>
            <p:cNvGrpSpPr>
              <a:grpSpLocks/>
            </p:cNvGrpSpPr>
            <p:nvPr userDrawn="1"/>
          </p:nvGrpSpPr>
          <p:grpSpPr bwMode="auto">
            <a:xfrm>
              <a:off x="4986" y="2752"/>
              <a:ext cx="469" cy="667"/>
              <a:chOff x="4986" y="2752"/>
              <a:chExt cx="469" cy="667"/>
            </a:xfrm>
          </p:grpSpPr>
          <p:sp>
            <p:nvSpPr>
              <p:cNvPr id="20" name="Freeform 23"/>
              <p:cNvSpPr>
                <a:spLocks/>
              </p:cNvSpPr>
              <p:nvPr userDrawn="1"/>
            </p:nvSpPr>
            <p:spPr bwMode="auto">
              <a:xfrm rot="7320404">
                <a:off x="4987" y="3190"/>
                <a:ext cx="59" cy="61"/>
              </a:xfrm>
              <a:custGeom>
                <a:avLst/>
                <a:gdLst/>
                <a:ahLst/>
                <a:cxnLst>
                  <a:cxn ang="0">
                    <a:pos x="110" y="0"/>
                  </a:cxn>
                  <a:cxn ang="0">
                    <a:pos x="40" y="66"/>
                  </a:cxn>
                  <a:cxn ang="0">
                    <a:pos x="0" y="173"/>
                  </a:cxn>
                  <a:cxn ang="0">
                    <a:pos x="80" y="160"/>
                  </a:cxn>
                  <a:cxn ang="0">
                    <a:pos x="103" y="84"/>
                  </a:cxn>
                  <a:cxn ang="0">
                    <a:pos x="150" y="27"/>
                  </a:cxn>
                  <a:cxn ang="0">
                    <a:pos x="110" y="0"/>
                  </a:cxn>
                  <a:cxn ang="0">
                    <a:pos x="110" y="0"/>
                  </a:cxn>
                </a:cxnLst>
                <a:rect l="0" t="0" r="r" b="b"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1" name="Freeform 24"/>
              <p:cNvSpPr>
                <a:spLocks/>
              </p:cNvSpPr>
              <p:nvPr userDrawn="1"/>
            </p:nvSpPr>
            <p:spPr bwMode="auto">
              <a:xfrm rot="7320404">
                <a:off x="4887" y="2930"/>
                <a:ext cx="667" cy="311"/>
              </a:xfrm>
              <a:custGeom>
                <a:avLst/>
                <a:gdLst/>
                <a:ahLst/>
                <a:cxnLst>
                  <a:cxn ang="0">
                    <a:pos x="156" y="0"/>
                  </a:cxn>
                  <a:cxn ang="0">
                    <a:pos x="63" y="52"/>
                  </a:cxn>
                  <a:cxn ang="0">
                    <a:pos x="0" y="208"/>
                  </a:cxn>
                  <a:cxn ang="0">
                    <a:pos x="67" y="358"/>
                  </a:cxn>
                  <a:cxn ang="0">
                    <a:pos x="1182" y="867"/>
                  </a:cxn>
                  <a:cxn ang="0">
                    <a:pos x="1422" y="835"/>
                  </a:cxn>
                  <a:cxn ang="0">
                    <a:pos x="1616" y="880"/>
                  </a:cxn>
                  <a:cxn ang="0">
                    <a:pos x="1684" y="808"/>
                  </a:cxn>
                  <a:cxn ang="0">
                    <a:pos x="1502" y="664"/>
                  </a:cxn>
                  <a:cxn ang="0">
                    <a:pos x="1428" y="512"/>
                  </a:cxn>
                  <a:cxn ang="0">
                    <a:pos x="1369" y="527"/>
                  </a:cxn>
                  <a:cxn ang="0">
                    <a:pos x="1439" y="664"/>
                  </a:cxn>
                  <a:cxn ang="0">
                    <a:pos x="1578" y="810"/>
                  </a:cxn>
                  <a:cxn ang="0">
                    <a:pos x="1413" y="787"/>
                  </a:cxn>
                  <a:cxn ang="0">
                    <a:pos x="1219" y="814"/>
                  </a:cxn>
                  <a:cxn ang="0">
                    <a:pos x="1255" y="650"/>
                  </a:cxn>
                  <a:cxn ang="0">
                    <a:pos x="1338" y="538"/>
                  </a:cxn>
                  <a:cxn ang="0">
                    <a:pos x="1241" y="552"/>
                  </a:cxn>
                  <a:cxn ang="0">
                    <a:pos x="1165" y="658"/>
                  </a:cxn>
                  <a:cxn ang="0">
                    <a:pos x="1139" y="791"/>
                  </a:cxn>
                  <a:cxn ang="0">
                    <a:pos x="107" y="310"/>
                  </a:cxn>
                  <a:cxn ang="0">
                    <a:pos x="80" y="215"/>
                  </a:cxn>
                  <a:cxn ang="0">
                    <a:pos x="103" y="95"/>
                  </a:cxn>
                  <a:cxn ang="0">
                    <a:pos x="217" y="0"/>
                  </a:cxn>
                  <a:cxn ang="0">
                    <a:pos x="156" y="0"/>
                  </a:cxn>
                  <a:cxn ang="0">
                    <a:pos x="156" y="0"/>
                  </a:cxn>
                </a:cxnLst>
                <a:rect l="0" t="0" r="r" b="b"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2" name="Freeform 25"/>
              <p:cNvSpPr>
                <a:spLocks/>
              </p:cNvSpPr>
              <p:nvPr userDrawn="1"/>
            </p:nvSpPr>
            <p:spPr bwMode="auto">
              <a:xfrm rot="7320404">
                <a:off x="5062" y="2997"/>
                <a:ext cx="472" cy="176"/>
              </a:xfrm>
              <a:custGeom>
                <a:avLst/>
                <a:gdLst/>
                <a:ahLst/>
                <a:cxnLst>
                  <a:cxn ang="0">
                    <a:pos x="100" y="0"/>
                  </a:cxn>
                  <a:cxn ang="0">
                    <a:pos x="1190" y="490"/>
                  </a:cxn>
                  <a:cxn ang="0">
                    <a:pos x="1076" y="500"/>
                  </a:cxn>
                  <a:cxn ang="0">
                    <a:pos x="0" y="27"/>
                  </a:cxn>
                  <a:cxn ang="0">
                    <a:pos x="100" y="0"/>
                  </a:cxn>
                  <a:cxn ang="0">
                    <a:pos x="100" y="0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3" name="Freeform 26"/>
              <p:cNvSpPr>
                <a:spLocks/>
              </p:cNvSpPr>
              <p:nvPr userDrawn="1"/>
            </p:nvSpPr>
            <p:spPr bwMode="auto">
              <a:xfrm rot="7320404">
                <a:off x="5364" y="2873"/>
                <a:ext cx="63" cy="118"/>
              </a:xfrm>
              <a:custGeom>
                <a:avLst/>
                <a:gdLst/>
                <a:ahLst/>
                <a:cxnLst>
                  <a:cxn ang="0">
                    <a:pos x="116" y="0"/>
                  </a:cxn>
                  <a:cxn ang="0">
                    <a:pos x="19" y="106"/>
                  </a:cxn>
                  <a:cxn ang="0">
                    <a:pos x="0" y="230"/>
                  </a:cxn>
                  <a:cxn ang="0">
                    <a:pos x="33" y="314"/>
                  </a:cxn>
                  <a:cxn ang="0">
                    <a:pos x="94" y="335"/>
                  </a:cxn>
                  <a:cxn ang="0">
                    <a:pos x="76" y="154"/>
                  </a:cxn>
                  <a:cxn ang="0">
                    <a:pos x="160" y="17"/>
                  </a:cxn>
                  <a:cxn ang="0">
                    <a:pos x="116" y="0"/>
                  </a:cxn>
                  <a:cxn ang="0">
                    <a:pos x="116" y="0"/>
                  </a:cxn>
                </a:cxnLst>
                <a:rect l="0" t="0" r="r" b="b"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4" name="Freeform 27"/>
              <p:cNvSpPr>
                <a:spLocks/>
              </p:cNvSpPr>
              <p:nvPr userDrawn="1"/>
            </p:nvSpPr>
            <p:spPr bwMode="auto">
              <a:xfrm rot="7320404">
                <a:off x="5137" y="3000"/>
                <a:ext cx="193" cy="104"/>
              </a:xfrm>
              <a:custGeom>
                <a:avLst/>
                <a:gdLst/>
                <a:ahLst/>
                <a:cxnLst>
                  <a:cxn ang="0">
                    <a:pos x="14" y="34"/>
                  </a:cxn>
                  <a:cxn ang="0">
                    <a:pos x="160" y="66"/>
                  </a:cxn>
                  <a:cxn ang="0">
                    <a:pos x="324" y="137"/>
                  </a:cxn>
                  <a:cxn ang="0">
                    <a:pos x="440" y="243"/>
                  </a:cxn>
                  <a:cxn ang="0">
                    <a:pos x="326" y="230"/>
                  </a:cxn>
                  <a:cxn ang="0">
                    <a:pos x="139" y="146"/>
                  </a:cxn>
                  <a:cxn ang="0">
                    <a:pos x="50" y="80"/>
                  </a:cxn>
                  <a:cxn ang="0">
                    <a:pos x="107" y="163"/>
                  </a:cxn>
                  <a:cxn ang="0">
                    <a:pos x="272" y="270"/>
                  </a:cxn>
                  <a:cxn ang="0">
                    <a:pos x="466" y="296"/>
                  </a:cxn>
                  <a:cxn ang="0">
                    <a:pos x="489" y="224"/>
                  </a:cxn>
                  <a:cxn ang="0">
                    <a:pos x="394" y="120"/>
                  </a:cxn>
                  <a:cxn ang="0">
                    <a:pos x="170" y="17"/>
                  </a:cxn>
                  <a:cxn ang="0">
                    <a:pos x="0" y="0"/>
                  </a:cxn>
                  <a:cxn ang="0">
                    <a:pos x="14" y="34"/>
                  </a:cxn>
                  <a:cxn ang="0">
                    <a:pos x="14" y="34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</p:grpSp>
      <p:sp>
        <p:nvSpPr>
          <p:cNvPr id="25" name="Freeform 28"/>
          <p:cNvSpPr>
            <a:spLocks/>
          </p:cNvSpPr>
          <p:nvPr/>
        </p:nvSpPr>
        <p:spPr bwMode="auto">
          <a:xfrm>
            <a:off x="901700" y="5054600"/>
            <a:ext cx="6807200" cy="72866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816" y="256"/>
              </a:cxn>
              <a:cxn ang="0">
                <a:pos x="1560" y="144"/>
              </a:cxn>
              <a:cxn ang="0">
                <a:pos x="1856" y="376"/>
              </a:cxn>
              <a:cxn ang="0">
                <a:pos x="2344" y="152"/>
              </a:cxn>
              <a:cxn ang="0">
                <a:pos x="3536" y="456"/>
              </a:cxn>
              <a:cxn ang="0">
                <a:pos x="4288" y="136"/>
              </a:cxn>
            </a:cxnLst>
            <a:rect l="0" t="0" r="r" b="b"/>
            <a:pathLst>
              <a:path w="4288" h="459">
                <a:moveTo>
                  <a:pt x="0" y="0"/>
                </a:moveTo>
                <a:cubicBezTo>
                  <a:pt x="136" y="43"/>
                  <a:pt x="556" y="232"/>
                  <a:pt x="816" y="256"/>
                </a:cubicBezTo>
                <a:cubicBezTo>
                  <a:pt x="1076" y="280"/>
                  <a:pt x="1387" y="124"/>
                  <a:pt x="1560" y="144"/>
                </a:cubicBezTo>
                <a:cubicBezTo>
                  <a:pt x="1733" y="164"/>
                  <a:pt x="1725" y="375"/>
                  <a:pt x="1856" y="376"/>
                </a:cubicBezTo>
                <a:cubicBezTo>
                  <a:pt x="1987" y="377"/>
                  <a:pt x="2064" y="139"/>
                  <a:pt x="2344" y="152"/>
                </a:cubicBezTo>
                <a:cubicBezTo>
                  <a:pt x="2624" y="165"/>
                  <a:pt x="3212" y="459"/>
                  <a:pt x="3536" y="456"/>
                </a:cubicBezTo>
                <a:cubicBezTo>
                  <a:pt x="3860" y="453"/>
                  <a:pt x="4165" y="188"/>
                  <a:pt x="4288" y="136"/>
                </a:cubicBezTo>
              </a:path>
            </a:pathLst>
          </a:custGeom>
          <a:noFill/>
          <a:ln w="76200" cap="flat" cmpd="sng">
            <a:solidFill>
              <a:schemeClr val="folHlink"/>
            </a:solidFill>
            <a:prstDash val="solid"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6" name="Freeform 29"/>
          <p:cNvSpPr>
            <a:spLocks/>
          </p:cNvSpPr>
          <p:nvPr/>
        </p:nvSpPr>
        <p:spPr bwMode="auto">
          <a:xfrm>
            <a:off x="4076700" y="1930400"/>
            <a:ext cx="889000" cy="381000"/>
          </a:xfrm>
          <a:custGeom>
            <a:avLst/>
            <a:gdLst/>
            <a:ahLst/>
            <a:cxnLst>
              <a:cxn ang="0">
                <a:pos x="0" y="32"/>
              </a:cxn>
              <a:cxn ang="0">
                <a:pos x="280" y="144"/>
              </a:cxn>
              <a:cxn ang="0">
                <a:pos x="448" y="16"/>
              </a:cxn>
              <a:cxn ang="0">
                <a:pos x="560" y="240"/>
              </a:cxn>
            </a:cxnLst>
            <a:rect l="0" t="0" r="r" b="b"/>
            <a:pathLst>
              <a:path w="560" h="240">
                <a:moveTo>
                  <a:pt x="0" y="32"/>
                </a:moveTo>
                <a:cubicBezTo>
                  <a:pt x="102" y="89"/>
                  <a:pt x="205" y="147"/>
                  <a:pt x="280" y="144"/>
                </a:cubicBezTo>
                <a:cubicBezTo>
                  <a:pt x="355" y="141"/>
                  <a:pt x="401" y="0"/>
                  <a:pt x="448" y="16"/>
                </a:cubicBezTo>
                <a:cubicBezTo>
                  <a:pt x="495" y="32"/>
                  <a:pt x="541" y="201"/>
                  <a:pt x="560" y="240"/>
                </a:cubicBezTo>
              </a:path>
            </a:pathLst>
          </a:custGeom>
          <a:noFill/>
          <a:ln w="114300" cmpd="sng">
            <a:solidFill>
              <a:schemeClr val="tx2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371600" y="1511300"/>
            <a:ext cx="6400800" cy="2273300"/>
          </a:xfrm>
          <a:effectLst>
            <a:outerShdw dist="45791" dir="2021404" algn="ctr" rotWithShape="0">
              <a:schemeClr val="bg2"/>
            </a:outerShdw>
          </a:effectLst>
        </p:spPr>
        <p:txBody>
          <a:bodyPr/>
          <a:lstStyle>
            <a:lvl1pPr>
              <a:defRPr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7172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549400" y="4051300"/>
            <a:ext cx="6032500" cy="1003300"/>
          </a:xfrm>
        </p:spPr>
        <p:txBody>
          <a:bodyPr/>
          <a:lstStyle>
            <a:lvl1pPr marL="0" indent="0" algn="ctr">
              <a:buFontTx/>
              <a:buNone/>
              <a:defRPr sz="2800"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27" name="Rectangle 5"/>
          <p:cNvSpPr>
            <a:spLocks noGrp="1" noChangeArrowheads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8" name="Rectangle 6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9" name="Rectangle 7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95D929-8577-466C-A2AF-1EEE3F93FD4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D4FF72-7F4C-403E-AFAF-3982B684C60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457950" y="152400"/>
            <a:ext cx="1924050" cy="5334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85800" y="152400"/>
            <a:ext cx="5619750" cy="53340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B90C2D-4C11-4E63-AF39-25B6213484D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685800" y="152400"/>
            <a:ext cx="7696200" cy="5334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1A43E0-2D45-4EFF-94EA-AB12B3BC376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8D0592-3863-439F-9DAA-A7B8C394462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B896F5-6DCE-4F82-A861-10CEFF4CE05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85800" y="1828800"/>
            <a:ext cx="3771900" cy="3657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10100" y="1828800"/>
            <a:ext cx="3771900" cy="3657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C8B343-801C-4F2F-9182-68C339B8D2C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5B72CB-B525-4A45-A358-C49C6D46C0A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EA8102-6A94-4DD3-810C-E68673D662F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53B303-A3FD-4379-A17F-F84EE750591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B1A463-398D-4929-937B-82B4F2216EF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172E16-C80B-428F-8819-C56191A591F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Freeform 2"/>
          <p:cNvSpPr>
            <a:spLocks/>
          </p:cNvSpPr>
          <p:nvPr/>
        </p:nvSpPr>
        <p:spPr bwMode="auto">
          <a:xfrm rot="-3172564">
            <a:off x="7777957" y="-15081"/>
            <a:ext cx="1162050" cy="2084387"/>
          </a:xfrm>
          <a:custGeom>
            <a:avLst/>
            <a:gdLst/>
            <a:ahLst/>
            <a:cxnLst>
              <a:cxn ang="0">
                <a:pos x="2903" y="433"/>
              </a:cxn>
              <a:cxn ang="0">
                <a:pos x="2565" y="80"/>
              </a:cxn>
              <a:cxn ang="0">
                <a:pos x="2241" y="0"/>
              </a:cxn>
              <a:cxn ang="0">
                <a:pos x="110" y="2811"/>
              </a:cxn>
              <a:cxn ang="0">
                <a:pos x="110" y="3228"/>
              </a:cxn>
              <a:cxn ang="0">
                <a:pos x="0" y="3631"/>
              </a:cxn>
              <a:cxn ang="0">
                <a:pos x="72" y="3686"/>
              </a:cxn>
              <a:cxn ang="0">
                <a:pos x="441" y="3355"/>
              </a:cxn>
              <a:cxn ang="0">
                <a:pos x="740" y="3228"/>
              </a:cxn>
              <a:cxn ang="0">
                <a:pos x="2903" y="433"/>
              </a:cxn>
              <a:cxn ang="0">
                <a:pos x="2903" y="433"/>
              </a:cxn>
            </a:cxnLst>
            <a:rect l="0" t="0" r="r" b="b"/>
            <a:pathLst>
              <a:path w="2903" h="3686">
                <a:moveTo>
                  <a:pt x="2903" y="433"/>
                </a:moveTo>
                <a:lnTo>
                  <a:pt x="2565" y="80"/>
                </a:lnTo>
                <a:lnTo>
                  <a:pt x="2241" y="0"/>
                </a:lnTo>
                <a:lnTo>
                  <a:pt x="110" y="2811"/>
                </a:lnTo>
                <a:lnTo>
                  <a:pt x="110" y="3228"/>
                </a:lnTo>
                <a:lnTo>
                  <a:pt x="0" y="3631"/>
                </a:lnTo>
                <a:lnTo>
                  <a:pt x="72" y="3686"/>
                </a:lnTo>
                <a:lnTo>
                  <a:pt x="441" y="3355"/>
                </a:lnTo>
                <a:lnTo>
                  <a:pt x="740" y="3228"/>
                </a:lnTo>
                <a:lnTo>
                  <a:pt x="2903" y="433"/>
                </a:lnTo>
                <a:lnTo>
                  <a:pt x="2903" y="433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152400"/>
            <a:ext cx="68707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828800"/>
            <a:ext cx="7696200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614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3716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560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183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888F0A87-7D5E-4969-B51B-7159503E23B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152" name="Freeform 8"/>
          <p:cNvSpPr>
            <a:spLocks/>
          </p:cNvSpPr>
          <p:nvPr/>
        </p:nvSpPr>
        <p:spPr bwMode="auto">
          <a:xfrm rot="-3172564">
            <a:off x="7865269" y="24607"/>
            <a:ext cx="1165225" cy="2097087"/>
          </a:xfrm>
          <a:custGeom>
            <a:avLst/>
            <a:gdLst/>
            <a:ahLst/>
            <a:cxnLst>
              <a:cxn ang="0">
                <a:pos x="2293" y="0"/>
              </a:cxn>
              <a:cxn ang="0">
                <a:pos x="130" y="2835"/>
              </a:cxn>
              <a:cxn ang="0">
                <a:pos x="131" y="3201"/>
              </a:cxn>
              <a:cxn ang="0">
                <a:pos x="0" y="3633"/>
              </a:cxn>
              <a:cxn ang="0">
                <a:pos x="50" y="3703"/>
              </a:cxn>
              <a:cxn ang="0">
                <a:pos x="422" y="3352"/>
              </a:cxn>
              <a:cxn ang="0">
                <a:pos x="763" y="3220"/>
              </a:cxn>
              <a:cxn ang="0">
                <a:pos x="2911" y="428"/>
              </a:cxn>
              <a:cxn ang="0">
                <a:pos x="2589" y="96"/>
              </a:cxn>
              <a:cxn ang="0">
                <a:pos x="2293" y="0"/>
              </a:cxn>
              <a:cxn ang="0">
                <a:pos x="2293" y="0"/>
              </a:cxn>
            </a:cxnLst>
            <a:rect l="0" t="0" r="r" b="b"/>
            <a:pathLst>
              <a:path w="2911" h="3703">
                <a:moveTo>
                  <a:pt x="2293" y="0"/>
                </a:moveTo>
                <a:lnTo>
                  <a:pt x="130" y="2835"/>
                </a:lnTo>
                <a:lnTo>
                  <a:pt x="131" y="3201"/>
                </a:lnTo>
                <a:lnTo>
                  <a:pt x="0" y="3633"/>
                </a:lnTo>
                <a:lnTo>
                  <a:pt x="50" y="3703"/>
                </a:lnTo>
                <a:lnTo>
                  <a:pt x="422" y="3352"/>
                </a:lnTo>
                <a:lnTo>
                  <a:pt x="763" y="3220"/>
                </a:lnTo>
                <a:lnTo>
                  <a:pt x="2911" y="428"/>
                </a:lnTo>
                <a:lnTo>
                  <a:pt x="2589" y="96"/>
                </a:lnTo>
                <a:lnTo>
                  <a:pt x="2293" y="0"/>
                </a:lnTo>
                <a:lnTo>
                  <a:pt x="2293" y="0"/>
                </a:lnTo>
                <a:close/>
              </a:path>
            </a:pathLst>
          </a:custGeom>
          <a:solidFill>
            <a:schemeClr val="folHlink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153" name="Freeform 9"/>
          <p:cNvSpPr>
            <a:spLocks/>
          </p:cNvSpPr>
          <p:nvPr/>
        </p:nvSpPr>
        <p:spPr bwMode="auto">
          <a:xfrm rot="-3172564">
            <a:off x="7831138" y="192088"/>
            <a:ext cx="1025525" cy="1571625"/>
          </a:xfrm>
          <a:custGeom>
            <a:avLst/>
            <a:gdLst/>
            <a:ahLst/>
            <a:cxnLst>
              <a:cxn ang="0">
                <a:pos x="0" y="2485"/>
              </a:cxn>
              <a:cxn ang="0">
                <a:pos x="432" y="2553"/>
              </a:cxn>
              <a:cxn ang="0">
                <a:pos x="736" y="2777"/>
              </a:cxn>
              <a:cxn ang="0">
                <a:pos x="2561" y="399"/>
              </a:cxn>
              <a:cxn ang="0">
                <a:pos x="2118" y="82"/>
              </a:cxn>
              <a:cxn ang="0">
                <a:pos x="1898" y="0"/>
              </a:cxn>
              <a:cxn ang="0">
                <a:pos x="0" y="2485"/>
              </a:cxn>
              <a:cxn ang="0">
                <a:pos x="0" y="2485"/>
              </a:cxn>
            </a:cxnLst>
            <a:rect l="0" t="0" r="r" b="b"/>
            <a:pathLst>
              <a:path w="2561" h="2777">
                <a:moveTo>
                  <a:pt x="0" y="2485"/>
                </a:moveTo>
                <a:lnTo>
                  <a:pt x="432" y="2553"/>
                </a:lnTo>
                <a:lnTo>
                  <a:pt x="736" y="2777"/>
                </a:lnTo>
                <a:lnTo>
                  <a:pt x="2561" y="399"/>
                </a:lnTo>
                <a:lnTo>
                  <a:pt x="2118" y="82"/>
                </a:lnTo>
                <a:lnTo>
                  <a:pt x="1898" y="0"/>
                </a:lnTo>
                <a:lnTo>
                  <a:pt x="0" y="2485"/>
                </a:lnTo>
                <a:lnTo>
                  <a:pt x="0" y="2485"/>
                </a:lnTo>
                <a:close/>
              </a:path>
            </a:pathLst>
          </a:custGeom>
          <a:solidFill>
            <a:schemeClr val="bg2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/>
          </a:p>
        </p:txBody>
      </p:sp>
      <p:grpSp>
        <p:nvGrpSpPr>
          <p:cNvPr id="2058" name="Group 10"/>
          <p:cNvGrpSpPr>
            <a:grpSpLocks/>
          </p:cNvGrpSpPr>
          <p:nvPr/>
        </p:nvGrpSpPr>
        <p:grpSpPr bwMode="auto">
          <a:xfrm>
            <a:off x="7938" y="5540375"/>
            <a:ext cx="1784350" cy="1246188"/>
            <a:chOff x="5" y="3490"/>
            <a:chExt cx="1124" cy="785"/>
          </a:xfrm>
        </p:grpSpPr>
        <p:sp>
          <p:nvSpPr>
            <p:cNvPr id="6155" name="Freeform 11"/>
            <p:cNvSpPr>
              <a:spLocks/>
            </p:cNvSpPr>
            <p:nvPr userDrawn="1"/>
          </p:nvSpPr>
          <p:spPr bwMode="auto">
            <a:xfrm>
              <a:off x="24" y="3505"/>
              <a:ext cx="1089" cy="649"/>
            </a:xfrm>
            <a:custGeom>
              <a:avLst/>
              <a:gdLst/>
              <a:ahLst/>
              <a:cxnLst>
                <a:cxn ang="0">
                  <a:pos x="1587" y="1260"/>
                </a:cxn>
                <a:cxn ang="0">
                  <a:pos x="1420" y="1106"/>
                </a:cxn>
                <a:cxn ang="0">
                  <a:pos x="1331" y="477"/>
                </a:cxn>
                <a:cxn ang="0">
                  <a:pos x="2139" y="330"/>
                </a:cxn>
                <a:cxn ang="0">
                  <a:pos x="2177" y="203"/>
                </a:cxn>
                <a:cxn ang="0">
                  <a:pos x="2099" y="100"/>
                </a:cxn>
                <a:cxn ang="0">
                  <a:pos x="1276" y="211"/>
                </a:cxn>
                <a:cxn ang="0">
                  <a:pos x="1219" y="32"/>
                </a:cxn>
                <a:cxn ang="0">
                  <a:pos x="1085" y="0"/>
                </a:cxn>
                <a:cxn ang="0">
                  <a:pos x="958" y="28"/>
                </a:cxn>
                <a:cxn ang="0">
                  <a:pos x="888" y="106"/>
                </a:cxn>
                <a:cxn ang="0">
                  <a:pos x="937" y="285"/>
                </a:cxn>
                <a:cxn ang="0">
                  <a:pos x="660" y="441"/>
                </a:cxn>
                <a:cxn ang="0">
                  <a:pos x="983" y="473"/>
                </a:cxn>
                <a:cxn ang="0">
                  <a:pos x="1112" y="889"/>
                </a:cxn>
                <a:cxn ang="0">
                  <a:pos x="141" y="469"/>
                </a:cxn>
                <a:cxn ang="0">
                  <a:pos x="46" y="509"/>
                </a:cxn>
                <a:cxn ang="0">
                  <a:pos x="0" y="636"/>
                </a:cxn>
                <a:cxn ang="0">
                  <a:pos x="55" y="779"/>
                </a:cxn>
                <a:cxn ang="0">
                  <a:pos x="1139" y="1288"/>
                </a:cxn>
                <a:cxn ang="0">
                  <a:pos x="1378" y="1256"/>
                </a:cxn>
                <a:cxn ang="0">
                  <a:pos x="1570" y="1298"/>
                </a:cxn>
                <a:cxn ang="0">
                  <a:pos x="1587" y="1260"/>
                </a:cxn>
                <a:cxn ang="0">
                  <a:pos x="1587" y="1260"/>
                </a:cxn>
              </a:cxnLst>
              <a:rect l="0" t="0" r="r" b="b"/>
              <a:pathLst>
                <a:path w="2177" h="1298">
                  <a:moveTo>
                    <a:pt x="1587" y="1260"/>
                  </a:moveTo>
                  <a:lnTo>
                    <a:pt x="1420" y="1106"/>
                  </a:lnTo>
                  <a:lnTo>
                    <a:pt x="1331" y="477"/>
                  </a:lnTo>
                  <a:lnTo>
                    <a:pt x="2139" y="330"/>
                  </a:lnTo>
                  <a:lnTo>
                    <a:pt x="2177" y="203"/>
                  </a:lnTo>
                  <a:lnTo>
                    <a:pt x="2099" y="100"/>
                  </a:lnTo>
                  <a:lnTo>
                    <a:pt x="1276" y="211"/>
                  </a:lnTo>
                  <a:lnTo>
                    <a:pt x="1219" y="32"/>
                  </a:lnTo>
                  <a:lnTo>
                    <a:pt x="1085" y="0"/>
                  </a:lnTo>
                  <a:lnTo>
                    <a:pt x="958" y="28"/>
                  </a:lnTo>
                  <a:lnTo>
                    <a:pt x="888" y="106"/>
                  </a:lnTo>
                  <a:lnTo>
                    <a:pt x="937" y="285"/>
                  </a:lnTo>
                  <a:lnTo>
                    <a:pt x="660" y="441"/>
                  </a:lnTo>
                  <a:lnTo>
                    <a:pt x="983" y="473"/>
                  </a:lnTo>
                  <a:lnTo>
                    <a:pt x="1112" y="889"/>
                  </a:lnTo>
                  <a:lnTo>
                    <a:pt x="141" y="469"/>
                  </a:lnTo>
                  <a:lnTo>
                    <a:pt x="46" y="509"/>
                  </a:lnTo>
                  <a:lnTo>
                    <a:pt x="0" y="636"/>
                  </a:lnTo>
                  <a:lnTo>
                    <a:pt x="55" y="779"/>
                  </a:lnTo>
                  <a:lnTo>
                    <a:pt x="1139" y="1288"/>
                  </a:lnTo>
                  <a:lnTo>
                    <a:pt x="1378" y="1256"/>
                  </a:lnTo>
                  <a:lnTo>
                    <a:pt x="1570" y="1298"/>
                  </a:lnTo>
                  <a:lnTo>
                    <a:pt x="1587" y="1260"/>
                  </a:lnTo>
                  <a:lnTo>
                    <a:pt x="1587" y="1260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156" name="Freeform 12"/>
            <p:cNvSpPr>
              <a:spLocks/>
            </p:cNvSpPr>
            <p:nvPr userDrawn="1"/>
          </p:nvSpPr>
          <p:spPr bwMode="auto">
            <a:xfrm>
              <a:off x="1022" y="3582"/>
              <a:ext cx="71" cy="129"/>
            </a:xfrm>
            <a:custGeom>
              <a:avLst/>
              <a:gdLst/>
              <a:ahLst/>
              <a:cxnLst>
                <a:cxn ang="0">
                  <a:pos x="0" y="7"/>
                </a:cxn>
                <a:cxn ang="0">
                  <a:pos x="120" y="0"/>
                </a:cxn>
                <a:cxn ang="0">
                  <a:pos x="143" y="233"/>
                </a:cxn>
                <a:cxn ang="0">
                  <a:pos x="8" y="258"/>
                </a:cxn>
                <a:cxn ang="0">
                  <a:pos x="0" y="7"/>
                </a:cxn>
                <a:cxn ang="0">
                  <a:pos x="0" y="7"/>
                </a:cxn>
              </a:cxnLst>
              <a:rect l="0" t="0" r="r" b="b"/>
              <a:pathLst>
                <a:path w="143" h="258">
                  <a:moveTo>
                    <a:pt x="0" y="7"/>
                  </a:moveTo>
                  <a:lnTo>
                    <a:pt x="120" y="0"/>
                  </a:lnTo>
                  <a:lnTo>
                    <a:pt x="143" y="233"/>
                  </a:lnTo>
                  <a:lnTo>
                    <a:pt x="8" y="258"/>
                  </a:lnTo>
                  <a:lnTo>
                    <a:pt x="0" y="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157" name="Freeform 13"/>
            <p:cNvSpPr>
              <a:spLocks/>
            </p:cNvSpPr>
            <p:nvPr userDrawn="1"/>
          </p:nvSpPr>
          <p:spPr bwMode="auto">
            <a:xfrm>
              <a:off x="20" y="3774"/>
              <a:ext cx="792" cy="410"/>
            </a:xfrm>
            <a:custGeom>
              <a:avLst/>
              <a:gdLst/>
              <a:ahLst/>
              <a:cxnLst>
                <a:cxn ang="0">
                  <a:pos x="137" y="0"/>
                </a:cxn>
                <a:cxn ang="0">
                  <a:pos x="1331" y="519"/>
                </a:cxn>
                <a:cxn ang="0">
                  <a:pos x="1428" y="638"/>
                </a:cxn>
                <a:cxn ang="0">
                  <a:pos x="1586" y="792"/>
                </a:cxn>
                <a:cxn ang="0">
                  <a:pos x="1565" y="821"/>
                </a:cxn>
                <a:cxn ang="0">
                  <a:pos x="1350" y="787"/>
                </a:cxn>
                <a:cxn ang="0">
                  <a:pos x="1145" y="811"/>
                </a:cxn>
                <a:cxn ang="0">
                  <a:pos x="42" y="298"/>
                </a:cxn>
                <a:cxn ang="0">
                  <a:pos x="0" y="150"/>
                </a:cxn>
                <a:cxn ang="0">
                  <a:pos x="46" y="32"/>
                </a:cxn>
                <a:cxn ang="0">
                  <a:pos x="137" y="0"/>
                </a:cxn>
                <a:cxn ang="0">
                  <a:pos x="137" y="0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158" name="Freeform 14"/>
            <p:cNvSpPr>
              <a:spLocks/>
            </p:cNvSpPr>
            <p:nvPr userDrawn="1"/>
          </p:nvSpPr>
          <p:spPr bwMode="auto">
            <a:xfrm>
              <a:off x="129" y="3808"/>
              <a:ext cx="525" cy="374"/>
            </a:xfrm>
            <a:custGeom>
              <a:avLst/>
              <a:gdLst/>
              <a:ahLst/>
              <a:cxnLst>
                <a:cxn ang="0">
                  <a:pos x="0" y="325"/>
                </a:cxn>
                <a:cxn ang="0">
                  <a:pos x="922" y="747"/>
                </a:cxn>
                <a:cxn ang="0">
                  <a:pos x="939" y="534"/>
                </a:cxn>
                <a:cxn ang="0">
                  <a:pos x="1049" y="422"/>
                </a:cxn>
                <a:cxn ang="0">
                  <a:pos x="78" y="0"/>
                </a:cxn>
                <a:cxn ang="0">
                  <a:pos x="0" y="127"/>
                </a:cxn>
                <a:cxn ang="0">
                  <a:pos x="0" y="325"/>
                </a:cxn>
                <a:cxn ang="0">
                  <a:pos x="0" y="32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159" name="Freeform 15"/>
            <p:cNvSpPr>
              <a:spLocks/>
            </p:cNvSpPr>
            <p:nvPr userDrawn="1"/>
          </p:nvSpPr>
          <p:spPr bwMode="auto">
            <a:xfrm>
              <a:off x="485" y="3532"/>
              <a:ext cx="135" cy="121"/>
            </a:xfrm>
            <a:custGeom>
              <a:avLst/>
              <a:gdLst/>
              <a:ahLst/>
              <a:cxnLst>
                <a:cxn ang="0">
                  <a:pos x="0" y="28"/>
                </a:cxn>
                <a:cxn ang="0">
                  <a:pos x="160" y="0"/>
                </a:cxn>
                <a:cxn ang="0">
                  <a:pos x="251" y="36"/>
                </a:cxn>
                <a:cxn ang="0">
                  <a:pos x="272" y="139"/>
                </a:cxn>
                <a:cxn ang="0">
                  <a:pos x="164" y="146"/>
                </a:cxn>
                <a:cxn ang="0">
                  <a:pos x="32" y="241"/>
                </a:cxn>
                <a:cxn ang="0">
                  <a:pos x="0" y="28"/>
                </a:cxn>
                <a:cxn ang="0">
                  <a:pos x="0" y="28"/>
                </a:cxn>
              </a:cxnLst>
              <a:rect l="0" t="0" r="r" b="b"/>
              <a:pathLst>
                <a:path w="272" h="241">
                  <a:moveTo>
                    <a:pt x="0" y="28"/>
                  </a:moveTo>
                  <a:lnTo>
                    <a:pt x="160" y="0"/>
                  </a:lnTo>
                  <a:lnTo>
                    <a:pt x="251" y="36"/>
                  </a:lnTo>
                  <a:lnTo>
                    <a:pt x="272" y="139"/>
                  </a:lnTo>
                  <a:lnTo>
                    <a:pt x="164" y="146"/>
                  </a:lnTo>
                  <a:lnTo>
                    <a:pt x="32" y="241"/>
                  </a:lnTo>
                  <a:lnTo>
                    <a:pt x="0" y="28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160" name="Freeform 16"/>
            <p:cNvSpPr>
              <a:spLocks/>
            </p:cNvSpPr>
            <p:nvPr userDrawn="1"/>
          </p:nvSpPr>
          <p:spPr bwMode="auto">
            <a:xfrm>
              <a:off x="641" y="4163"/>
              <a:ext cx="76" cy="112"/>
            </a:xfrm>
            <a:custGeom>
              <a:avLst/>
              <a:gdLst/>
              <a:ahLst/>
              <a:cxnLst>
                <a:cxn ang="0">
                  <a:pos x="152" y="4"/>
                </a:cxn>
                <a:cxn ang="0">
                  <a:pos x="152" y="224"/>
                </a:cxn>
                <a:cxn ang="0">
                  <a:pos x="0" y="8"/>
                </a:cxn>
                <a:cxn ang="0">
                  <a:pos x="72" y="0"/>
                </a:cxn>
                <a:cxn ang="0">
                  <a:pos x="152" y="4"/>
                </a:cxn>
                <a:cxn ang="0">
                  <a:pos x="152" y="4"/>
                </a:cxn>
              </a:cxnLst>
              <a:rect l="0" t="0" r="r" b="b"/>
              <a:pathLst>
                <a:path w="152" h="224">
                  <a:moveTo>
                    <a:pt x="152" y="4"/>
                  </a:moveTo>
                  <a:lnTo>
                    <a:pt x="152" y="224"/>
                  </a:lnTo>
                  <a:lnTo>
                    <a:pt x="0" y="8"/>
                  </a:lnTo>
                  <a:lnTo>
                    <a:pt x="72" y="0"/>
                  </a:lnTo>
                  <a:lnTo>
                    <a:pt x="152" y="4"/>
                  </a:lnTo>
                  <a:lnTo>
                    <a:pt x="152" y="4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161" name="Freeform 17"/>
            <p:cNvSpPr>
              <a:spLocks/>
            </p:cNvSpPr>
            <p:nvPr userDrawn="1"/>
          </p:nvSpPr>
          <p:spPr bwMode="auto">
            <a:xfrm>
              <a:off x="504" y="3607"/>
              <a:ext cx="193" cy="383"/>
            </a:xfrm>
            <a:custGeom>
              <a:avLst/>
              <a:gdLst/>
              <a:ahLst/>
              <a:cxnLst>
                <a:cxn ang="0">
                  <a:pos x="0" y="80"/>
                </a:cxn>
                <a:cxn ang="0">
                  <a:pos x="87" y="0"/>
                </a:cxn>
                <a:cxn ang="0">
                  <a:pos x="232" y="6"/>
                </a:cxn>
                <a:cxn ang="0">
                  <a:pos x="386" y="764"/>
                </a:cxn>
                <a:cxn ang="0">
                  <a:pos x="279" y="720"/>
                </a:cxn>
                <a:cxn ang="0">
                  <a:pos x="152" y="677"/>
                </a:cxn>
                <a:cxn ang="0">
                  <a:pos x="0" y="80"/>
                </a:cxn>
                <a:cxn ang="0">
                  <a:pos x="0" y="80"/>
                </a:cxn>
              </a:cxnLst>
              <a:rect l="0" t="0" r="r" b="b"/>
              <a:pathLst>
                <a:path w="386" h="764">
                  <a:moveTo>
                    <a:pt x="0" y="80"/>
                  </a:moveTo>
                  <a:lnTo>
                    <a:pt x="87" y="0"/>
                  </a:lnTo>
                  <a:lnTo>
                    <a:pt x="232" y="6"/>
                  </a:lnTo>
                  <a:lnTo>
                    <a:pt x="386" y="764"/>
                  </a:lnTo>
                  <a:lnTo>
                    <a:pt x="279" y="720"/>
                  </a:lnTo>
                  <a:lnTo>
                    <a:pt x="152" y="677"/>
                  </a:lnTo>
                  <a:lnTo>
                    <a:pt x="0" y="80"/>
                  </a:lnTo>
                  <a:lnTo>
                    <a:pt x="0" y="8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162" name="Freeform 18"/>
            <p:cNvSpPr>
              <a:spLocks/>
            </p:cNvSpPr>
            <p:nvPr userDrawn="1"/>
          </p:nvSpPr>
          <p:spPr bwMode="auto">
            <a:xfrm>
              <a:off x="668" y="3590"/>
              <a:ext cx="364" cy="174"/>
            </a:xfrm>
            <a:custGeom>
              <a:avLst/>
              <a:gdLst/>
              <a:ahLst/>
              <a:cxnLst>
                <a:cxn ang="0">
                  <a:pos x="692" y="0"/>
                </a:cxn>
                <a:cxn ang="0">
                  <a:pos x="0" y="106"/>
                </a:cxn>
                <a:cxn ang="0">
                  <a:pos x="28" y="348"/>
                </a:cxn>
                <a:cxn ang="0">
                  <a:pos x="715" y="237"/>
                </a:cxn>
                <a:cxn ang="0">
                  <a:pos x="728" y="43"/>
                </a:cxn>
                <a:cxn ang="0">
                  <a:pos x="692" y="0"/>
                </a:cxn>
                <a:cxn ang="0">
                  <a:pos x="692" y="0"/>
                </a:cxn>
              </a:cxnLst>
              <a:rect l="0" t="0" r="r" b="b"/>
              <a:pathLst>
                <a:path w="728" h="348">
                  <a:moveTo>
                    <a:pt x="692" y="0"/>
                  </a:moveTo>
                  <a:lnTo>
                    <a:pt x="0" y="106"/>
                  </a:lnTo>
                  <a:lnTo>
                    <a:pt x="28" y="348"/>
                  </a:lnTo>
                  <a:lnTo>
                    <a:pt x="715" y="237"/>
                  </a:lnTo>
                  <a:lnTo>
                    <a:pt x="728" y="43"/>
                  </a:lnTo>
                  <a:lnTo>
                    <a:pt x="692" y="0"/>
                  </a:lnTo>
                  <a:lnTo>
                    <a:pt x="692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163" name="Freeform 19"/>
            <p:cNvSpPr>
              <a:spLocks/>
            </p:cNvSpPr>
            <p:nvPr userDrawn="1"/>
          </p:nvSpPr>
          <p:spPr bwMode="auto">
            <a:xfrm>
              <a:off x="347" y="3693"/>
              <a:ext cx="156" cy="67"/>
            </a:xfrm>
            <a:custGeom>
              <a:avLst/>
              <a:gdLst/>
              <a:ahLst/>
              <a:cxnLst>
                <a:cxn ang="0">
                  <a:pos x="272" y="0"/>
                </a:cxn>
                <a:cxn ang="0">
                  <a:pos x="0" y="78"/>
                </a:cxn>
                <a:cxn ang="0">
                  <a:pos x="312" y="135"/>
                </a:cxn>
                <a:cxn ang="0">
                  <a:pos x="272" y="0"/>
                </a:cxn>
                <a:cxn ang="0">
                  <a:pos x="272" y="0"/>
                </a:cxn>
              </a:cxnLst>
              <a:rect l="0" t="0" r="r" b="b"/>
              <a:pathLst>
                <a:path w="312" h="135">
                  <a:moveTo>
                    <a:pt x="272" y="0"/>
                  </a:moveTo>
                  <a:lnTo>
                    <a:pt x="0" y="78"/>
                  </a:lnTo>
                  <a:lnTo>
                    <a:pt x="312" y="135"/>
                  </a:lnTo>
                  <a:lnTo>
                    <a:pt x="272" y="0"/>
                  </a:lnTo>
                  <a:lnTo>
                    <a:pt x="272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grpSp>
          <p:nvGrpSpPr>
            <p:cNvPr id="2084" name="Group 20"/>
            <p:cNvGrpSpPr>
              <a:grpSpLocks/>
            </p:cNvGrpSpPr>
            <p:nvPr userDrawn="1"/>
          </p:nvGrpSpPr>
          <p:grpSpPr bwMode="auto">
            <a:xfrm>
              <a:off x="5" y="3490"/>
              <a:ext cx="1124" cy="780"/>
              <a:chOff x="5" y="3490"/>
              <a:chExt cx="1124" cy="780"/>
            </a:xfrm>
          </p:grpSpPr>
          <p:grpSp>
            <p:nvGrpSpPr>
              <p:cNvPr id="2085" name="Group 21"/>
              <p:cNvGrpSpPr>
                <a:grpSpLocks/>
              </p:cNvGrpSpPr>
              <p:nvPr userDrawn="1"/>
            </p:nvGrpSpPr>
            <p:grpSpPr bwMode="auto">
              <a:xfrm>
                <a:off x="499" y="3562"/>
                <a:ext cx="548" cy="708"/>
                <a:chOff x="499" y="3562"/>
                <a:chExt cx="548" cy="708"/>
              </a:xfrm>
            </p:grpSpPr>
            <p:sp>
              <p:nvSpPr>
                <p:cNvPr id="6166" name="Freeform 22"/>
                <p:cNvSpPr>
                  <a:spLocks/>
                </p:cNvSpPr>
                <p:nvPr userDrawn="1"/>
              </p:nvSpPr>
              <p:spPr bwMode="auto">
                <a:xfrm>
                  <a:off x="499" y="3587"/>
                  <a:ext cx="157" cy="87"/>
                </a:xfrm>
                <a:custGeom>
                  <a:avLst/>
                  <a:gdLst/>
                  <a:ahLst/>
                  <a:cxnLst>
                    <a:cxn ang="0">
                      <a:pos x="0" y="107"/>
                    </a:cxn>
                    <a:cxn ang="0">
                      <a:pos x="114" y="10"/>
                    </a:cxn>
                    <a:cxn ang="0">
                      <a:pos x="213" y="0"/>
                    </a:cxn>
                    <a:cxn ang="0">
                      <a:pos x="292" y="27"/>
                    </a:cxn>
                    <a:cxn ang="0">
                      <a:pos x="313" y="91"/>
                    </a:cxn>
                    <a:cxn ang="0">
                      <a:pos x="167" y="67"/>
                    </a:cxn>
                    <a:cxn ang="0">
                      <a:pos x="74" y="101"/>
                    </a:cxn>
                    <a:cxn ang="0">
                      <a:pos x="13" y="175"/>
                    </a:cxn>
                    <a:cxn ang="0">
                      <a:pos x="0" y="107"/>
                    </a:cxn>
                    <a:cxn ang="0">
                      <a:pos x="0" y="107"/>
                    </a:cxn>
                  </a:cxnLst>
                  <a:rect l="0" t="0" r="r" b="b"/>
                  <a:pathLst>
                    <a:path w="313" h="175">
                      <a:moveTo>
                        <a:pt x="0" y="107"/>
                      </a:moveTo>
                      <a:lnTo>
                        <a:pt x="114" y="10"/>
                      </a:lnTo>
                      <a:lnTo>
                        <a:pt x="213" y="0"/>
                      </a:lnTo>
                      <a:lnTo>
                        <a:pt x="292" y="27"/>
                      </a:lnTo>
                      <a:lnTo>
                        <a:pt x="313" y="91"/>
                      </a:lnTo>
                      <a:lnTo>
                        <a:pt x="167" y="67"/>
                      </a:lnTo>
                      <a:lnTo>
                        <a:pt x="74" y="101"/>
                      </a:lnTo>
                      <a:lnTo>
                        <a:pt x="13" y="175"/>
                      </a:lnTo>
                      <a:lnTo>
                        <a:pt x="0" y="107"/>
                      </a:lnTo>
                      <a:lnTo>
                        <a:pt x="0" y="10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6167" name="Freeform 23"/>
                <p:cNvSpPr>
                  <a:spLocks/>
                </p:cNvSpPr>
                <p:nvPr userDrawn="1"/>
              </p:nvSpPr>
              <p:spPr bwMode="auto">
                <a:xfrm>
                  <a:off x="636" y="4137"/>
                  <a:ext cx="115" cy="133"/>
                </a:xfrm>
                <a:custGeom>
                  <a:avLst/>
                  <a:gdLst/>
                  <a:ahLst/>
                  <a:cxnLst>
                    <a:cxn ang="0">
                      <a:pos x="0" y="40"/>
                    </a:cxn>
                    <a:cxn ang="0">
                      <a:pos x="160" y="266"/>
                    </a:cxn>
                    <a:cxn ang="0">
                      <a:pos x="230" y="251"/>
                    </a:cxn>
                    <a:cxn ang="0">
                      <a:pos x="223" y="17"/>
                    </a:cxn>
                    <a:cxn ang="0">
                      <a:pos x="166" y="0"/>
                    </a:cxn>
                    <a:cxn ang="0">
                      <a:pos x="179" y="197"/>
                    </a:cxn>
                    <a:cxn ang="0">
                      <a:pos x="71" y="4"/>
                    </a:cxn>
                    <a:cxn ang="0">
                      <a:pos x="0" y="40"/>
                    </a:cxn>
                    <a:cxn ang="0">
                      <a:pos x="0" y="40"/>
                    </a:cxn>
                  </a:cxnLst>
                  <a:rect l="0" t="0" r="r" b="b"/>
                  <a:pathLst>
                    <a:path w="230" h="266">
                      <a:moveTo>
                        <a:pt x="0" y="40"/>
                      </a:moveTo>
                      <a:lnTo>
                        <a:pt x="160" y="266"/>
                      </a:lnTo>
                      <a:lnTo>
                        <a:pt x="230" y="251"/>
                      </a:lnTo>
                      <a:lnTo>
                        <a:pt x="223" y="17"/>
                      </a:lnTo>
                      <a:lnTo>
                        <a:pt x="166" y="0"/>
                      </a:lnTo>
                      <a:lnTo>
                        <a:pt x="179" y="197"/>
                      </a:lnTo>
                      <a:lnTo>
                        <a:pt x="71" y="4"/>
                      </a:lnTo>
                      <a:lnTo>
                        <a:pt x="0" y="40"/>
                      </a:lnTo>
                      <a:lnTo>
                        <a:pt x="0" y="4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6168" name="Freeform 24"/>
                <p:cNvSpPr>
                  <a:spLocks/>
                </p:cNvSpPr>
                <p:nvPr userDrawn="1"/>
              </p:nvSpPr>
              <p:spPr bwMode="auto">
                <a:xfrm>
                  <a:off x="1004" y="3562"/>
                  <a:ext cx="43" cy="117"/>
                </a:xfrm>
                <a:custGeom>
                  <a:avLst/>
                  <a:gdLst/>
                  <a:ahLst/>
                  <a:cxnLst>
                    <a:cxn ang="0">
                      <a:pos x="0" y="19"/>
                    </a:cxn>
                    <a:cxn ang="0">
                      <a:pos x="36" y="93"/>
                    </a:cxn>
                    <a:cxn ang="0">
                      <a:pos x="44" y="154"/>
                    </a:cxn>
                    <a:cxn ang="0">
                      <a:pos x="27" y="234"/>
                    </a:cxn>
                    <a:cxn ang="0">
                      <a:pos x="80" y="220"/>
                    </a:cxn>
                    <a:cxn ang="0">
                      <a:pos x="87" y="116"/>
                    </a:cxn>
                    <a:cxn ang="0">
                      <a:pos x="46" y="0"/>
                    </a:cxn>
                    <a:cxn ang="0">
                      <a:pos x="0" y="19"/>
                    </a:cxn>
                    <a:cxn ang="0">
                      <a:pos x="0" y="19"/>
                    </a:cxn>
                  </a:cxnLst>
                  <a:rect l="0" t="0" r="r" b="b"/>
                  <a:pathLst>
                    <a:path w="87" h="234">
                      <a:moveTo>
                        <a:pt x="0" y="19"/>
                      </a:moveTo>
                      <a:lnTo>
                        <a:pt x="36" y="93"/>
                      </a:lnTo>
                      <a:lnTo>
                        <a:pt x="44" y="154"/>
                      </a:lnTo>
                      <a:lnTo>
                        <a:pt x="27" y="234"/>
                      </a:lnTo>
                      <a:lnTo>
                        <a:pt x="80" y="220"/>
                      </a:lnTo>
                      <a:lnTo>
                        <a:pt x="87" y="116"/>
                      </a:lnTo>
                      <a:lnTo>
                        <a:pt x="46" y="0"/>
                      </a:lnTo>
                      <a:lnTo>
                        <a:pt x="0" y="19"/>
                      </a:lnTo>
                      <a:lnTo>
                        <a:pt x="0" y="1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  <p:sp>
            <p:nvSpPr>
              <p:cNvPr id="6169" name="Freeform 25"/>
              <p:cNvSpPr>
                <a:spLocks/>
              </p:cNvSpPr>
              <p:nvPr userDrawn="1"/>
            </p:nvSpPr>
            <p:spPr bwMode="auto">
              <a:xfrm>
                <a:off x="76" y="3732"/>
                <a:ext cx="595" cy="250"/>
              </a:xfrm>
              <a:custGeom>
                <a:avLst/>
                <a:gdLst/>
                <a:ahLst/>
                <a:cxnLst>
                  <a:cxn ang="0">
                    <a:pos x="100" y="0"/>
                  </a:cxn>
                  <a:cxn ang="0">
                    <a:pos x="1190" y="490"/>
                  </a:cxn>
                  <a:cxn ang="0">
                    <a:pos x="1076" y="500"/>
                  </a:cxn>
                  <a:cxn ang="0">
                    <a:pos x="0" y="27"/>
                  </a:cxn>
                  <a:cxn ang="0">
                    <a:pos x="100" y="0"/>
                  </a:cxn>
                  <a:cxn ang="0">
                    <a:pos x="100" y="0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170" name="Freeform 26"/>
              <p:cNvSpPr>
                <a:spLocks/>
              </p:cNvSpPr>
              <p:nvPr userDrawn="1"/>
            </p:nvSpPr>
            <p:spPr bwMode="auto">
              <a:xfrm>
                <a:off x="260" y="3886"/>
                <a:ext cx="244" cy="148"/>
              </a:xfrm>
              <a:custGeom>
                <a:avLst/>
                <a:gdLst/>
                <a:ahLst/>
                <a:cxnLst>
                  <a:cxn ang="0">
                    <a:pos x="14" y="34"/>
                  </a:cxn>
                  <a:cxn ang="0">
                    <a:pos x="160" y="66"/>
                  </a:cxn>
                  <a:cxn ang="0">
                    <a:pos x="324" y="137"/>
                  </a:cxn>
                  <a:cxn ang="0">
                    <a:pos x="440" y="243"/>
                  </a:cxn>
                  <a:cxn ang="0">
                    <a:pos x="326" y="230"/>
                  </a:cxn>
                  <a:cxn ang="0">
                    <a:pos x="139" y="146"/>
                  </a:cxn>
                  <a:cxn ang="0">
                    <a:pos x="50" y="80"/>
                  </a:cxn>
                  <a:cxn ang="0">
                    <a:pos x="107" y="163"/>
                  </a:cxn>
                  <a:cxn ang="0">
                    <a:pos x="272" y="270"/>
                  </a:cxn>
                  <a:cxn ang="0">
                    <a:pos x="466" y="296"/>
                  </a:cxn>
                  <a:cxn ang="0">
                    <a:pos x="489" y="224"/>
                  </a:cxn>
                  <a:cxn ang="0">
                    <a:pos x="394" y="120"/>
                  </a:cxn>
                  <a:cxn ang="0">
                    <a:pos x="170" y="17"/>
                  </a:cxn>
                  <a:cxn ang="0">
                    <a:pos x="0" y="0"/>
                  </a:cxn>
                  <a:cxn ang="0">
                    <a:pos x="14" y="34"/>
                  </a:cxn>
                  <a:cxn ang="0">
                    <a:pos x="14" y="34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171" name="Freeform 27"/>
              <p:cNvSpPr>
                <a:spLocks/>
              </p:cNvSpPr>
              <p:nvPr userDrawn="1"/>
            </p:nvSpPr>
            <p:spPr bwMode="auto">
              <a:xfrm>
                <a:off x="565" y="3680"/>
                <a:ext cx="107" cy="238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91" y="25"/>
                  </a:cxn>
                  <a:cxn ang="0">
                    <a:pos x="80" y="192"/>
                  </a:cxn>
                  <a:cxn ang="0">
                    <a:pos x="106" y="327"/>
                  </a:cxn>
                  <a:cxn ang="0">
                    <a:pos x="213" y="451"/>
                  </a:cxn>
                  <a:cxn ang="0">
                    <a:pos x="97" y="478"/>
                  </a:cxn>
                  <a:cxn ang="0">
                    <a:pos x="30" y="344"/>
                  </a:cxn>
                  <a:cxn ang="0">
                    <a:pos x="0" y="57"/>
                  </a:cxn>
                  <a:cxn ang="0">
                    <a:pos x="24" y="0"/>
                  </a:cxn>
                  <a:cxn ang="0">
                    <a:pos x="24" y="0"/>
                  </a:cxn>
                </a:cxnLst>
                <a:rect l="0" t="0" r="r" b="b"/>
                <a:pathLst>
                  <a:path w="213" h="478">
                    <a:moveTo>
                      <a:pt x="24" y="0"/>
                    </a:moveTo>
                    <a:lnTo>
                      <a:pt x="91" y="25"/>
                    </a:lnTo>
                    <a:lnTo>
                      <a:pt x="80" y="192"/>
                    </a:lnTo>
                    <a:lnTo>
                      <a:pt x="106" y="327"/>
                    </a:lnTo>
                    <a:lnTo>
                      <a:pt x="213" y="451"/>
                    </a:lnTo>
                    <a:lnTo>
                      <a:pt x="97" y="478"/>
                    </a:lnTo>
                    <a:lnTo>
                      <a:pt x="30" y="344"/>
                    </a:lnTo>
                    <a:lnTo>
                      <a:pt x="0" y="57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grpSp>
            <p:nvGrpSpPr>
              <p:cNvPr id="2089" name="Group 28"/>
              <p:cNvGrpSpPr>
                <a:grpSpLocks/>
              </p:cNvGrpSpPr>
              <p:nvPr userDrawn="1"/>
            </p:nvGrpSpPr>
            <p:grpSpPr bwMode="auto">
              <a:xfrm>
                <a:off x="5" y="3490"/>
                <a:ext cx="1124" cy="678"/>
                <a:chOff x="5" y="3490"/>
                <a:chExt cx="1124" cy="678"/>
              </a:xfrm>
            </p:grpSpPr>
            <p:sp>
              <p:nvSpPr>
                <p:cNvPr id="6173" name="Freeform 29"/>
                <p:cNvSpPr>
                  <a:spLocks/>
                </p:cNvSpPr>
                <p:nvPr userDrawn="1"/>
              </p:nvSpPr>
              <p:spPr bwMode="auto">
                <a:xfrm>
                  <a:off x="669" y="4048"/>
                  <a:ext cx="75" cy="87"/>
                </a:xfrm>
                <a:custGeom>
                  <a:avLst/>
                  <a:gdLst/>
                  <a:ahLst/>
                  <a:cxnLst>
                    <a:cxn ang="0">
                      <a:pos x="110" y="0"/>
                    </a:cxn>
                    <a:cxn ang="0">
                      <a:pos x="40" y="66"/>
                    </a:cxn>
                    <a:cxn ang="0">
                      <a:pos x="0" y="173"/>
                    </a:cxn>
                    <a:cxn ang="0">
                      <a:pos x="80" y="160"/>
                    </a:cxn>
                    <a:cxn ang="0">
                      <a:pos x="103" y="84"/>
                    </a:cxn>
                    <a:cxn ang="0">
                      <a:pos x="150" y="27"/>
                    </a:cxn>
                    <a:cxn ang="0">
                      <a:pos x="110" y="0"/>
                    </a:cxn>
                    <a:cxn ang="0">
                      <a:pos x="110" y="0"/>
                    </a:cxn>
                  </a:cxnLst>
                  <a:rect l="0" t="0" r="r" b="b"/>
                  <a:pathLst>
                    <a:path w="150" h="173">
                      <a:moveTo>
                        <a:pt x="110" y="0"/>
                      </a:moveTo>
                      <a:lnTo>
                        <a:pt x="40" y="66"/>
                      </a:lnTo>
                      <a:lnTo>
                        <a:pt x="0" y="173"/>
                      </a:lnTo>
                      <a:lnTo>
                        <a:pt x="80" y="160"/>
                      </a:lnTo>
                      <a:lnTo>
                        <a:pt x="103" y="84"/>
                      </a:lnTo>
                      <a:lnTo>
                        <a:pt x="150" y="27"/>
                      </a:lnTo>
                      <a:lnTo>
                        <a:pt x="110" y="0"/>
                      </a:lnTo>
                      <a:lnTo>
                        <a:pt x="11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6174" name="Freeform 30"/>
                <p:cNvSpPr>
                  <a:spLocks/>
                </p:cNvSpPr>
                <p:nvPr userDrawn="1"/>
              </p:nvSpPr>
              <p:spPr bwMode="auto">
                <a:xfrm>
                  <a:off x="5" y="3728"/>
                  <a:ext cx="842" cy="440"/>
                </a:xfrm>
                <a:custGeom>
                  <a:avLst/>
                  <a:gdLst/>
                  <a:ahLst/>
                  <a:cxnLst>
                    <a:cxn ang="0">
                      <a:pos x="156" y="0"/>
                    </a:cxn>
                    <a:cxn ang="0">
                      <a:pos x="63" y="52"/>
                    </a:cxn>
                    <a:cxn ang="0">
                      <a:pos x="0" y="208"/>
                    </a:cxn>
                    <a:cxn ang="0">
                      <a:pos x="67" y="358"/>
                    </a:cxn>
                    <a:cxn ang="0">
                      <a:pos x="1182" y="867"/>
                    </a:cxn>
                    <a:cxn ang="0">
                      <a:pos x="1422" y="835"/>
                    </a:cxn>
                    <a:cxn ang="0">
                      <a:pos x="1616" y="880"/>
                    </a:cxn>
                    <a:cxn ang="0">
                      <a:pos x="1684" y="808"/>
                    </a:cxn>
                    <a:cxn ang="0">
                      <a:pos x="1502" y="664"/>
                    </a:cxn>
                    <a:cxn ang="0">
                      <a:pos x="1428" y="512"/>
                    </a:cxn>
                    <a:cxn ang="0">
                      <a:pos x="1369" y="527"/>
                    </a:cxn>
                    <a:cxn ang="0">
                      <a:pos x="1439" y="664"/>
                    </a:cxn>
                    <a:cxn ang="0">
                      <a:pos x="1578" y="810"/>
                    </a:cxn>
                    <a:cxn ang="0">
                      <a:pos x="1413" y="787"/>
                    </a:cxn>
                    <a:cxn ang="0">
                      <a:pos x="1219" y="814"/>
                    </a:cxn>
                    <a:cxn ang="0">
                      <a:pos x="1255" y="650"/>
                    </a:cxn>
                    <a:cxn ang="0">
                      <a:pos x="1338" y="538"/>
                    </a:cxn>
                    <a:cxn ang="0">
                      <a:pos x="1241" y="552"/>
                    </a:cxn>
                    <a:cxn ang="0">
                      <a:pos x="1165" y="658"/>
                    </a:cxn>
                    <a:cxn ang="0">
                      <a:pos x="1139" y="791"/>
                    </a:cxn>
                    <a:cxn ang="0">
                      <a:pos x="107" y="310"/>
                    </a:cxn>
                    <a:cxn ang="0">
                      <a:pos x="80" y="215"/>
                    </a:cxn>
                    <a:cxn ang="0">
                      <a:pos x="103" y="95"/>
                    </a:cxn>
                    <a:cxn ang="0">
                      <a:pos x="217" y="0"/>
                    </a:cxn>
                    <a:cxn ang="0">
                      <a:pos x="156" y="0"/>
                    </a:cxn>
                    <a:cxn ang="0">
                      <a:pos x="156" y="0"/>
                    </a:cxn>
                  </a:cxnLst>
                  <a:rect l="0" t="0" r="r" b="b"/>
                  <a:pathLst>
                    <a:path w="1684" h="880">
                      <a:moveTo>
                        <a:pt x="156" y="0"/>
                      </a:moveTo>
                      <a:lnTo>
                        <a:pt x="63" y="52"/>
                      </a:lnTo>
                      <a:lnTo>
                        <a:pt x="0" y="208"/>
                      </a:lnTo>
                      <a:lnTo>
                        <a:pt x="67" y="358"/>
                      </a:lnTo>
                      <a:lnTo>
                        <a:pt x="1182" y="867"/>
                      </a:lnTo>
                      <a:lnTo>
                        <a:pt x="1422" y="835"/>
                      </a:lnTo>
                      <a:lnTo>
                        <a:pt x="1616" y="880"/>
                      </a:lnTo>
                      <a:lnTo>
                        <a:pt x="1684" y="808"/>
                      </a:lnTo>
                      <a:lnTo>
                        <a:pt x="1502" y="664"/>
                      </a:lnTo>
                      <a:lnTo>
                        <a:pt x="1428" y="512"/>
                      </a:lnTo>
                      <a:lnTo>
                        <a:pt x="1369" y="527"/>
                      </a:lnTo>
                      <a:lnTo>
                        <a:pt x="1439" y="664"/>
                      </a:lnTo>
                      <a:lnTo>
                        <a:pt x="1578" y="810"/>
                      </a:lnTo>
                      <a:lnTo>
                        <a:pt x="1413" y="787"/>
                      </a:lnTo>
                      <a:lnTo>
                        <a:pt x="1219" y="814"/>
                      </a:lnTo>
                      <a:lnTo>
                        <a:pt x="1255" y="650"/>
                      </a:lnTo>
                      <a:lnTo>
                        <a:pt x="1338" y="538"/>
                      </a:lnTo>
                      <a:lnTo>
                        <a:pt x="1241" y="552"/>
                      </a:lnTo>
                      <a:lnTo>
                        <a:pt x="1165" y="658"/>
                      </a:lnTo>
                      <a:lnTo>
                        <a:pt x="1139" y="791"/>
                      </a:lnTo>
                      <a:lnTo>
                        <a:pt x="107" y="310"/>
                      </a:lnTo>
                      <a:lnTo>
                        <a:pt x="80" y="215"/>
                      </a:lnTo>
                      <a:lnTo>
                        <a:pt x="103" y="95"/>
                      </a:lnTo>
                      <a:lnTo>
                        <a:pt x="217" y="0"/>
                      </a:lnTo>
                      <a:lnTo>
                        <a:pt x="156" y="0"/>
                      </a:lnTo>
                      <a:lnTo>
                        <a:pt x="15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6175" name="Freeform 31"/>
                <p:cNvSpPr>
                  <a:spLocks/>
                </p:cNvSpPr>
                <p:nvPr userDrawn="1"/>
              </p:nvSpPr>
              <p:spPr bwMode="auto">
                <a:xfrm>
                  <a:off x="106" y="3770"/>
                  <a:ext cx="80" cy="167"/>
                </a:xfrm>
                <a:custGeom>
                  <a:avLst/>
                  <a:gdLst/>
                  <a:ahLst/>
                  <a:cxnLst>
                    <a:cxn ang="0">
                      <a:pos x="116" y="0"/>
                    </a:cxn>
                    <a:cxn ang="0">
                      <a:pos x="19" y="106"/>
                    </a:cxn>
                    <a:cxn ang="0">
                      <a:pos x="0" y="230"/>
                    </a:cxn>
                    <a:cxn ang="0">
                      <a:pos x="33" y="314"/>
                    </a:cxn>
                    <a:cxn ang="0">
                      <a:pos x="94" y="335"/>
                    </a:cxn>
                    <a:cxn ang="0">
                      <a:pos x="76" y="154"/>
                    </a:cxn>
                    <a:cxn ang="0">
                      <a:pos x="160" y="17"/>
                    </a:cxn>
                    <a:cxn ang="0">
                      <a:pos x="116" y="0"/>
                    </a:cxn>
                    <a:cxn ang="0">
                      <a:pos x="116" y="0"/>
                    </a:cxn>
                  </a:cxnLst>
                  <a:rect l="0" t="0" r="r" b="b"/>
                  <a:pathLst>
                    <a:path w="160" h="335">
                      <a:moveTo>
                        <a:pt x="116" y="0"/>
                      </a:moveTo>
                      <a:lnTo>
                        <a:pt x="19" y="106"/>
                      </a:lnTo>
                      <a:lnTo>
                        <a:pt x="0" y="230"/>
                      </a:lnTo>
                      <a:lnTo>
                        <a:pt x="33" y="314"/>
                      </a:lnTo>
                      <a:lnTo>
                        <a:pt x="94" y="335"/>
                      </a:lnTo>
                      <a:lnTo>
                        <a:pt x="76" y="154"/>
                      </a:lnTo>
                      <a:lnTo>
                        <a:pt x="160" y="17"/>
                      </a:lnTo>
                      <a:lnTo>
                        <a:pt x="116" y="0"/>
                      </a:lnTo>
                      <a:lnTo>
                        <a:pt x="11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6176" name="Freeform 32"/>
                <p:cNvSpPr>
                  <a:spLocks/>
                </p:cNvSpPr>
                <p:nvPr userDrawn="1"/>
              </p:nvSpPr>
              <p:spPr bwMode="auto">
                <a:xfrm>
                  <a:off x="449" y="3490"/>
                  <a:ext cx="322" cy="594"/>
                </a:xfrm>
                <a:custGeom>
                  <a:avLst/>
                  <a:gdLst/>
                  <a:ahLst/>
                  <a:cxnLst>
                    <a:cxn ang="0">
                      <a:pos x="218" y="896"/>
                    </a:cxn>
                    <a:cxn ang="0">
                      <a:pos x="0" y="124"/>
                    </a:cxn>
                    <a:cxn ang="0">
                      <a:pos x="81" y="38"/>
                    </a:cxn>
                    <a:cxn ang="0">
                      <a:pos x="258" y="0"/>
                    </a:cxn>
                    <a:cxn ang="0">
                      <a:pos x="399" y="57"/>
                    </a:cxn>
                    <a:cxn ang="0">
                      <a:pos x="642" y="1188"/>
                    </a:cxn>
                    <a:cxn ang="0">
                      <a:pos x="555" y="1091"/>
                    </a:cxn>
                    <a:cxn ang="0">
                      <a:pos x="355" y="97"/>
                    </a:cxn>
                    <a:cxn ang="0">
                      <a:pos x="226" y="61"/>
                    </a:cxn>
                    <a:cxn ang="0">
                      <a:pos x="119" y="74"/>
                    </a:cxn>
                    <a:cxn ang="0">
                      <a:pos x="76" y="141"/>
                    </a:cxn>
                    <a:cxn ang="0">
                      <a:pos x="306" y="924"/>
                    </a:cxn>
                    <a:cxn ang="0">
                      <a:pos x="218" y="896"/>
                    </a:cxn>
                    <a:cxn ang="0">
                      <a:pos x="218" y="896"/>
                    </a:cxn>
                  </a:cxnLst>
                  <a:rect l="0" t="0" r="r" b="b"/>
                  <a:pathLst>
                    <a:path w="642" h="1188">
                      <a:moveTo>
                        <a:pt x="218" y="896"/>
                      </a:moveTo>
                      <a:lnTo>
                        <a:pt x="0" y="124"/>
                      </a:lnTo>
                      <a:lnTo>
                        <a:pt x="81" y="38"/>
                      </a:lnTo>
                      <a:lnTo>
                        <a:pt x="258" y="0"/>
                      </a:lnTo>
                      <a:lnTo>
                        <a:pt x="399" y="57"/>
                      </a:lnTo>
                      <a:lnTo>
                        <a:pt x="642" y="1188"/>
                      </a:lnTo>
                      <a:lnTo>
                        <a:pt x="555" y="1091"/>
                      </a:lnTo>
                      <a:lnTo>
                        <a:pt x="355" y="97"/>
                      </a:lnTo>
                      <a:lnTo>
                        <a:pt x="226" y="61"/>
                      </a:lnTo>
                      <a:lnTo>
                        <a:pt x="119" y="74"/>
                      </a:lnTo>
                      <a:lnTo>
                        <a:pt x="76" y="141"/>
                      </a:lnTo>
                      <a:lnTo>
                        <a:pt x="306" y="924"/>
                      </a:lnTo>
                      <a:lnTo>
                        <a:pt x="218" y="896"/>
                      </a:lnTo>
                      <a:lnTo>
                        <a:pt x="218" y="89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6177" name="Freeform 33"/>
                <p:cNvSpPr>
                  <a:spLocks/>
                </p:cNvSpPr>
                <p:nvPr userDrawn="1"/>
              </p:nvSpPr>
              <p:spPr bwMode="auto">
                <a:xfrm>
                  <a:off x="578" y="3650"/>
                  <a:ext cx="96" cy="252"/>
                </a:xfrm>
                <a:custGeom>
                  <a:avLst/>
                  <a:gdLst/>
                  <a:ahLst/>
                  <a:cxnLst>
                    <a:cxn ang="0">
                      <a:pos x="0" y="27"/>
                    </a:cxn>
                    <a:cxn ang="0">
                      <a:pos x="76" y="194"/>
                    </a:cxn>
                    <a:cxn ang="0">
                      <a:pos x="113" y="318"/>
                    </a:cxn>
                    <a:cxn ang="0">
                      <a:pos x="116" y="504"/>
                    </a:cxn>
                    <a:cxn ang="0">
                      <a:pos x="192" y="504"/>
                    </a:cxn>
                    <a:cxn ang="0">
                      <a:pos x="187" y="360"/>
                    </a:cxn>
                    <a:cxn ang="0">
                      <a:pos x="162" y="208"/>
                    </a:cxn>
                    <a:cxn ang="0">
                      <a:pos x="99" y="59"/>
                    </a:cxn>
                    <a:cxn ang="0">
                      <a:pos x="63" y="0"/>
                    </a:cxn>
                    <a:cxn ang="0">
                      <a:pos x="0" y="27"/>
                    </a:cxn>
                    <a:cxn ang="0">
                      <a:pos x="0" y="27"/>
                    </a:cxn>
                  </a:cxnLst>
                  <a:rect l="0" t="0" r="r" b="b"/>
                  <a:pathLst>
                    <a:path w="192" h="504">
                      <a:moveTo>
                        <a:pt x="0" y="27"/>
                      </a:moveTo>
                      <a:lnTo>
                        <a:pt x="76" y="194"/>
                      </a:lnTo>
                      <a:lnTo>
                        <a:pt x="113" y="318"/>
                      </a:lnTo>
                      <a:lnTo>
                        <a:pt x="116" y="504"/>
                      </a:lnTo>
                      <a:lnTo>
                        <a:pt x="192" y="504"/>
                      </a:lnTo>
                      <a:lnTo>
                        <a:pt x="187" y="360"/>
                      </a:lnTo>
                      <a:lnTo>
                        <a:pt x="162" y="208"/>
                      </a:lnTo>
                      <a:lnTo>
                        <a:pt x="99" y="59"/>
                      </a:lnTo>
                      <a:lnTo>
                        <a:pt x="63" y="0"/>
                      </a:lnTo>
                      <a:lnTo>
                        <a:pt x="0" y="27"/>
                      </a:lnTo>
                      <a:lnTo>
                        <a:pt x="0" y="2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6178" name="Freeform 34"/>
                <p:cNvSpPr>
                  <a:spLocks/>
                </p:cNvSpPr>
                <p:nvPr userDrawn="1"/>
              </p:nvSpPr>
              <p:spPr bwMode="auto">
                <a:xfrm>
                  <a:off x="328" y="3630"/>
                  <a:ext cx="195" cy="135"/>
                </a:xfrm>
                <a:custGeom>
                  <a:avLst/>
                  <a:gdLst/>
                  <a:ahLst/>
                  <a:cxnLst>
                    <a:cxn ang="0">
                      <a:pos x="297" y="0"/>
                    </a:cxn>
                    <a:cxn ang="0">
                      <a:pos x="257" y="17"/>
                    </a:cxn>
                    <a:cxn ang="0">
                      <a:pos x="253" y="66"/>
                    </a:cxn>
                    <a:cxn ang="0">
                      <a:pos x="0" y="169"/>
                    </a:cxn>
                    <a:cxn ang="0">
                      <a:pos x="0" y="222"/>
                    </a:cxn>
                    <a:cxn ang="0">
                      <a:pos x="284" y="226"/>
                    </a:cxn>
                    <a:cxn ang="0">
                      <a:pos x="320" y="269"/>
                    </a:cxn>
                    <a:cxn ang="0">
                      <a:pos x="390" y="266"/>
                    </a:cxn>
                    <a:cxn ang="0">
                      <a:pos x="383" y="190"/>
                    </a:cxn>
                    <a:cxn ang="0">
                      <a:pos x="116" y="176"/>
                    </a:cxn>
                    <a:cxn ang="0">
                      <a:pos x="333" y="89"/>
                    </a:cxn>
                    <a:cxn ang="0">
                      <a:pos x="297" y="0"/>
                    </a:cxn>
                    <a:cxn ang="0">
                      <a:pos x="297" y="0"/>
                    </a:cxn>
                  </a:cxnLst>
                  <a:rect l="0" t="0" r="r" b="b"/>
                  <a:pathLst>
                    <a:path w="390" h="269">
                      <a:moveTo>
                        <a:pt x="297" y="0"/>
                      </a:moveTo>
                      <a:lnTo>
                        <a:pt x="257" y="17"/>
                      </a:lnTo>
                      <a:lnTo>
                        <a:pt x="253" y="66"/>
                      </a:lnTo>
                      <a:lnTo>
                        <a:pt x="0" y="169"/>
                      </a:lnTo>
                      <a:lnTo>
                        <a:pt x="0" y="222"/>
                      </a:lnTo>
                      <a:lnTo>
                        <a:pt x="284" y="226"/>
                      </a:lnTo>
                      <a:lnTo>
                        <a:pt x="320" y="269"/>
                      </a:lnTo>
                      <a:lnTo>
                        <a:pt x="390" y="266"/>
                      </a:lnTo>
                      <a:lnTo>
                        <a:pt x="383" y="190"/>
                      </a:lnTo>
                      <a:lnTo>
                        <a:pt x="116" y="176"/>
                      </a:lnTo>
                      <a:lnTo>
                        <a:pt x="333" y="89"/>
                      </a:lnTo>
                      <a:lnTo>
                        <a:pt x="297" y="0"/>
                      </a:lnTo>
                      <a:lnTo>
                        <a:pt x="297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6179" name="Freeform 35"/>
                <p:cNvSpPr>
                  <a:spLocks/>
                </p:cNvSpPr>
                <p:nvPr userDrawn="1"/>
              </p:nvSpPr>
              <p:spPr bwMode="auto">
                <a:xfrm>
                  <a:off x="658" y="3538"/>
                  <a:ext cx="471" cy="212"/>
                </a:xfrm>
                <a:custGeom>
                  <a:avLst/>
                  <a:gdLst/>
                  <a:ahLst/>
                  <a:cxnLst>
                    <a:cxn ang="0">
                      <a:pos x="0" y="131"/>
                    </a:cxn>
                    <a:cxn ang="0">
                      <a:pos x="863" y="0"/>
                    </a:cxn>
                    <a:cxn ang="0">
                      <a:pos x="926" y="78"/>
                    </a:cxn>
                    <a:cxn ang="0">
                      <a:pos x="941" y="181"/>
                    </a:cxn>
                    <a:cxn ang="0">
                      <a:pos x="903" y="282"/>
                    </a:cxn>
                    <a:cxn ang="0">
                      <a:pos x="57" y="424"/>
                    </a:cxn>
                    <a:cxn ang="0">
                      <a:pos x="53" y="384"/>
                    </a:cxn>
                    <a:cxn ang="0">
                      <a:pos x="863" y="242"/>
                    </a:cxn>
                    <a:cxn ang="0">
                      <a:pos x="893" y="145"/>
                    </a:cxn>
                    <a:cxn ang="0">
                      <a:pos x="840" y="57"/>
                    </a:cxn>
                    <a:cxn ang="0">
                      <a:pos x="0" y="185"/>
                    </a:cxn>
                    <a:cxn ang="0">
                      <a:pos x="0" y="131"/>
                    </a:cxn>
                    <a:cxn ang="0">
                      <a:pos x="0" y="131"/>
                    </a:cxn>
                  </a:cxnLst>
                  <a:rect l="0" t="0" r="r" b="b"/>
                  <a:pathLst>
                    <a:path w="941" h="424">
                      <a:moveTo>
                        <a:pt x="0" y="131"/>
                      </a:moveTo>
                      <a:lnTo>
                        <a:pt x="863" y="0"/>
                      </a:lnTo>
                      <a:lnTo>
                        <a:pt x="926" y="78"/>
                      </a:lnTo>
                      <a:lnTo>
                        <a:pt x="941" y="181"/>
                      </a:lnTo>
                      <a:lnTo>
                        <a:pt x="903" y="282"/>
                      </a:lnTo>
                      <a:lnTo>
                        <a:pt x="57" y="424"/>
                      </a:lnTo>
                      <a:lnTo>
                        <a:pt x="53" y="384"/>
                      </a:lnTo>
                      <a:lnTo>
                        <a:pt x="863" y="242"/>
                      </a:lnTo>
                      <a:lnTo>
                        <a:pt x="893" y="145"/>
                      </a:lnTo>
                      <a:lnTo>
                        <a:pt x="840" y="57"/>
                      </a:lnTo>
                      <a:lnTo>
                        <a:pt x="0" y="185"/>
                      </a:lnTo>
                      <a:lnTo>
                        <a:pt x="0" y="131"/>
                      </a:lnTo>
                      <a:lnTo>
                        <a:pt x="0" y="131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6180" name="Freeform 36"/>
                <p:cNvSpPr>
                  <a:spLocks/>
                </p:cNvSpPr>
                <p:nvPr userDrawn="1"/>
              </p:nvSpPr>
              <p:spPr bwMode="auto">
                <a:xfrm>
                  <a:off x="717" y="3606"/>
                  <a:ext cx="245" cy="86"/>
                </a:xfrm>
                <a:custGeom>
                  <a:avLst/>
                  <a:gdLst/>
                  <a:ahLst/>
                  <a:cxnLst>
                    <a:cxn ang="0">
                      <a:pos x="0" y="126"/>
                    </a:cxn>
                    <a:cxn ang="0">
                      <a:pos x="66" y="173"/>
                    </a:cxn>
                    <a:cxn ang="0">
                      <a:pos x="222" y="166"/>
                    </a:cxn>
                    <a:cxn ang="0">
                      <a:pos x="418" y="116"/>
                    </a:cxn>
                    <a:cxn ang="0">
                      <a:pos x="488" y="42"/>
                    </a:cxn>
                    <a:cxn ang="0">
                      <a:pos x="443" y="2"/>
                    </a:cxn>
                    <a:cxn ang="0">
                      <a:pos x="253" y="0"/>
                    </a:cxn>
                    <a:cxn ang="0">
                      <a:pos x="110" y="12"/>
                    </a:cxn>
                    <a:cxn ang="0">
                      <a:pos x="15" y="76"/>
                    </a:cxn>
                    <a:cxn ang="0">
                      <a:pos x="112" y="95"/>
                    </a:cxn>
                    <a:cxn ang="0">
                      <a:pos x="275" y="53"/>
                    </a:cxn>
                    <a:cxn ang="0">
                      <a:pos x="416" y="53"/>
                    </a:cxn>
                    <a:cxn ang="0">
                      <a:pos x="268" y="110"/>
                    </a:cxn>
                    <a:cxn ang="0">
                      <a:pos x="142" y="126"/>
                    </a:cxn>
                    <a:cxn ang="0">
                      <a:pos x="0" y="126"/>
                    </a:cxn>
                    <a:cxn ang="0">
                      <a:pos x="0" y="126"/>
                    </a:cxn>
                  </a:cxnLst>
                  <a:rect l="0" t="0" r="r" b="b"/>
                  <a:pathLst>
                    <a:path w="488" h="173">
                      <a:moveTo>
                        <a:pt x="0" y="126"/>
                      </a:moveTo>
                      <a:lnTo>
                        <a:pt x="66" y="173"/>
                      </a:lnTo>
                      <a:lnTo>
                        <a:pt x="222" y="166"/>
                      </a:lnTo>
                      <a:lnTo>
                        <a:pt x="418" y="116"/>
                      </a:lnTo>
                      <a:lnTo>
                        <a:pt x="488" y="42"/>
                      </a:lnTo>
                      <a:lnTo>
                        <a:pt x="443" y="2"/>
                      </a:lnTo>
                      <a:lnTo>
                        <a:pt x="253" y="0"/>
                      </a:lnTo>
                      <a:lnTo>
                        <a:pt x="110" y="12"/>
                      </a:lnTo>
                      <a:lnTo>
                        <a:pt x="15" y="76"/>
                      </a:lnTo>
                      <a:lnTo>
                        <a:pt x="112" y="95"/>
                      </a:lnTo>
                      <a:lnTo>
                        <a:pt x="275" y="53"/>
                      </a:lnTo>
                      <a:lnTo>
                        <a:pt x="416" y="53"/>
                      </a:lnTo>
                      <a:lnTo>
                        <a:pt x="268" y="110"/>
                      </a:lnTo>
                      <a:lnTo>
                        <a:pt x="142" y="126"/>
                      </a:lnTo>
                      <a:lnTo>
                        <a:pt x="0" y="126"/>
                      </a:lnTo>
                      <a:lnTo>
                        <a:pt x="0" y="12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</p:grpSp>
      </p:grpSp>
      <p:grpSp>
        <p:nvGrpSpPr>
          <p:cNvPr id="2059" name="Group 37"/>
          <p:cNvGrpSpPr>
            <a:grpSpLocks/>
          </p:cNvGrpSpPr>
          <p:nvPr/>
        </p:nvGrpSpPr>
        <p:grpSpPr bwMode="auto">
          <a:xfrm>
            <a:off x="8680450" y="2116138"/>
            <a:ext cx="385763" cy="4308475"/>
            <a:chOff x="5468" y="1333"/>
            <a:chExt cx="243" cy="2714"/>
          </a:xfrm>
        </p:grpSpPr>
        <p:sp>
          <p:nvSpPr>
            <p:cNvPr id="6182" name="Freeform 38"/>
            <p:cNvSpPr>
              <a:spLocks/>
            </p:cNvSpPr>
            <p:nvPr userDrawn="1"/>
          </p:nvSpPr>
          <p:spPr bwMode="auto">
            <a:xfrm flipH="1">
              <a:off x="5468" y="2620"/>
              <a:ext cx="205" cy="1427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183" name="Freeform 39"/>
            <p:cNvSpPr>
              <a:spLocks/>
            </p:cNvSpPr>
            <p:nvPr userDrawn="1"/>
          </p:nvSpPr>
          <p:spPr bwMode="auto">
            <a:xfrm flipH="1">
              <a:off x="5506" y="1333"/>
              <a:ext cx="205" cy="1633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grpSp>
        <p:nvGrpSpPr>
          <p:cNvPr id="2060" name="Group 40"/>
          <p:cNvGrpSpPr>
            <a:grpSpLocks/>
          </p:cNvGrpSpPr>
          <p:nvPr/>
        </p:nvGrpSpPr>
        <p:grpSpPr bwMode="auto">
          <a:xfrm>
            <a:off x="7318375" y="90488"/>
            <a:ext cx="2133600" cy="1911350"/>
            <a:chOff x="4610" y="57"/>
            <a:chExt cx="1344" cy="1204"/>
          </a:xfrm>
        </p:grpSpPr>
        <p:grpSp>
          <p:nvGrpSpPr>
            <p:cNvPr id="2061" name="Group 41"/>
            <p:cNvGrpSpPr>
              <a:grpSpLocks/>
            </p:cNvGrpSpPr>
            <p:nvPr userDrawn="1"/>
          </p:nvGrpSpPr>
          <p:grpSpPr bwMode="auto">
            <a:xfrm>
              <a:off x="4610" y="57"/>
              <a:ext cx="1344" cy="1204"/>
              <a:chOff x="4610" y="57"/>
              <a:chExt cx="1344" cy="1204"/>
            </a:xfrm>
          </p:grpSpPr>
          <p:sp>
            <p:nvSpPr>
              <p:cNvPr id="6186" name="Freeform 42"/>
              <p:cNvSpPr>
                <a:spLocks/>
              </p:cNvSpPr>
              <p:nvPr userDrawn="1"/>
            </p:nvSpPr>
            <p:spPr bwMode="auto">
              <a:xfrm rot="-3172564">
                <a:off x="5430" y="1086"/>
                <a:ext cx="62" cy="288"/>
              </a:xfrm>
              <a:custGeom>
                <a:avLst/>
                <a:gdLst/>
                <a:ahLst/>
                <a:cxnLst>
                  <a:cxn ang="0">
                    <a:pos x="123" y="9"/>
                  </a:cxn>
                  <a:cxn ang="0">
                    <a:pos x="131" y="342"/>
                  </a:cxn>
                  <a:cxn ang="0">
                    <a:pos x="0" y="806"/>
                  </a:cxn>
                  <a:cxn ang="0">
                    <a:pos x="79" y="789"/>
                  </a:cxn>
                  <a:cxn ang="0">
                    <a:pos x="218" y="376"/>
                  </a:cxn>
                  <a:cxn ang="0">
                    <a:pos x="245" y="0"/>
                  </a:cxn>
                  <a:cxn ang="0">
                    <a:pos x="123" y="9"/>
                  </a:cxn>
                  <a:cxn ang="0">
                    <a:pos x="123" y="9"/>
                  </a:cxn>
                </a:cxnLst>
                <a:rect l="0" t="0" r="r" b="b"/>
                <a:pathLst>
                  <a:path w="245" h="806">
                    <a:moveTo>
                      <a:pt x="123" y="9"/>
                    </a:moveTo>
                    <a:lnTo>
                      <a:pt x="131" y="342"/>
                    </a:lnTo>
                    <a:lnTo>
                      <a:pt x="0" y="806"/>
                    </a:lnTo>
                    <a:lnTo>
                      <a:pt x="79" y="789"/>
                    </a:lnTo>
                    <a:lnTo>
                      <a:pt x="218" y="376"/>
                    </a:lnTo>
                    <a:lnTo>
                      <a:pt x="245" y="0"/>
                    </a:lnTo>
                    <a:lnTo>
                      <a:pt x="123" y="9"/>
                    </a:lnTo>
                    <a:lnTo>
                      <a:pt x="123" y="9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grpSp>
            <p:nvGrpSpPr>
              <p:cNvPr id="2064" name="Group 43"/>
              <p:cNvGrpSpPr>
                <a:grpSpLocks/>
              </p:cNvGrpSpPr>
              <p:nvPr userDrawn="1"/>
            </p:nvGrpSpPr>
            <p:grpSpPr bwMode="auto">
              <a:xfrm>
                <a:off x="4610" y="57"/>
                <a:ext cx="1344" cy="985"/>
                <a:chOff x="4610" y="57"/>
                <a:chExt cx="1344" cy="985"/>
              </a:xfrm>
            </p:grpSpPr>
            <p:sp>
              <p:nvSpPr>
                <p:cNvPr id="6188" name="Freeform 44"/>
                <p:cNvSpPr>
                  <a:spLocks/>
                </p:cNvSpPr>
                <p:nvPr userDrawn="1"/>
              </p:nvSpPr>
              <p:spPr bwMode="auto">
                <a:xfrm rot="-3172564">
                  <a:off x="4966" y="71"/>
                  <a:ext cx="153" cy="12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298" y="184"/>
                    </a:cxn>
                    <a:cxn ang="0">
                      <a:pos x="500" y="349"/>
                    </a:cxn>
                    <a:cxn ang="0">
                      <a:pos x="604" y="140"/>
                    </a:cxn>
                    <a:cxn ang="0">
                      <a:pos x="359" y="9"/>
                    </a:cxn>
                    <a:cxn ang="0">
                      <a:pos x="464" y="184"/>
                    </a:cxn>
                    <a:cxn ang="0">
                      <a:pos x="131" y="17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604" h="349">
                      <a:moveTo>
                        <a:pt x="0" y="0"/>
                      </a:moveTo>
                      <a:lnTo>
                        <a:pt x="298" y="184"/>
                      </a:lnTo>
                      <a:lnTo>
                        <a:pt x="500" y="349"/>
                      </a:lnTo>
                      <a:lnTo>
                        <a:pt x="604" y="140"/>
                      </a:lnTo>
                      <a:lnTo>
                        <a:pt x="359" y="9"/>
                      </a:lnTo>
                      <a:lnTo>
                        <a:pt x="464" y="184"/>
                      </a:lnTo>
                      <a:lnTo>
                        <a:pt x="131" y="17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6189" name="Freeform 45"/>
                <p:cNvSpPr>
                  <a:spLocks/>
                </p:cNvSpPr>
                <p:nvPr userDrawn="1"/>
              </p:nvSpPr>
              <p:spPr bwMode="auto">
                <a:xfrm rot="-3172564">
                  <a:off x="5051" y="329"/>
                  <a:ext cx="269" cy="438"/>
                </a:xfrm>
                <a:custGeom>
                  <a:avLst/>
                  <a:gdLst/>
                  <a:ahLst/>
                  <a:cxnLst>
                    <a:cxn ang="0">
                      <a:pos x="741" y="129"/>
                    </a:cxn>
                    <a:cxn ang="0">
                      <a:pos x="485" y="352"/>
                    </a:cxn>
                    <a:cxn ang="0">
                      <a:pos x="163" y="762"/>
                    </a:cxn>
                    <a:cxn ang="0">
                      <a:pos x="0" y="1101"/>
                    </a:cxn>
                    <a:cxn ang="0">
                      <a:pos x="59" y="1230"/>
                    </a:cxn>
                    <a:cxn ang="0">
                      <a:pos x="262" y="1201"/>
                    </a:cxn>
                    <a:cxn ang="0">
                      <a:pos x="578" y="914"/>
                    </a:cxn>
                    <a:cxn ang="0">
                      <a:pos x="876" y="534"/>
                    </a:cxn>
                    <a:cxn ang="0">
                      <a:pos x="1034" y="270"/>
                    </a:cxn>
                    <a:cxn ang="0">
                      <a:pos x="1064" y="84"/>
                    </a:cxn>
                    <a:cxn ang="0">
                      <a:pos x="977" y="0"/>
                    </a:cxn>
                    <a:cxn ang="0">
                      <a:pos x="836" y="65"/>
                    </a:cxn>
                    <a:cxn ang="0">
                      <a:pos x="969" y="107"/>
                    </a:cxn>
                    <a:cxn ang="0">
                      <a:pos x="876" y="352"/>
                    </a:cxn>
                    <a:cxn ang="0">
                      <a:pos x="690" y="656"/>
                    </a:cxn>
                    <a:cxn ang="0">
                      <a:pos x="350" y="1008"/>
                    </a:cxn>
                    <a:cxn ang="0">
                      <a:pos x="116" y="1114"/>
                    </a:cxn>
                    <a:cxn ang="0">
                      <a:pos x="135" y="943"/>
                    </a:cxn>
                    <a:cxn ang="0">
                      <a:pos x="437" y="504"/>
                    </a:cxn>
                    <a:cxn ang="0">
                      <a:pos x="831" y="118"/>
                    </a:cxn>
                    <a:cxn ang="0">
                      <a:pos x="741" y="129"/>
                    </a:cxn>
                    <a:cxn ang="0">
                      <a:pos x="741" y="129"/>
                    </a:cxn>
                  </a:cxnLst>
                  <a:rect l="0" t="0" r="r" b="b"/>
                  <a:pathLst>
                    <a:path w="1064" h="1230">
                      <a:moveTo>
                        <a:pt x="741" y="129"/>
                      </a:moveTo>
                      <a:lnTo>
                        <a:pt x="485" y="352"/>
                      </a:lnTo>
                      <a:lnTo>
                        <a:pt x="163" y="762"/>
                      </a:lnTo>
                      <a:lnTo>
                        <a:pt x="0" y="1101"/>
                      </a:lnTo>
                      <a:lnTo>
                        <a:pt x="59" y="1230"/>
                      </a:lnTo>
                      <a:lnTo>
                        <a:pt x="262" y="1201"/>
                      </a:lnTo>
                      <a:lnTo>
                        <a:pt x="578" y="914"/>
                      </a:lnTo>
                      <a:lnTo>
                        <a:pt x="876" y="534"/>
                      </a:lnTo>
                      <a:lnTo>
                        <a:pt x="1034" y="270"/>
                      </a:lnTo>
                      <a:lnTo>
                        <a:pt x="1064" y="84"/>
                      </a:lnTo>
                      <a:lnTo>
                        <a:pt x="977" y="0"/>
                      </a:lnTo>
                      <a:lnTo>
                        <a:pt x="836" y="65"/>
                      </a:lnTo>
                      <a:lnTo>
                        <a:pt x="969" y="107"/>
                      </a:lnTo>
                      <a:lnTo>
                        <a:pt x="876" y="352"/>
                      </a:lnTo>
                      <a:lnTo>
                        <a:pt x="690" y="656"/>
                      </a:lnTo>
                      <a:lnTo>
                        <a:pt x="350" y="1008"/>
                      </a:lnTo>
                      <a:lnTo>
                        <a:pt x="116" y="1114"/>
                      </a:lnTo>
                      <a:lnTo>
                        <a:pt x="135" y="943"/>
                      </a:lnTo>
                      <a:lnTo>
                        <a:pt x="437" y="504"/>
                      </a:lnTo>
                      <a:lnTo>
                        <a:pt x="831" y="118"/>
                      </a:lnTo>
                      <a:lnTo>
                        <a:pt x="741" y="129"/>
                      </a:lnTo>
                      <a:lnTo>
                        <a:pt x="741" y="12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6190" name="Freeform 46"/>
                <p:cNvSpPr>
                  <a:spLocks/>
                </p:cNvSpPr>
                <p:nvPr userDrawn="1"/>
              </p:nvSpPr>
              <p:spPr bwMode="auto">
                <a:xfrm rot="-3172564">
                  <a:off x="4861" y="179"/>
                  <a:ext cx="505" cy="898"/>
                </a:xfrm>
                <a:custGeom>
                  <a:avLst/>
                  <a:gdLst/>
                  <a:ahLst/>
                  <a:cxnLst>
                    <a:cxn ang="0">
                      <a:pos x="1941" y="0"/>
                    </a:cxn>
                    <a:cxn ang="0">
                      <a:pos x="0" y="2521"/>
                    </a:cxn>
                    <a:cxn ang="0">
                      <a:pos x="192" y="2450"/>
                    </a:cxn>
                    <a:cxn ang="0">
                      <a:pos x="2002" y="61"/>
                    </a:cxn>
                    <a:cxn ang="0">
                      <a:pos x="1941" y="0"/>
                    </a:cxn>
                    <a:cxn ang="0">
                      <a:pos x="1941" y="0"/>
                    </a:cxn>
                  </a:cxnLst>
                  <a:rect l="0" t="0" r="r" b="b"/>
                  <a:pathLst>
                    <a:path w="2002" h="2521">
                      <a:moveTo>
                        <a:pt x="1941" y="0"/>
                      </a:moveTo>
                      <a:lnTo>
                        <a:pt x="0" y="2521"/>
                      </a:lnTo>
                      <a:lnTo>
                        <a:pt x="192" y="2450"/>
                      </a:lnTo>
                      <a:lnTo>
                        <a:pt x="2002" y="61"/>
                      </a:lnTo>
                      <a:lnTo>
                        <a:pt x="1941" y="0"/>
                      </a:lnTo>
                      <a:lnTo>
                        <a:pt x="1941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6191" name="Freeform 47"/>
                <p:cNvSpPr>
                  <a:spLocks/>
                </p:cNvSpPr>
                <p:nvPr userDrawn="1"/>
              </p:nvSpPr>
              <p:spPr bwMode="auto">
                <a:xfrm rot="-3172564">
                  <a:off x="4903" y="-19"/>
                  <a:ext cx="758" cy="1344"/>
                </a:xfrm>
                <a:custGeom>
                  <a:avLst/>
                  <a:gdLst/>
                  <a:ahLst/>
                  <a:cxnLst>
                    <a:cxn ang="0">
                      <a:pos x="95" y="2844"/>
                    </a:cxn>
                    <a:cxn ang="0">
                      <a:pos x="394" y="2834"/>
                    </a:cxn>
                    <a:cxn ang="0">
                      <a:pos x="821" y="3009"/>
                    </a:cxn>
                    <a:cxn ang="0">
                      <a:pos x="681" y="2817"/>
                    </a:cxn>
                    <a:cxn ang="0">
                      <a:pos x="367" y="2703"/>
                    </a:cxn>
                    <a:cxn ang="0">
                      <a:pos x="637" y="2720"/>
                    </a:cxn>
                    <a:cxn ang="0">
                      <a:pos x="979" y="2870"/>
                    </a:cxn>
                    <a:cxn ang="0">
                      <a:pos x="2859" y="420"/>
                    </a:cxn>
                    <a:cxn ang="0">
                      <a:pos x="2578" y="148"/>
                    </a:cxn>
                    <a:cxn ang="0">
                      <a:pos x="2308" y="0"/>
                    </a:cxn>
                    <a:cxn ang="0">
                      <a:pos x="2692" y="78"/>
                    </a:cxn>
                    <a:cxn ang="0">
                      <a:pos x="3007" y="428"/>
                    </a:cxn>
                    <a:cxn ang="0">
                      <a:pos x="831" y="3273"/>
                    </a:cxn>
                    <a:cxn ang="0">
                      <a:pos x="481" y="3412"/>
                    </a:cxn>
                    <a:cxn ang="0">
                      <a:pos x="105" y="3771"/>
                    </a:cxn>
                    <a:cxn ang="0">
                      <a:pos x="0" y="3667"/>
                    </a:cxn>
                    <a:cxn ang="0">
                      <a:pos x="131" y="3631"/>
                    </a:cxn>
                    <a:cxn ang="0">
                      <a:pos x="376" y="3385"/>
                    </a:cxn>
                    <a:cxn ang="0">
                      <a:pos x="165" y="3273"/>
                    </a:cxn>
                    <a:cxn ang="0">
                      <a:pos x="165" y="3176"/>
                    </a:cxn>
                    <a:cxn ang="0">
                      <a:pos x="411" y="3298"/>
                    </a:cxn>
                    <a:cxn ang="0">
                      <a:pos x="411" y="3186"/>
                    </a:cxn>
                    <a:cxn ang="0">
                      <a:pos x="603" y="3220"/>
                    </a:cxn>
                    <a:cxn ang="0">
                      <a:pos x="428" y="3079"/>
                    </a:cxn>
                    <a:cxn ang="0">
                      <a:pos x="629" y="3062"/>
                    </a:cxn>
                    <a:cxn ang="0">
                      <a:pos x="95" y="2844"/>
                    </a:cxn>
                    <a:cxn ang="0">
                      <a:pos x="95" y="2844"/>
                    </a:cxn>
                  </a:cxnLst>
                  <a:rect l="0" t="0" r="r" b="b"/>
                  <a:pathLst>
                    <a:path w="3007" h="3771">
                      <a:moveTo>
                        <a:pt x="95" y="2844"/>
                      </a:moveTo>
                      <a:lnTo>
                        <a:pt x="394" y="2834"/>
                      </a:lnTo>
                      <a:lnTo>
                        <a:pt x="821" y="3009"/>
                      </a:lnTo>
                      <a:lnTo>
                        <a:pt x="681" y="2817"/>
                      </a:lnTo>
                      <a:lnTo>
                        <a:pt x="367" y="2703"/>
                      </a:lnTo>
                      <a:lnTo>
                        <a:pt x="637" y="2720"/>
                      </a:lnTo>
                      <a:lnTo>
                        <a:pt x="979" y="2870"/>
                      </a:lnTo>
                      <a:lnTo>
                        <a:pt x="2859" y="420"/>
                      </a:lnTo>
                      <a:lnTo>
                        <a:pt x="2578" y="148"/>
                      </a:lnTo>
                      <a:lnTo>
                        <a:pt x="2308" y="0"/>
                      </a:lnTo>
                      <a:lnTo>
                        <a:pt x="2692" y="78"/>
                      </a:lnTo>
                      <a:lnTo>
                        <a:pt x="3007" y="428"/>
                      </a:lnTo>
                      <a:lnTo>
                        <a:pt x="831" y="3273"/>
                      </a:lnTo>
                      <a:lnTo>
                        <a:pt x="481" y="3412"/>
                      </a:lnTo>
                      <a:lnTo>
                        <a:pt x="105" y="3771"/>
                      </a:lnTo>
                      <a:lnTo>
                        <a:pt x="0" y="3667"/>
                      </a:lnTo>
                      <a:lnTo>
                        <a:pt x="131" y="3631"/>
                      </a:lnTo>
                      <a:lnTo>
                        <a:pt x="376" y="3385"/>
                      </a:lnTo>
                      <a:lnTo>
                        <a:pt x="165" y="3273"/>
                      </a:lnTo>
                      <a:lnTo>
                        <a:pt x="165" y="3176"/>
                      </a:lnTo>
                      <a:lnTo>
                        <a:pt x="411" y="3298"/>
                      </a:lnTo>
                      <a:lnTo>
                        <a:pt x="411" y="3186"/>
                      </a:lnTo>
                      <a:lnTo>
                        <a:pt x="603" y="3220"/>
                      </a:lnTo>
                      <a:lnTo>
                        <a:pt x="428" y="3079"/>
                      </a:lnTo>
                      <a:lnTo>
                        <a:pt x="629" y="3062"/>
                      </a:lnTo>
                      <a:lnTo>
                        <a:pt x="95" y="2844"/>
                      </a:lnTo>
                      <a:lnTo>
                        <a:pt x="95" y="2844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6192" name="Freeform 48"/>
                <p:cNvSpPr>
                  <a:spLocks/>
                </p:cNvSpPr>
                <p:nvPr userDrawn="1"/>
              </p:nvSpPr>
              <p:spPr bwMode="auto">
                <a:xfrm rot="-3172564">
                  <a:off x="5300" y="894"/>
                  <a:ext cx="169" cy="122"/>
                </a:xfrm>
                <a:custGeom>
                  <a:avLst/>
                  <a:gdLst/>
                  <a:ahLst/>
                  <a:cxnLst>
                    <a:cxn ang="0">
                      <a:pos x="0" y="80"/>
                    </a:cxn>
                    <a:cxn ang="0">
                      <a:pos x="255" y="106"/>
                    </a:cxn>
                    <a:cxn ang="0">
                      <a:pos x="639" y="342"/>
                    </a:cxn>
                    <a:cxn ang="0">
                      <a:pos x="673" y="289"/>
                    </a:cxn>
                    <a:cxn ang="0">
                      <a:pos x="447" y="114"/>
                    </a:cxn>
                    <a:cxn ang="0">
                      <a:pos x="26" y="0"/>
                    </a:cxn>
                    <a:cxn ang="0">
                      <a:pos x="0" y="80"/>
                    </a:cxn>
                    <a:cxn ang="0">
                      <a:pos x="0" y="80"/>
                    </a:cxn>
                  </a:cxnLst>
                  <a:rect l="0" t="0" r="r" b="b"/>
                  <a:pathLst>
                    <a:path w="673" h="342">
                      <a:moveTo>
                        <a:pt x="0" y="80"/>
                      </a:moveTo>
                      <a:lnTo>
                        <a:pt x="255" y="106"/>
                      </a:lnTo>
                      <a:lnTo>
                        <a:pt x="639" y="342"/>
                      </a:lnTo>
                      <a:lnTo>
                        <a:pt x="673" y="289"/>
                      </a:lnTo>
                      <a:lnTo>
                        <a:pt x="447" y="114"/>
                      </a:lnTo>
                      <a:lnTo>
                        <a:pt x="26" y="0"/>
                      </a:lnTo>
                      <a:lnTo>
                        <a:pt x="0" y="80"/>
                      </a:lnTo>
                      <a:lnTo>
                        <a:pt x="0" y="8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6193" name="Freeform 49"/>
                <p:cNvSpPr>
                  <a:spLocks/>
                </p:cNvSpPr>
                <p:nvPr userDrawn="1"/>
              </p:nvSpPr>
              <p:spPr bwMode="auto">
                <a:xfrm rot="-3172564">
                  <a:off x="5253" y="803"/>
                  <a:ext cx="181" cy="144"/>
                </a:xfrm>
                <a:custGeom>
                  <a:avLst/>
                  <a:gdLst/>
                  <a:ahLst/>
                  <a:cxnLst>
                    <a:cxn ang="0">
                      <a:pos x="0" y="78"/>
                    </a:cxn>
                    <a:cxn ang="0">
                      <a:pos x="340" y="148"/>
                    </a:cxn>
                    <a:cxn ang="0">
                      <a:pos x="638" y="403"/>
                    </a:cxn>
                    <a:cxn ang="0">
                      <a:pos x="716" y="296"/>
                    </a:cxn>
                    <a:cxn ang="0">
                      <a:pos x="420" y="114"/>
                    </a:cxn>
                    <a:cxn ang="0">
                      <a:pos x="70" y="0"/>
                    </a:cxn>
                    <a:cxn ang="0">
                      <a:pos x="0" y="78"/>
                    </a:cxn>
                    <a:cxn ang="0">
                      <a:pos x="0" y="78"/>
                    </a:cxn>
                  </a:cxnLst>
                  <a:rect l="0" t="0" r="r" b="b"/>
                  <a:pathLst>
                    <a:path w="716" h="403">
                      <a:moveTo>
                        <a:pt x="0" y="78"/>
                      </a:moveTo>
                      <a:lnTo>
                        <a:pt x="340" y="148"/>
                      </a:lnTo>
                      <a:lnTo>
                        <a:pt x="638" y="403"/>
                      </a:lnTo>
                      <a:lnTo>
                        <a:pt x="716" y="296"/>
                      </a:lnTo>
                      <a:lnTo>
                        <a:pt x="420" y="114"/>
                      </a:lnTo>
                      <a:lnTo>
                        <a:pt x="70" y="0"/>
                      </a:lnTo>
                      <a:lnTo>
                        <a:pt x="0" y="78"/>
                      </a:lnTo>
                      <a:lnTo>
                        <a:pt x="0" y="7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6194" name="Freeform 50"/>
                <p:cNvSpPr>
                  <a:spLocks/>
                </p:cNvSpPr>
                <p:nvPr userDrawn="1"/>
              </p:nvSpPr>
              <p:spPr bwMode="auto">
                <a:xfrm rot="-3172564">
                  <a:off x="4985" y="210"/>
                  <a:ext cx="181" cy="147"/>
                </a:xfrm>
                <a:custGeom>
                  <a:avLst/>
                  <a:gdLst/>
                  <a:ahLst/>
                  <a:cxnLst>
                    <a:cxn ang="0">
                      <a:pos x="0" y="78"/>
                    </a:cxn>
                    <a:cxn ang="0">
                      <a:pos x="316" y="139"/>
                    </a:cxn>
                    <a:cxn ang="0">
                      <a:pos x="649" y="411"/>
                    </a:cxn>
                    <a:cxn ang="0">
                      <a:pos x="717" y="314"/>
                    </a:cxn>
                    <a:cxn ang="0">
                      <a:pos x="394" y="87"/>
                    </a:cxn>
                    <a:cxn ang="0">
                      <a:pos x="54" y="0"/>
                    </a:cxn>
                    <a:cxn ang="0">
                      <a:pos x="0" y="78"/>
                    </a:cxn>
                    <a:cxn ang="0">
                      <a:pos x="0" y="78"/>
                    </a:cxn>
                  </a:cxnLst>
                  <a:rect l="0" t="0" r="r" b="b"/>
                  <a:pathLst>
                    <a:path w="717" h="411">
                      <a:moveTo>
                        <a:pt x="0" y="78"/>
                      </a:moveTo>
                      <a:lnTo>
                        <a:pt x="316" y="139"/>
                      </a:lnTo>
                      <a:lnTo>
                        <a:pt x="649" y="411"/>
                      </a:lnTo>
                      <a:lnTo>
                        <a:pt x="717" y="314"/>
                      </a:lnTo>
                      <a:lnTo>
                        <a:pt x="394" y="87"/>
                      </a:lnTo>
                      <a:lnTo>
                        <a:pt x="54" y="0"/>
                      </a:lnTo>
                      <a:lnTo>
                        <a:pt x="0" y="78"/>
                      </a:lnTo>
                      <a:lnTo>
                        <a:pt x="0" y="7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6195" name="Freeform 51"/>
                <p:cNvSpPr>
                  <a:spLocks/>
                </p:cNvSpPr>
                <p:nvPr userDrawn="1"/>
              </p:nvSpPr>
              <p:spPr bwMode="auto">
                <a:xfrm rot="-3172564">
                  <a:off x="4950" y="139"/>
                  <a:ext cx="179" cy="138"/>
                </a:xfrm>
                <a:custGeom>
                  <a:avLst/>
                  <a:gdLst/>
                  <a:ahLst/>
                  <a:cxnLst>
                    <a:cxn ang="0">
                      <a:pos x="0" y="88"/>
                    </a:cxn>
                    <a:cxn ang="0">
                      <a:pos x="272" y="131"/>
                    </a:cxn>
                    <a:cxn ang="0">
                      <a:pos x="665" y="386"/>
                    </a:cxn>
                    <a:cxn ang="0">
                      <a:pos x="709" y="308"/>
                    </a:cxn>
                    <a:cxn ang="0">
                      <a:pos x="306" y="53"/>
                    </a:cxn>
                    <a:cxn ang="0">
                      <a:pos x="43" y="0"/>
                    </a:cxn>
                    <a:cxn ang="0">
                      <a:pos x="0" y="88"/>
                    </a:cxn>
                    <a:cxn ang="0">
                      <a:pos x="0" y="88"/>
                    </a:cxn>
                  </a:cxnLst>
                  <a:rect l="0" t="0" r="r" b="b"/>
                  <a:pathLst>
                    <a:path w="709" h="386">
                      <a:moveTo>
                        <a:pt x="0" y="88"/>
                      </a:moveTo>
                      <a:lnTo>
                        <a:pt x="272" y="131"/>
                      </a:lnTo>
                      <a:lnTo>
                        <a:pt x="665" y="386"/>
                      </a:lnTo>
                      <a:lnTo>
                        <a:pt x="709" y="308"/>
                      </a:lnTo>
                      <a:lnTo>
                        <a:pt x="306" y="53"/>
                      </a:lnTo>
                      <a:lnTo>
                        <a:pt x="43" y="0"/>
                      </a:lnTo>
                      <a:lnTo>
                        <a:pt x="0" y="88"/>
                      </a:lnTo>
                      <a:lnTo>
                        <a:pt x="0" y="8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</p:grpSp>
        <p:sp>
          <p:nvSpPr>
            <p:cNvPr id="6196" name="Line 52"/>
            <p:cNvSpPr>
              <a:spLocks noChangeShapeType="1"/>
            </p:cNvSpPr>
            <p:nvPr userDrawn="1"/>
          </p:nvSpPr>
          <p:spPr bwMode="auto">
            <a:xfrm>
              <a:off x="4870" y="84"/>
              <a:ext cx="42" cy="96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  <p:sldLayoutId id="2147483701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gif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gif"/><Relationship Id="rId4" Type="http://schemas.openxmlformats.org/officeDocument/2006/relationships/image" Target="../media/image23.gi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gif"/><Relationship Id="rId2" Type="http://schemas.openxmlformats.org/officeDocument/2006/relationships/image" Target="../media/image27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gif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3.gif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8.gif"/><Relationship Id="rId5" Type="http://schemas.openxmlformats.org/officeDocument/2006/relationships/image" Target="../media/image47.jpeg"/><Relationship Id="rId4" Type="http://schemas.openxmlformats.org/officeDocument/2006/relationships/image" Target="../media/image4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gi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WordArt 4"/>
          <p:cNvSpPr>
            <a:spLocks noChangeArrowheads="1" noChangeShapeType="1" noTextEdit="1"/>
          </p:cNvSpPr>
          <p:nvPr/>
        </p:nvSpPr>
        <p:spPr bwMode="auto">
          <a:xfrm>
            <a:off x="1331913" y="2133600"/>
            <a:ext cx="6913562" cy="3382963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r>
              <a:rPr lang="ru-RU" sz="3600" kern="10" dirty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  <a:t>"Приёмы организации</a:t>
            </a:r>
          </a:p>
          <a:p>
            <a:r>
              <a:rPr lang="ru-RU" sz="3600" kern="10" dirty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  <a:t>  самоконтроля учащихся на занятиях </a:t>
            </a:r>
          </a:p>
          <a:p>
            <a:r>
              <a:rPr lang="ru-RU" sz="3600" kern="10" dirty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  <a:t>физической культуры</a:t>
            </a:r>
          </a:p>
          <a:p>
            <a:r>
              <a:rPr lang="ru-RU" sz="3600" kern="10" dirty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  <a:t>и спорта"</a:t>
            </a:r>
          </a:p>
          <a:p>
            <a:endParaRPr lang="ru-RU" sz="3600" kern="10" dirty="0">
              <a:ln w="9525">
                <a:solidFill>
                  <a:srgbClr val="CC99FF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>
                    <a:alpha val="79999"/>
                  </a:srgbClr>
                </a:outerShdw>
              </a:effectLst>
              <a:latin typeface="Impact"/>
            </a:endParaRPr>
          </a:p>
        </p:txBody>
      </p:sp>
      <p:pic>
        <p:nvPicPr>
          <p:cNvPr id="4099" name="Рисунок 10" descr="http://im2-tub.yandex.net/i?id=54905766-0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16688" y="476250"/>
            <a:ext cx="2160587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0" name="WordArt 7"/>
          <p:cNvSpPr>
            <a:spLocks noChangeArrowheads="1" noChangeShapeType="1" noTextEdit="1"/>
          </p:cNvSpPr>
          <p:nvPr/>
        </p:nvSpPr>
        <p:spPr bwMode="auto">
          <a:xfrm>
            <a:off x="971550" y="2060575"/>
            <a:ext cx="1095375" cy="1143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3600" b="1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ТЕМА: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2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19" descr="0004662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958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Скругленный прямоугольник 5"/>
          <p:cNvSpPr/>
          <p:nvPr/>
        </p:nvSpPr>
        <p:spPr>
          <a:xfrm>
            <a:off x="395288" y="285750"/>
            <a:ext cx="8353425" cy="911225"/>
          </a:xfrm>
          <a:prstGeom prst="roundRect">
            <a:avLst/>
          </a:prstGeom>
          <a:blipFill>
            <a:blip r:embed="rId3" cstate="print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2292" name="Rectangle 8"/>
          <p:cNvSpPr>
            <a:spLocks noChangeArrowheads="1"/>
          </p:cNvSpPr>
          <p:nvPr/>
        </p:nvSpPr>
        <p:spPr bwMode="auto">
          <a:xfrm>
            <a:off x="2051050" y="333375"/>
            <a:ext cx="4664075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2400" b="1" i="1">
                <a:solidFill>
                  <a:schemeClr val="tx2"/>
                </a:solidFill>
              </a:rPr>
              <a:t>характеристики показателей </a:t>
            </a:r>
          </a:p>
          <a:p>
            <a:r>
              <a:rPr lang="ru-RU" sz="2400" b="1" i="1" u="sng">
                <a:solidFill>
                  <a:schemeClr val="tx2"/>
                </a:solidFill>
              </a:rPr>
              <a:t>дневника самоконтроля</a:t>
            </a:r>
            <a:r>
              <a:rPr lang="ru-RU" sz="2400" b="1" i="1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4" name="Куб 3"/>
          <p:cNvSpPr>
            <a:spLocks noChangeArrowheads="1"/>
          </p:cNvSpPr>
          <p:nvPr/>
        </p:nvSpPr>
        <p:spPr bwMode="auto">
          <a:xfrm rot="-5400000">
            <a:off x="3232944" y="-705643"/>
            <a:ext cx="1279525" cy="6091237"/>
          </a:xfrm>
          <a:prstGeom prst="cube">
            <a:avLst>
              <a:gd name="adj" fmla="val 25000"/>
            </a:avLst>
          </a:prstGeom>
          <a:solidFill>
            <a:srgbClr val="D5FFE8"/>
          </a:solidFill>
          <a:ln w="25400" algn="ctr">
            <a:solidFill>
              <a:srgbClr val="862A4A"/>
            </a:solidFill>
            <a:miter lim="800000"/>
            <a:headEnd/>
            <a:tailEnd/>
          </a:ln>
        </p:spPr>
        <p:txBody>
          <a:bodyPr vert="eaVert" anchor="ctr"/>
          <a:lstStyle/>
          <a:p>
            <a:r>
              <a:rPr lang="ru-RU" sz="1600" b="1" i="1" u="sng">
                <a:solidFill>
                  <a:srgbClr val="CC0066"/>
                </a:solidFill>
              </a:rPr>
              <a:t>Самочувствие</a:t>
            </a:r>
            <a:r>
              <a:rPr lang="ru-RU" sz="1600" i="1" u="sng">
                <a:solidFill>
                  <a:srgbClr val="CC0066"/>
                </a:solidFill>
              </a:rPr>
              <a:t> </a:t>
            </a:r>
            <a:r>
              <a:rPr lang="ru-RU" sz="1600"/>
              <a:t>отражает состояние и деятельность всего организма. Самочувствие и настроение оцениваются как хорошее, удовлетворительное и плохое.</a:t>
            </a:r>
          </a:p>
        </p:txBody>
      </p:sp>
      <p:sp>
        <p:nvSpPr>
          <p:cNvPr id="2" name="Куб 3"/>
          <p:cNvSpPr>
            <a:spLocks noChangeArrowheads="1"/>
          </p:cNvSpPr>
          <p:nvPr/>
        </p:nvSpPr>
        <p:spPr bwMode="auto">
          <a:xfrm rot="-5400000">
            <a:off x="3836987" y="346076"/>
            <a:ext cx="1008063" cy="6164262"/>
          </a:xfrm>
          <a:prstGeom prst="cube">
            <a:avLst>
              <a:gd name="adj" fmla="val 25000"/>
            </a:avLst>
          </a:prstGeom>
          <a:solidFill>
            <a:srgbClr val="D5FFE8"/>
          </a:solidFill>
          <a:ln w="25400" algn="ctr">
            <a:solidFill>
              <a:srgbClr val="862A4A"/>
            </a:solidFill>
            <a:miter lim="800000"/>
            <a:headEnd/>
            <a:tailEnd/>
          </a:ln>
        </p:spPr>
        <p:txBody>
          <a:bodyPr vert="eaVert" anchor="ctr"/>
          <a:lstStyle/>
          <a:p>
            <a:r>
              <a:rPr lang="ru-RU" sz="1600" b="1" i="1" u="sng">
                <a:solidFill>
                  <a:srgbClr val="CC0066"/>
                </a:solidFill>
              </a:rPr>
              <a:t>Работоспособность</a:t>
            </a:r>
            <a:r>
              <a:rPr lang="ru-RU" sz="1600" i="1" u="sng">
                <a:solidFill>
                  <a:srgbClr val="CC0066"/>
                </a:solidFill>
              </a:rPr>
              <a:t> </a:t>
            </a:r>
            <a:r>
              <a:rPr lang="ru-RU" sz="1600"/>
              <a:t>оценивается как повышенная, обычная и пониженная.</a:t>
            </a:r>
          </a:p>
        </p:txBody>
      </p:sp>
      <p:sp>
        <p:nvSpPr>
          <p:cNvPr id="3" name="Куб 3"/>
          <p:cNvSpPr>
            <a:spLocks noChangeArrowheads="1"/>
          </p:cNvSpPr>
          <p:nvPr/>
        </p:nvSpPr>
        <p:spPr bwMode="auto">
          <a:xfrm rot="-5400000">
            <a:off x="4356100" y="1341438"/>
            <a:ext cx="1657350" cy="6553200"/>
          </a:xfrm>
          <a:prstGeom prst="cube">
            <a:avLst>
              <a:gd name="adj" fmla="val 25000"/>
            </a:avLst>
          </a:prstGeom>
          <a:solidFill>
            <a:srgbClr val="D5FFE8"/>
          </a:solidFill>
          <a:ln w="25400" algn="ctr">
            <a:solidFill>
              <a:srgbClr val="862A4A"/>
            </a:solidFill>
            <a:miter lim="800000"/>
            <a:headEnd/>
            <a:tailEnd/>
          </a:ln>
        </p:spPr>
        <p:txBody>
          <a:bodyPr vert="eaVert" anchor="ctr"/>
          <a:lstStyle/>
          <a:p>
            <a:r>
              <a:rPr lang="ru-RU" sz="1400" b="1" i="1" u="sng">
                <a:solidFill>
                  <a:srgbClr val="CC0066"/>
                </a:solidFill>
              </a:rPr>
              <a:t>Сон</a:t>
            </a:r>
            <a:r>
              <a:rPr lang="ru-RU" sz="1400" b="1" i="1" u="sng"/>
              <a:t> </a:t>
            </a:r>
            <a:r>
              <a:rPr lang="ru-RU" sz="1400"/>
              <a:t>— важный показатель. Во время сна восстанавливаются силы и работоспособность. В норме бывает быстрое засыпание и достаточно крепкий сон. Плохой сон, долгое засыпание или частые просыпания, бессонница свидетельствуют о сильном утомлении или переутомлении.</a:t>
            </a:r>
          </a:p>
        </p:txBody>
      </p:sp>
      <p:sp>
        <p:nvSpPr>
          <p:cNvPr id="5" name="Куб 3"/>
          <p:cNvSpPr>
            <a:spLocks noChangeArrowheads="1"/>
          </p:cNvSpPr>
          <p:nvPr/>
        </p:nvSpPr>
        <p:spPr bwMode="auto">
          <a:xfrm rot="-5400000">
            <a:off x="5240338" y="2976563"/>
            <a:ext cx="1296987" cy="6091237"/>
          </a:xfrm>
          <a:prstGeom prst="cube">
            <a:avLst>
              <a:gd name="adj" fmla="val 25000"/>
            </a:avLst>
          </a:prstGeom>
          <a:solidFill>
            <a:srgbClr val="D5FFE8"/>
          </a:solidFill>
          <a:ln w="25400" algn="ctr">
            <a:solidFill>
              <a:srgbClr val="862A4A"/>
            </a:solidFill>
            <a:miter lim="800000"/>
            <a:headEnd/>
            <a:tailEnd/>
          </a:ln>
        </p:spPr>
        <p:txBody>
          <a:bodyPr vert="eaVert" anchor="ctr"/>
          <a:lstStyle/>
          <a:p>
            <a:r>
              <a:rPr lang="ru-RU" sz="1400" b="1" i="1" u="sng">
                <a:solidFill>
                  <a:srgbClr val="CC0066"/>
                </a:solidFill>
              </a:rPr>
              <a:t>Аппетит</a:t>
            </a:r>
            <a:r>
              <a:rPr lang="ru-RU" sz="1400" i="1"/>
              <a:t> </a:t>
            </a:r>
            <a:r>
              <a:rPr lang="ru-RU" sz="1400"/>
              <a:t>позволяет судить о состоянии организма. Перегрузки, недосыпания, недомогания и пр. отражаются на аппетите. Он бывает нормальным, повышенным или пониженным (иногда отсутствует, хочется только пить).</a:t>
            </a:r>
          </a:p>
        </p:txBody>
      </p:sp>
      <p:pic>
        <p:nvPicPr>
          <p:cNvPr id="12297" name="Picture 18" descr="3l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96188" y="1844675"/>
            <a:ext cx="12573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3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9" descr="0004662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Куб 3"/>
          <p:cNvSpPr>
            <a:spLocks noChangeArrowheads="1"/>
          </p:cNvSpPr>
          <p:nvPr/>
        </p:nvSpPr>
        <p:spPr bwMode="auto">
          <a:xfrm rot="-5400000">
            <a:off x="4860925" y="2565401"/>
            <a:ext cx="1368425" cy="6553200"/>
          </a:xfrm>
          <a:prstGeom prst="cube">
            <a:avLst>
              <a:gd name="adj" fmla="val 25000"/>
            </a:avLst>
          </a:prstGeom>
          <a:solidFill>
            <a:srgbClr val="D5FFE8"/>
          </a:solidFill>
          <a:ln w="25400" algn="ctr">
            <a:solidFill>
              <a:srgbClr val="862A4A"/>
            </a:solidFill>
            <a:miter lim="800000"/>
            <a:headEnd/>
            <a:tailEnd/>
          </a:ln>
        </p:spPr>
        <p:txBody>
          <a:bodyPr vert="eaVert" anchor="ctr"/>
          <a:lstStyle/>
          <a:p>
            <a:r>
              <a:rPr lang="ru-RU" sz="1600" b="1" i="1" u="sng">
                <a:solidFill>
                  <a:srgbClr val="CC0066"/>
                </a:solidFill>
              </a:rPr>
              <a:t>Желание тренироваться</a:t>
            </a:r>
            <a:r>
              <a:rPr lang="ru-RU" sz="1600" i="1"/>
              <a:t> </a:t>
            </a:r>
            <a:r>
              <a:rPr lang="ru-RU" sz="1600"/>
              <a:t>характерно для здоровых людей. При отклонениях в состоянии здоровья, </a:t>
            </a:r>
            <a:r>
              <a:rPr lang="ru-RU" sz="1600" i="1"/>
              <a:t>перетренированности </a:t>
            </a:r>
            <a:r>
              <a:rPr lang="ru-RU" sz="1600"/>
              <a:t>желание тренироваться снижается или исчезает.</a:t>
            </a:r>
          </a:p>
        </p:txBody>
      </p:sp>
      <p:pic>
        <p:nvPicPr>
          <p:cNvPr id="13316" name="Picture 8" descr="2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650" y="4724400"/>
            <a:ext cx="12573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10" descr="0004590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76600" y="0"/>
            <a:ext cx="5867400" cy="684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Куб 3"/>
          <p:cNvSpPr>
            <a:spLocks noChangeArrowheads="1"/>
          </p:cNvSpPr>
          <p:nvPr/>
        </p:nvSpPr>
        <p:spPr bwMode="auto">
          <a:xfrm rot="-5400000">
            <a:off x="1079501" y="-784225"/>
            <a:ext cx="2520950" cy="4321175"/>
          </a:xfrm>
          <a:prstGeom prst="cube">
            <a:avLst>
              <a:gd name="adj" fmla="val 25000"/>
            </a:avLst>
          </a:prstGeom>
          <a:solidFill>
            <a:srgbClr val="D5FFE8"/>
          </a:solidFill>
          <a:ln w="25400" algn="ctr">
            <a:solidFill>
              <a:srgbClr val="862A4A"/>
            </a:solidFill>
            <a:miter lim="800000"/>
            <a:headEnd/>
            <a:tailEnd/>
          </a:ln>
        </p:spPr>
        <p:txBody>
          <a:bodyPr vert="eaVert" anchor="ctr"/>
          <a:lstStyle/>
          <a:p>
            <a:r>
              <a:rPr lang="ru-RU" sz="1600" b="1" i="1" u="sng">
                <a:solidFill>
                  <a:srgbClr val="CC0066"/>
                </a:solidFill>
              </a:rPr>
              <a:t>Потоотделение </a:t>
            </a:r>
            <a:r>
              <a:rPr lang="ru-RU" sz="1600"/>
              <a:t>зависит от индивидуальных особенностей и функционального состояния человека, климатических условий, вида физической нагрузки и т.д. </a:t>
            </a:r>
          </a:p>
        </p:txBody>
      </p:sp>
      <p:sp>
        <p:nvSpPr>
          <p:cNvPr id="2" name="Куб 3"/>
          <p:cNvSpPr>
            <a:spLocks noChangeArrowheads="1"/>
          </p:cNvSpPr>
          <p:nvPr/>
        </p:nvSpPr>
        <p:spPr bwMode="auto">
          <a:xfrm rot="-5400000">
            <a:off x="1835944" y="1701007"/>
            <a:ext cx="2520950" cy="3960812"/>
          </a:xfrm>
          <a:prstGeom prst="cube">
            <a:avLst>
              <a:gd name="adj" fmla="val 25000"/>
            </a:avLst>
          </a:prstGeom>
          <a:solidFill>
            <a:srgbClr val="D5FFE8"/>
          </a:solidFill>
          <a:ln w="25400" algn="ctr">
            <a:solidFill>
              <a:srgbClr val="862A4A"/>
            </a:solidFill>
            <a:miter lim="800000"/>
            <a:headEnd/>
            <a:tailEnd/>
          </a:ln>
        </p:spPr>
        <p:txBody>
          <a:bodyPr vert="eaVert" anchor="ctr"/>
          <a:lstStyle/>
          <a:p>
            <a:endParaRPr lang="en-US" sz="1600" b="1" i="1" u="sng"/>
          </a:p>
          <a:p>
            <a:r>
              <a:rPr lang="ru-RU" sz="1600" b="1" i="1" u="sng">
                <a:solidFill>
                  <a:srgbClr val="CC0066"/>
                </a:solidFill>
              </a:rPr>
              <a:t>Боли </a:t>
            </a:r>
            <a:r>
              <a:rPr lang="ru-RU" sz="1600"/>
              <a:t>могут возникать в отдельных мышечных группах (наиболее нагружаемых мышцах), при тренировках после длительного перерыва или при занятиях на жестком грунте и т.п.</a:t>
            </a:r>
          </a:p>
          <a:p>
            <a:endParaRPr lang="ru-RU" sz="1600"/>
          </a:p>
        </p:txBody>
      </p:sp>
      <p:pic>
        <p:nvPicPr>
          <p:cNvPr id="14341" name="Picture 8" descr="2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950" y="3068638"/>
            <a:ext cx="12573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2" name="Rectangle 11"/>
          <p:cNvSpPr>
            <a:spLocks noChangeArrowheads="1"/>
          </p:cNvSpPr>
          <p:nvPr/>
        </p:nvSpPr>
        <p:spPr bwMode="auto">
          <a:xfrm>
            <a:off x="1692275" y="5516563"/>
            <a:ext cx="6337300" cy="3667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14" descr="0004662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Куб 3"/>
          <p:cNvSpPr>
            <a:spLocks noChangeArrowheads="1"/>
          </p:cNvSpPr>
          <p:nvPr/>
        </p:nvSpPr>
        <p:spPr bwMode="auto">
          <a:xfrm rot="-5400000">
            <a:off x="3275807" y="332581"/>
            <a:ext cx="1655762" cy="6696075"/>
          </a:xfrm>
          <a:prstGeom prst="cube">
            <a:avLst>
              <a:gd name="adj" fmla="val 25000"/>
            </a:avLst>
          </a:prstGeom>
          <a:solidFill>
            <a:srgbClr val="D5FFE8"/>
          </a:solidFill>
          <a:ln w="25400" algn="ctr">
            <a:solidFill>
              <a:srgbClr val="862A4A"/>
            </a:solidFill>
            <a:miter lim="800000"/>
            <a:headEnd/>
            <a:tailEnd/>
          </a:ln>
        </p:spPr>
        <p:txBody>
          <a:bodyPr vert="eaVert" anchor="ctr"/>
          <a:lstStyle/>
          <a:p>
            <a:r>
              <a:rPr lang="ru-RU" sz="1600" b="1" i="1" u="sng">
                <a:solidFill>
                  <a:srgbClr val="CC0066"/>
                </a:solidFill>
              </a:rPr>
              <a:t>Масса тела</a:t>
            </a:r>
            <a:r>
              <a:rPr lang="ru-RU" sz="1600" i="1"/>
              <a:t> </a:t>
            </a:r>
            <a:r>
              <a:rPr lang="ru-RU" sz="1600"/>
              <a:t>связана с величиной нагрузки. Естественна потеря веса во время тренировки за счет пота. Но иногда вес падает за счет потери белка. </a:t>
            </a:r>
          </a:p>
          <a:p>
            <a:endParaRPr lang="ru-RU" sz="1600"/>
          </a:p>
        </p:txBody>
      </p:sp>
      <p:pic>
        <p:nvPicPr>
          <p:cNvPr id="22538" name="Picture 10" descr="3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24750" y="2276475"/>
            <a:ext cx="12573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5" name="Rectangle 13"/>
          <p:cNvSpPr>
            <a:spLocks noChangeArrowheads="1"/>
          </p:cNvSpPr>
          <p:nvPr/>
        </p:nvSpPr>
        <p:spPr bwMode="auto">
          <a:xfrm>
            <a:off x="1042988" y="3933825"/>
            <a:ext cx="6678612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sz="14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225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225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18" descr="0004651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7" name="Скругленный прямоугольник 2"/>
          <p:cNvSpPr>
            <a:spLocks noChangeArrowheads="1"/>
          </p:cNvSpPr>
          <p:nvPr/>
        </p:nvSpPr>
        <p:spPr bwMode="auto">
          <a:xfrm>
            <a:off x="323850" y="836613"/>
            <a:ext cx="7358063" cy="11430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5400" algn="ctr">
            <a:solidFill>
              <a:srgbClr val="339966"/>
            </a:solidFill>
            <a:round/>
            <a:headEnd/>
            <a:tailEnd/>
          </a:ln>
        </p:spPr>
        <p:txBody>
          <a:bodyPr anchor="ctr"/>
          <a:lstStyle/>
          <a:p>
            <a:r>
              <a:rPr lang="ru-RU" b="1" i="1" u="sng">
                <a:solidFill>
                  <a:srgbClr val="0000FF"/>
                </a:solidFill>
              </a:rPr>
              <a:t>Для определения нормального веса тела используются </a:t>
            </a:r>
            <a:r>
              <a:rPr lang="ru-RU" b="1" i="1" u="sng">
                <a:solidFill>
                  <a:srgbClr val="6600CC"/>
                </a:solidFill>
              </a:rPr>
              <a:t>росто-весовые индексы</a:t>
            </a:r>
            <a:r>
              <a:rPr lang="ru-RU" b="1" i="1" u="sng">
                <a:solidFill>
                  <a:srgbClr val="0000FF"/>
                </a:solidFill>
              </a:rPr>
              <a:t>.</a:t>
            </a:r>
          </a:p>
        </p:txBody>
      </p:sp>
      <p:sp>
        <p:nvSpPr>
          <p:cNvPr id="35847" name="AutoShape 7"/>
          <p:cNvSpPr>
            <a:spLocks noChangeArrowheads="1"/>
          </p:cNvSpPr>
          <p:nvPr/>
        </p:nvSpPr>
        <p:spPr bwMode="auto">
          <a:xfrm rot="5400000">
            <a:off x="7640638" y="1008063"/>
            <a:ext cx="1223962" cy="881062"/>
          </a:xfrm>
          <a:custGeom>
            <a:avLst/>
            <a:gdLst>
              <a:gd name="T0" fmla="*/ 9250 w 21600"/>
              <a:gd name="T1" fmla="*/ 0 h 21600"/>
              <a:gd name="T2" fmla="*/ 3055 w 21600"/>
              <a:gd name="T3" fmla="*/ 21600 h 21600"/>
              <a:gd name="T4" fmla="*/ 9725 w 21600"/>
              <a:gd name="T5" fmla="*/ 8310 h 21600"/>
              <a:gd name="T6" fmla="*/ 15662 w 21600"/>
              <a:gd name="T7" fmla="*/ 14285 h 21600"/>
              <a:gd name="T8" fmla="*/ 21600 w 21600"/>
              <a:gd name="T9" fmla="*/ 8310 h 21600"/>
              <a:gd name="T10" fmla="*/ 17694720 60000 65536"/>
              <a:gd name="T11" fmla="*/ 5898240 60000 65536"/>
              <a:gd name="T12" fmla="*/ 5898240 60000 65536"/>
              <a:gd name="T13" fmla="*/ 5898240 60000 65536"/>
              <a:gd name="T14" fmla="*/ 0 60000 65536"/>
              <a:gd name="T15" fmla="*/ 0 w 21600"/>
              <a:gd name="T16" fmla="*/ 8310 h 21600"/>
              <a:gd name="T17" fmla="*/ 6110 w 21600"/>
              <a:gd name="T18" fmla="*/ 21600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15662" y="14285"/>
                </a:moveTo>
                <a:lnTo>
                  <a:pt x="21600" y="8310"/>
                </a:lnTo>
                <a:lnTo>
                  <a:pt x="18630" y="8310"/>
                </a:lnTo>
                <a:cubicBezTo>
                  <a:pt x="18630" y="3721"/>
                  <a:pt x="14430" y="0"/>
                  <a:pt x="9250" y="0"/>
                </a:cubicBezTo>
                <a:cubicBezTo>
                  <a:pt x="4141" y="0"/>
                  <a:pt x="0" y="3799"/>
                  <a:pt x="0" y="8485"/>
                </a:cubicBezTo>
                <a:lnTo>
                  <a:pt x="0" y="21600"/>
                </a:lnTo>
                <a:lnTo>
                  <a:pt x="6110" y="21600"/>
                </a:lnTo>
                <a:lnTo>
                  <a:pt x="6110" y="8310"/>
                </a:lnTo>
                <a:cubicBezTo>
                  <a:pt x="6110" y="6947"/>
                  <a:pt x="7362" y="5842"/>
                  <a:pt x="8907" y="5842"/>
                </a:cubicBezTo>
                <a:lnTo>
                  <a:pt x="9725" y="5842"/>
                </a:lnTo>
                <a:cubicBezTo>
                  <a:pt x="11269" y="5842"/>
                  <a:pt x="12520" y="6947"/>
                  <a:pt x="12520" y="8310"/>
                </a:cubicBezTo>
                <a:lnTo>
                  <a:pt x="9725" y="8310"/>
                </a:lnTo>
                <a:close/>
              </a:path>
            </a:pathLst>
          </a:custGeom>
          <a:gradFill rotWithShape="1">
            <a:gsLst>
              <a:gs pos="0">
                <a:schemeClr val="accent1"/>
              </a:gs>
              <a:gs pos="50000">
                <a:srgbClr val="339933"/>
              </a:gs>
              <a:gs pos="100000">
                <a:schemeClr val="accent1"/>
              </a:gs>
            </a:gsLst>
            <a:lin ang="18900000" scaled="1"/>
          </a:gradFill>
          <a:ln w="63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35848" name="AutoShape 8"/>
          <p:cNvSpPr>
            <a:spLocks noChangeArrowheads="1"/>
          </p:cNvSpPr>
          <p:nvPr/>
        </p:nvSpPr>
        <p:spPr bwMode="auto">
          <a:xfrm>
            <a:off x="5435600" y="1700213"/>
            <a:ext cx="2498725" cy="914400"/>
          </a:xfrm>
          <a:prstGeom prst="plus">
            <a:avLst>
              <a:gd name="adj" fmla="val 25000"/>
            </a:avLst>
          </a:prstGeom>
          <a:solidFill>
            <a:schemeClr val="accent1"/>
          </a:solidFill>
          <a:ln w="76200" cmpd="tri">
            <a:solidFill>
              <a:srgbClr val="0000FF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sz="2000" b="1"/>
              <a:t>индекс Брока</a:t>
            </a:r>
          </a:p>
        </p:txBody>
      </p:sp>
      <p:sp>
        <p:nvSpPr>
          <p:cNvPr id="35850" name="AutoShape 10"/>
          <p:cNvSpPr>
            <a:spLocks noChangeArrowheads="1"/>
          </p:cNvSpPr>
          <p:nvPr/>
        </p:nvSpPr>
        <p:spPr bwMode="auto">
          <a:xfrm>
            <a:off x="4716463" y="2708275"/>
            <a:ext cx="3887787" cy="3671888"/>
          </a:xfrm>
          <a:prstGeom prst="hexagon">
            <a:avLst>
              <a:gd name="adj" fmla="val 26470"/>
              <a:gd name="vf" fmla="val 115470"/>
            </a:avLst>
          </a:prstGeom>
          <a:gradFill rotWithShape="1">
            <a:gsLst>
              <a:gs pos="0">
                <a:srgbClr val="33CC33"/>
              </a:gs>
              <a:gs pos="50000">
                <a:srgbClr val="FFFF66"/>
              </a:gs>
              <a:gs pos="100000">
                <a:srgbClr val="33CC33"/>
              </a:gs>
            </a:gsLst>
            <a:lin ang="18900000" scaled="1"/>
          </a:gradFill>
          <a:ln w="57150" cmpd="thickThin">
            <a:solidFill>
              <a:srgbClr val="008000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sz="1600" b="1" i="1">
                <a:solidFill>
                  <a:srgbClr val="0000FF"/>
                </a:solidFill>
              </a:rPr>
              <a:t>Нормальный вес тела </a:t>
            </a:r>
          </a:p>
          <a:p>
            <a:r>
              <a:rPr lang="ru-RU" sz="1600" b="1" i="1">
                <a:solidFill>
                  <a:srgbClr val="0000FF"/>
                </a:solidFill>
              </a:rPr>
              <a:t>для людей ростом </a:t>
            </a:r>
          </a:p>
          <a:p>
            <a:r>
              <a:rPr lang="ru-RU" sz="1600" b="1" i="1">
                <a:solidFill>
                  <a:srgbClr val="0000FF"/>
                </a:solidFill>
              </a:rPr>
              <a:t>155 – 156 сантиметров </a:t>
            </a:r>
          </a:p>
          <a:p>
            <a:r>
              <a:rPr lang="ru-RU" sz="1600" b="1" i="1">
                <a:solidFill>
                  <a:srgbClr val="0000FF"/>
                </a:solidFill>
              </a:rPr>
              <a:t>равен длине тела в см., </a:t>
            </a:r>
          </a:p>
          <a:p>
            <a:r>
              <a:rPr lang="ru-RU" sz="1600" b="1" i="1">
                <a:solidFill>
                  <a:srgbClr val="0000FF"/>
                </a:solidFill>
              </a:rPr>
              <a:t>из которой</a:t>
            </a:r>
          </a:p>
          <a:p>
            <a:r>
              <a:rPr lang="ru-RU" sz="1600" b="1" i="1">
                <a:solidFill>
                  <a:srgbClr val="0000FF"/>
                </a:solidFill>
              </a:rPr>
              <a:t>вычитают цифру 100;</a:t>
            </a:r>
          </a:p>
          <a:p>
            <a:r>
              <a:rPr lang="ru-RU" sz="1600" b="1" i="1">
                <a:solidFill>
                  <a:srgbClr val="0000FF"/>
                </a:solidFill>
              </a:rPr>
              <a:t>при росте 165-175 см </a:t>
            </a:r>
          </a:p>
          <a:p>
            <a:r>
              <a:rPr lang="ru-RU" sz="1600" b="1" i="1">
                <a:solidFill>
                  <a:srgbClr val="0000FF"/>
                </a:solidFill>
              </a:rPr>
              <a:t>вычитают цифру 105;</a:t>
            </a:r>
          </a:p>
          <a:p>
            <a:r>
              <a:rPr lang="ru-RU" sz="1600" b="1" i="1">
                <a:solidFill>
                  <a:srgbClr val="0000FF"/>
                </a:solidFill>
              </a:rPr>
              <a:t>а при росте более 175 см –</a:t>
            </a:r>
          </a:p>
          <a:p>
            <a:r>
              <a:rPr lang="ru-RU" sz="1600" b="1" i="1">
                <a:solidFill>
                  <a:srgbClr val="0000FF"/>
                </a:solidFill>
              </a:rPr>
              <a:t>больше 110.</a:t>
            </a:r>
          </a:p>
        </p:txBody>
      </p:sp>
      <p:sp>
        <p:nvSpPr>
          <p:cNvPr id="16391" name="AutoShape 9"/>
          <p:cNvSpPr>
            <a:spLocks noChangeArrowheads="1"/>
          </p:cNvSpPr>
          <p:nvPr/>
        </p:nvSpPr>
        <p:spPr bwMode="auto">
          <a:xfrm rot="1326414">
            <a:off x="4716463" y="2060575"/>
            <a:ext cx="360362" cy="927100"/>
          </a:xfrm>
          <a:prstGeom prst="curvedRightArrow">
            <a:avLst>
              <a:gd name="adj1" fmla="val 51454"/>
              <a:gd name="adj2" fmla="val 102908"/>
              <a:gd name="adj3" fmla="val 33333"/>
            </a:avLst>
          </a:prstGeom>
          <a:gradFill rotWithShape="1">
            <a:gsLst>
              <a:gs pos="0">
                <a:srgbClr val="FFFF00"/>
              </a:gs>
              <a:gs pos="50000">
                <a:srgbClr val="339933"/>
              </a:gs>
              <a:gs pos="100000">
                <a:srgbClr val="FFFF00"/>
              </a:gs>
            </a:gsLst>
            <a:lin ang="189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35851" name="Picture 11" descr="2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950" y="4941888"/>
            <a:ext cx="12573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54" name="Picture 14" descr="2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19250" y="3789363"/>
            <a:ext cx="952500" cy="266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58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58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358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358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358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358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358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358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358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358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358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358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358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8" grpId="0" animBg="1"/>
      <p:bldP spid="3585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15" descr="0004649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72" name="AutoShape 8"/>
          <p:cNvSpPr>
            <a:spLocks noChangeArrowheads="1"/>
          </p:cNvSpPr>
          <p:nvPr/>
        </p:nvSpPr>
        <p:spPr bwMode="auto">
          <a:xfrm rot="-5400000">
            <a:off x="5253038" y="2747962"/>
            <a:ext cx="3246438" cy="3744913"/>
          </a:xfrm>
          <a:prstGeom prst="horizontalScroll">
            <a:avLst>
              <a:gd name="adj" fmla="val 12500"/>
            </a:avLst>
          </a:prstGeom>
          <a:gradFill rotWithShape="1">
            <a:gsLst>
              <a:gs pos="0">
                <a:srgbClr val="FFFF00"/>
              </a:gs>
              <a:gs pos="100000">
                <a:schemeClr val="folHlink"/>
              </a:gs>
            </a:gsLst>
            <a:lin ang="2700000" scaled="1"/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6868" name="Rectangle 4"/>
          <p:cNvSpPr>
            <a:spLocks noChangeArrowheads="1"/>
          </p:cNvSpPr>
          <p:nvPr/>
        </p:nvSpPr>
        <p:spPr bwMode="auto">
          <a:xfrm>
            <a:off x="5435600" y="3322638"/>
            <a:ext cx="2881313" cy="255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1400" b="1" i="1">
                <a:solidFill>
                  <a:srgbClr val="660066"/>
                </a:solidFill>
              </a:rPr>
              <a:t>Изменение веса до 10% регулируется физическими упражнениями, ограничениям в потреблении углеводов. При избытке веса свыше 10% следует создать строгий рацион питания в дополнение к физическим нагрузкам.</a:t>
            </a:r>
            <a:br>
              <a:rPr lang="ru-RU" sz="1400" b="1" i="1">
                <a:solidFill>
                  <a:srgbClr val="660066"/>
                </a:solidFill>
              </a:rPr>
            </a:br>
            <a:r>
              <a:rPr lang="ru-RU"/>
              <a:t/>
            </a:r>
            <a:br>
              <a:rPr lang="ru-RU"/>
            </a:br>
            <a:endParaRPr lang="ru-RU"/>
          </a:p>
        </p:txBody>
      </p:sp>
      <p:sp>
        <p:nvSpPr>
          <p:cNvPr id="36869" name="AutoShape 5"/>
          <p:cNvSpPr>
            <a:spLocks noChangeArrowheads="1"/>
          </p:cNvSpPr>
          <p:nvPr/>
        </p:nvSpPr>
        <p:spPr bwMode="auto">
          <a:xfrm>
            <a:off x="1116013" y="188913"/>
            <a:ext cx="2498725" cy="914400"/>
          </a:xfrm>
          <a:prstGeom prst="plus">
            <a:avLst>
              <a:gd name="adj" fmla="val 25000"/>
            </a:avLst>
          </a:prstGeom>
          <a:solidFill>
            <a:schemeClr val="accent1"/>
          </a:solidFill>
          <a:ln w="76200" cmpd="tri">
            <a:solidFill>
              <a:srgbClr val="0000FF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sz="2000" b="1"/>
              <a:t>индекс Кетля</a:t>
            </a:r>
          </a:p>
        </p:txBody>
      </p:sp>
      <p:sp>
        <p:nvSpPr>
          <p:cNvPr id="36870" name="AutoShape 6"/>
          <p:cNvSpPr>
            <a:spLocks noChangeArrowheads="1"/>
          </p:cNvSpPr>
          <p:nvPr/>
        </p:nvSpPr>
        <p:spPr bwMode="auto">
          <a:xfrm>
            <a:off x="323850" y="1341438"/>
            <a:ext cx="4032250" cy="3241675"/>
          </a:xfrm>
          <a:prstGeom prst="octagon">
            <a:avLst>
              <a:gd name="adj" fmla="val 29287"/>
            </a:avLst>
          </a:prstGeom>
          <a:gradFill rotWithShape="1">
            <a:gsLst>
              <a:gs pos="0">
                <a:schemeClr val="folHlink"/>
              </a:gs>
              <a:gs pos="50000">
                <a:srgbClr val="FFFF00"/>
              </a:gs>
              <a:gs pos="100000">
                <a:schemeClr val="folHlink"/>
              </a:gs>
            </a:gsLst>
            <a:lin ang="18900000" scaled="1"/>
          </a:gradFill>
          <a:ln w="76200" cmpd="tri">
            <a:solidFill>
              <a:srgbClr val="0000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r>
              <a:rPr lang="ru-RU" sz="1600" b="1">
                <a:latin typeface="Clarendon Extended" pitchFamily="18" charset="0"/>
              </a:rPr>
              <a:t>Вес тела в граммах </a:t>
            </a:r>
          </a:p>
          <a:p>
            <a:pPr>
              <a:defRPr/>
            </a:pPr>
            <a:r>
              <a:rPr lang="ru-RU" sz="1600" b="1">
                <a:latin typeface="Clarendon Extended" pitchFamily="18" charset="0"/>
              </a:rPr>
              <a:t>делят на рост </a:t>
            </a:r>
          </a:p>
          <a:p>
            <a:pPr>
              <a:defRPr/>
            </a:pPr>
            <a:r>
              <a:rPr lang="ru-RU" sz="1600" b="1">
                <a:latin typeface="Clarendon Extended" pitchFamily="18" charset="0"/>
              </a:rPr>
              <a:t>в сантиметрах.</a:t>
            </a:r>
          </a:p>
          <a:p>
            <a:pPr>
              <a:defRPr/>
            </a:pPr>
            <a:r>
              <a:rPr lang="ru-RU" sz="1600" b="1">
                <a:latin typeface="Clarendon Extended" pitchFamily="18" charset="0"/>
              </a:rPr>
              <a:t> Нормальным </a:t>
            </a:r>
          </a:p>
          <a:p>
            <a:pPr>
              <a:defRPr/>
            </a:pPr>
            <a:r>
              <a:rPr lang="ru-RU" sz="1600" b="1">
                <a:latin typeface="Clarendon Extended" pitchFamily="18" charset="0"/>
              </a:rPr>
              <a:t>считается такой вес,</a:t>
            </a:r>
          </a:p>
          <a:p>
            <a:pPr>
              <a:defRPr/>
            </a:pPr>
            <a:r>
              <a:rPr lang="ru-RU" sz="1600" b="1">
                <a:latin typeface="Clarendon Extended" pitchFamily="18" charset="0"/>
              </a:rPr>
              <a:t> когда на 1 см роста </a:t>
            </a:r>
          </a:p>
          <a:p>
            <a:pPr>
              <a:defRPr/>
            </a:pPr>
            <a:r>
              <a:rPr lang="ru-RU" sz="1600" b="1">
                <a:latin typeface="Clarendon Extended" pitchFamily="18" charset="0"/>
              </a:rPr>
              <a:t>приходится</a:t>
            </a:r>
          </a:p>
          <a:p>
            <a:pPr>
              <a:defRPr/>
            </a:pPr>
            <a:r>
              <a:rPr lang="ru-RU" sz="1600" b="1">
                <a:latin typeface="Clarendon Extended" pitchFamily="18" charset="0"/>
              </a:rPr>
              <a:t> 350-400 единиц у мужчин,</a:t>
            </a:r>
          </a:p>
          <a:p>
            <a:pPr>
              <a:defRPr/>
            </a:pPr>
            <a:r>
              <a:rPr lang="ru-RU" sz="1600" b="1">
                <a:latin typeface="Clarendon Extended" pitchFamily="18" charset="0"/>
              </a:rPr>
              <a:t> 325-375 у женщин. </a:t>
            </a:r>
            <a:br>
              <a:rPr lang="ru-RU" sz="1600" b="1">
                <a:latin typeface="Clarendon Extended" pitchFamily="18" charset="0"/>
              </a:rPr>
            </a:br>
            <a:endParaRPr lang="ru-RU" sz="1600" b="1">
              <a:latin typeface="Clarendon Extended" pitchFamily="18" charset="0"/>
            </a:endParaRPr>
          </a:p>
        </p:txBody>
      </p:sp>
      <p:pic>
        <p:nvPicPr>
          <p:cNvPr id="17415" name="Picture 11" descr="3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48038" y="4076700"/>
            <a:ext cx="12573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80" name="AutoShape 16"/>
          <p:cNvSpPr>
            <a:spLocks noChangeArrowheads="1"/>
          </p:cNvSpPr>
          <p:nvPr/>
        </p:nvSpPr>
        <p:spPr bwMode="auto">
          <a:xfrm>
            <a:off x="179388" y="476250"/>
            <a:ext cx="733425" cy="1214438"/>
          </a:xfrm>
          <a:prstGeom prst="curvedRightArrow">
            <a:avLst>
              <a:gd name="adj1" fmla="val 33117"/>
              <a:gd name="adj2" fmla="val 66234"/>
              <a:gd name="adj3" fmla="val 3333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68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68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68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368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368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368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368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368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368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368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368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68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368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72" grpId="0" animBg="1"/>
      <p:bldP spid="36868" grpId="0"/>
      <p:bldP spid="36869" grpId="0" animBg="1"/>
      <p:bldP spid="36870" grpId="0" animBg="1"/>
      <p:bldP spid="3688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Куб 3"/>
          <p:cNvSpPr>
            <a:spLocks noChangeArrowheads="1"/>
          </p:cNvSpPr>
          <p:nvPr/>
        </p:nvSpPr>
        <p:spPr bwMode="auto">
          <a:xfrm rot="-5400000">
            <a:off x="3671888" y="1017588"/>
            <a:ext cx="2376487" cy="7056437"/>
          </a:xfrm>
          <a:prstGeom prst="cube">
            <a:avLst>
              <a:gd name="adj" fmla="val 25000"/>
            </a:avLst>
          </a:prstGeom>
          <a:solidFill>
            <a:srgbClr val="D5FFE8"/>
          </a:solidFill>
          <a:ln w="25400" algn="ctr">
            <a:solidFill>
              <a:srgbClr val="862A4A"/>
            </a:solidFill>
            <a:miter lim="800000"/>
            <a:headEnd/>
            <a:tailEnd/>
          </a:ln>
        </p:spPr>
        <p:txBody>
          <a:bodyPr vert="eaVert" anchor="ctr"/>
          <a:lstStyle/>
          <a:p>
            <a:endParaRPr lang="ru-RU" sz="1400" b="1" i="1" u="sng"/>
          </a:p>
          <a:p>
            <a:endParaRPr lang="ru-RU" sz="1400" b="1" i="1"/>
          </a:p>
          <a:p>
            <a:endParaRPr lang="ru-RU" sz="1400" b="1" i="1"/>
          </a:p>
          <a:p>
            <a:endParaRPr lang="en-US" sz="1600" b="1" i="1" u="sng"/>
          </a:p>
          <a:p>
            <a:r>
              <a:rPr lang="ru-RU" sz="1600" b="1" i="1" u="sng">
                <a:solidFill>
                  <a:srgbClr val="CC0066"/>
                </a:solidFill>
              </a:rPr>
              <a:t>Мышечная сила.</a:t>
            </a:r>
            <a:r>
              <a:rPr lang="ru-RU" sz="1600"/>
              <a:t> О ней можно судить по динамике изменений силы кисти и мышц спины. Силу кисти измеряют ручным динамометром, который берут в вытянутую руку стрелой внутрь и сжимают два-три раза поочередно правой и левой кистью. </a:t>
            </a:r>
          </a:p>
          <a:p>
            <a:r>
              <a:rPr lang="ru-RU" sz="1600"/>
              <a:t>В дневнике записываются наивысшие показатели каждой кисти.</a:t>
            </a:r>
            <a:br>
              <a:rPr lang="ru-RU" sz="1600"/>
            </a:br>
            <a:endParaRPr lang="ru-RU" sz="1600" b="1" i="1"/>
          </a:p>
          <a:p>
            <a:r>
              <a:rPr lang="ru-RU" sz="1400"/>
              <a:t/>
            </a:r>
            <a:br>
              <a:rPr lang="ru-RU" sz="1400"/>
            </a:br>
            <a:endParaRPr lang="ru-RU" sz="1400"/>
          </a:p>
          <a:p>
            <a:r>
              <a:rPr lang="ru-RU"/>
              <a:t/>
            </a:r>
            <a:br>
              <a:rPr lang="ru-RU"/>
            </a:br>
            <a:endParaRPr lang="ru-RU"/>
          </a:p>
        </p:txBody>
      </p:sp>
      <p:pic>
        <p:nvPicPr>
          <p:cNvPr id="18435" name="Picture 8" descr="00046634"/>
          <p:cNvPicPr>
            <a:picLocks noChangeAspect="1" noChangeArrowheads="1"/>
          </p:cNvPicPr>
          <p:nvPr/>
        </p:nvPicPr>
        <p:blipFill>
          <a:blip r:embed="rId2" cstate="print"/>
          <a:srcRect t="14653"/>
          <a:stretch>
            <a:fillRect/>
          </a:stretch>
        </p:blipFill>
        <p:spPr bwMode="auto">
          <a:xfrm>
            <a:off x="468313" y="549275"/>
            <a:ext cx="3527425" cy="2524125"/>
          </a:xfrm>
          <a:prstGeom prst="rect">
            <a:avLst/>
          </a:prstGeom>
          <a:noFill/>
          <a:ln w="76200" cmpd="tri">
            <a:solidFill>
              <a:srgbClr val="660066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Куб 3"/>
          <p:cNvSpPr>
            <a:spLocks noChangeArrowheads="1"/>
          </p:cNvSpPr>
          <p:nvPr/>
        </p:nvSpPr>
        <p:spPr bwMode="auto">
          <a:xfrm rot="-5400000">
            <a:off x="3240088" y="-1719262"/>
            <a:ext cx="2232025" cy="6911975"/>
          </a:xfrm>
          <a:prstGeom prst="cube">
            <a:avLst>
              <a:gd name="adj" fmla="val 25000"/>
            </a:avLst>
          </a:prstGeom>
          <a:solidFill>
            <a:srgbClr val="D5FFE8"/>
          </a:solidFill>
          <a:ln w="25400" algn="ctr">
            <a:solidFill>
              <a:srgbClr val="862A4A"/>
            </a:solidFill>
            <a:miter lim="800000"/>
            <a:headEnd/>
            <a:tailEnd/>
          </a:ln>
        </p:spPr>
        <p:txBody>
          <a:bodyPr vert="eaVert" anchor="ctr"/>
          <a:lstStyle/>
          <a:p>
            <a:r>
              <a:rPr lang="ru-RU" sz="1400" b="1" i="1" u="sng">
                <a:solidFill>
                  <a:srgbClr val="CC0066"/>
                </a:solidFill>
              </a:rPr>
              <a:t>Частота сердечных сокращений (ЧСС)</a:t>
            </a:r>
            <a:r>
              <a:rPr lang="ru-RU" sz="1400" i="1"/>
              <a:t> -- </a:t>
            </a:r>
            <a:r>
              <a:rPr lang="ru-RU" sz="1400"/>
              <a:t>важный объективный показатель работы сердечно-сосудистой системы. Пульс в состоянии покоя у тренированного человека ниже, чем у нетренированного. Пульс подсчитывают за 15 с, но если имеется нарушение его ритма, то подсчитывают за одну минуту. Чем тренированнее человек, тем быстрее его пульс приходит к норме после тренировки. Утром у тренированного спортсмена он реже.</a:t>
            </a:r>
          </a:p>
        </p:txBody>
      </p:sp>
      <p:sp>
        <p:nvSpPr>
          <p:cNvPr id="49157" name="AutoShape 5"/>
          <p:cNvSpPr>
            <a:spLocks noChangeArrowheads="1"/>
          </p:cNvSpPr>
          <p:nvPr/>
        </p:nvSpPr>
        <p:spPr bwMode="auto">
          <a:xfrm>
            <a:off x="2484438" y="4652963"/>
            <a:ext cx="3600450" cy="2016125"/>
          </a:xfrm>
          <a:custGeom>
            <a:avLst/>
            <a:gdLst>
              <a:gd name="T0" fmla="*/ 2147483647 w 21600"/>
              <a:gd name="T1" fmla="*/ 1778444874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3300"/>
          </a:solidFill>
          <a:ln w="57150" cmpd="thinThick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9158" name="Rectangle 6"/>
          <p:cNvSpPr>
            <a:spLocks noChangeArrowheads="1"/>
          </p:cNvSpPr>
          <p:nvPr/>
        </p:nvSpPr>
        <p:spPr bwMode="auto">
          <a:xfrm>
            <a:off x="2484438" y="4868863"/>
            <a:ext cx="3527425" cy="73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400"/>
              <a:t>пульс в покое </a:t>
            </a:r>
          </a:p>
          <a:p>
            <a:r>
              <a:rPr lang="ru-RU" sz="1400"/>
              <a:t>у мужчины равен </a:t>
            </a:r>
            <a:r>
              <a:rPr lang="ru-RU" sz="1400" i="1" u="sng">
                <a:solidFill>
                  <a:srgbClr val="000066"/>
                </a:solidFill>
              </a:rPr>
              <a:t>70-75 ударов</a:t>
            </a:r>
            <a:r>
              <a:rPr lang="ru-RU" sz="1400"/>
              <a:t> в, </a:t>
            </a:r>
          </a:p>
          <a:p>
            <a:r>
              <a:rPr lang="ru-RU" sz="1400"/>
              <a:t>у женщины - </a:t>
            </a:r>
            <a:r>
              <a:rPr lang="ru-RU" sz="1400" i="1" u="sng">
                <a:solidFill>
                  <a:srgbClr val="000066"/>
                </a:solidFill>
              </a:rPr>
              <a:t>75-80 в минуту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491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91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49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000"/>
                            </p:stCondLst>
                            <p:childTnLst>
                              <p:par>
                                <p:cTn id="2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2000"/>
                                        <p:tgtEl>
                                          <p:spTgt spid="49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9157" grpId="0" animBg="1"/>
      <p:bldP spid="4915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с двумя скругленными соседними углами 5"/>
          <p:cNvSpPr>
            <a:spLocks noChangeArrowheads="1"/>
          </p:cNvSpPr>
          <p:nvPr/>
        </p:nvSpPr>
        <p:spPr bwMode="auto">
          <a:xfrm>
            <a:off x="6011863" y="2349500"/>
            <a:ext cx="2717800" cy="2519363"/>
          </a:xfrm>
          <a:custGeom>
            <a:avLst/>
            <a:gdLst>
              <a:gd name="T0" fmla="*/ 507966 w 6286500"/>
              <a:gd name="T1" fmla="*/ 6963181 h 1071562"/>
              <a:gd name="T2" fmla="*/ 253983 w 6286500"/>
              <a:gd name="T3" fmla="*/ 13926353 h 1071562"/>
              <a:gd name="T4" fmla="*/ 0 w 6286500"/>
              <a:gd name="T5" fmla="*/ 6963181 h 1071562"/>
              <a:gd name="T6" fmla="*/ 253983 w 6286500"/>
              <a:gd name="T7" fmla="*/ 0 h 1071562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52308 w 6286500"/>
              <a:gd name="T13" fmla="*/ 52309 h 1071562"/>
              <a:gd name="T14" fmla="*/ 6234185 w 6286500"/>
              <a:gd name="T15" fmla="*/ 1071562 h 107156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6286500" h="1071562">
                <a:moveTo>
                  <a:pt x="178597" y="0"/>
                </a:moveTo>
                <a:lnTo>
                  <a:pt x="6107903" y="0"/>
                </a:lnTo>
                <a:lnTo>
                  <a:pt x="6107902" y="0"/>
                </a:lnTo>
                <a:cubicBezTo>
                  <a:pt x="6206539" y="0"/>
                  <a:pt x="6286500" y="79960"/>
                  <a:pt x="6286500" y="178597"/>
                </a:cubicBezTo>
                <a:lnTo>
                  <a:pt x="6286500" y="1071562"/>
                </a:lnTo>
                <a:lnTo>
                  <a:pt x="0" y="1071562"/>
                </a:lnTo>
                <a:lnTo>
                  <a:pt x="0" y="178597"/>
                </a:lnTo>
                <a:cubicBezTo>
                  <a:pt x="0" y="79960"/>
                  <a:pt x="79960" y="0"/>
                  <a:pt x="178596" y="0"/>
                </a:cubicBezTo>
                <a:close/>
              </a:path>
            </a:pathLst>
          </a:custGeom>
          <a:gradFill rotWithShape="0">
            <a:gsLst>
              <a:gs pos="0">
                <a:srgbClr val="DEC2E4"/>
              </a:gs>
              <a:gs pos="50000">
                <a:srgbClr val="EBC0C9"/>
              </a:gs>
              <a:gs pos="100000">
                <a:srgbClr val="F5E0E5"/>
              </a:gs>
            </a:gsLst>
            <a:lin ang="5400000"/>
          </a:gradFill>
          <a:ln w="25400" algn="ctr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ru-RU" sz="2400" b="1" i="1">
                <a:solidFill>
                  <a:schemeClr val="tx2"/>
                </a:solidFill>
              </a:rPr>
              <a:t>от позы (вертикальное или горизонтальное положение тела)</a:t>
            </a:r>
          </a:p>
        </p:txBody>
      </p:sp>
      <p:sp>
        <p:nvSpPr>
          <p:cNvPr id="2" name="Прямоугольник с двумя скругленными соседними углами 5"/>
          <p:cNvSpPr>
            <a:spLocks noChangeArrowheads="1"/>
          </p:cNvSpPr>
          <p:nvPr/>
        </p:nvSpPr>
        <p:spPr bwMode="auto">
          <a:xfrm>
            <a:off x="3203575" y="4797425"/>
            <a:ext cx="2570163" cy="1296988"/>
          </a:xfrm>
          <a:custGeom>
            <a:avLst/>
            <a:gdLst>
              <a:gd name="T0" fmla="*/ 429600 w 6286500"/>
              <a:gd name="T1" fmla="*/ 950043 h 1071562"/>
              <a:gd name="T2" fmla="*/ 214800 w 6286500"/>
              <a:gd name="T3" fmla="*/ 1900086 h 1071562"/>
              <a:gd name="T4" fmla="*/ 0 w 6286500"/>
              <a:gd name="T5" fmla="*/ 950043 h 1071562"/>
              <a:gd name="T6" fmla="*/ 214800 w 6286500"/>
              <a:gd name="T7" fmla="*/ 0 h 1071562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52309 w 6286500"/>
              <a:gd name="T13" fmla="*/ 52309 h 1071562"/>
              <a:gd name="T14" fmla="*/ 6234188 w 6286500"/>
              <a:gd name="T15" fmla="*/ 1071562 h 107156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6286500" h="1071562">
                <a:moveTo>
                  <a:pt x="178597" y="0"/>
                </a:moveTo>
                <a:lnTo>
                  <a:pt x="6107903" y="0"/>
                </a:lnTo>
                <a:lnTo>
                  <a:pt x="6107902" y="0"/>
                </a:lnTo>
                <a:cubicBezTo>
                  <a:pt x="6206539" y="0"/>
                  <a:pt x="6286500" y="79960"/>
                  <a:pt x="6286500" y="178597"/>
                </a:cubicBezTo>
                <a:lnTo>
                  <a:pt x="6286500" y="1071562"/>
                </a:lnTo>
                <a:lnTo>
                  <a:pt x="0" y="1071562"/>
                </a:lnTo>
                <a:lnTo>
                  <a:pt x="0" y="178597"/>
                </a:lnTo>
                <a:cubicBezTo>
                  <a:pt x="0" y="79960"/>
                  <a:pt x="79960" y="0"/>
                  <a:pt x="178596" y="0"/>
                </a:cubicBezTo>
                <a:close/>
              </a:path>
            </a:pathLst>
          </a:custGeom>
          <a:gradFill rotWithShape="0">
            <a:gsLst>
              <a:gs pos="0">
                <a:srgbClr val="DEC2E4"/>
              </a:gs>
              <a:gs pos="50000">
                <a:srgbClr val="EBC0C9"/>
              </a:gs>
              <a:gs pos="100000">
                <a:srgbClr val="F5E0E5"/>
              </a:gs>
            </a:gsLst>
            <a:lin ang="5400000"/>
          </a:gradFill>
          <a:ln w="25400" algn="ctr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endParaRPr lang="ru-RU" sz="1400" b="1" i="1"/>
          </a:p>
          <a:p>
            <a:r>
              <a:rPr lang="ru-RU" sz="2400" b="1" i="1">
                <a:solidFill>
                  <a:schemeClr val="tx2"/>
                </a:solidFill>
              </a:rPr>
              <a:t>от совершаемой деятельности</a:t>
            </a:r>
            <a:r>
              <a:rPr lang="ru-RU" sz="2400">
                <a:solidFill>
                  <a:schemeClr val="tx2"/>
                </a:solidFill>
              </a:rPr>
              <a:t> </a:t>
            </a:r>
          </a:p>
          <a:p>
            <a:endParaRPr lang="ru-RU" sz="2400">
              <a:solidFill>
                <a:schemeClr val="tx2"/>
              </a:solidFill>
            </a:endParaRPr>
          </a:p>
        </p:txBody>
      </p:sp>
      <p:sp>
        <p:nvSpPr>
          <p:cNvPr id="20484" name="WordArt 4"/>
          <p:cNvSpPr>
            <a:spLocks noChangeArrowheads="1" noChangeShapeType="1" noTextEdit="1"/>
          </p:cNvSpPr>
          <p:nvPr/>
        </p:nvSpPr>
        <p:spPr bwMode="auto">
          <a:xfrm>
            <a:off x="1042988" y="476250"/>
            <a:ext cx="2220912" cy="1223963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4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r>
              <a:rPr lang="ru-RU" sz="3600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Impact"/>
              </a:rPr>
              <a:t>Ч С С</a:t>
            </a:r>
          </a:p>
        </p:txBody>
      </p:sp>
      <p:sp>
        <p:nvSpPr>
          <p:cNvPr id="46085" name="WordArt 5"/>
          <p:cNvSpPr>
            <a:spLocks noChangeArrowheads="1" noChangeShapeType="1" noTextEdit="1"/>
          </p:cNvSpPr>
          <p:nvPr/>
        </p:nvSpPr>
        <p:spPr bwMode="auto">
          <a:xfrm>
            <a:off x="3419475" y="1341438"/>
            <a:ext cx="4103688" cy="936625"/>
          </a:xfrm>
          <a:prstGeom prst="rect">
            <a:avLst/>
          </a:prstGeom>
        </p:spPr>
        <p:txBody>
          <a:bodyPr wrap="none" fromWordArt="1">
            <a:prstTxWarp prst="textCanDown">
              <a:avLst>
                <a:gd name="adj" fmla="val 33333"/>
              </a:avLst>
            </a:prstTxWarp>
          </a:bodyPr>
          <a:lstStyle/>
          <a:p>
            <a:r>
              <a:rPr lang="ru-RU" sz="12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Times New Roman"/>
                <a:cs typeface="Times New Roman"/>
              </a:rPr>
              <a:t>в состоянии </a:t>
            </a:r>
          </a:p>
          <a:p>
            <a:r>
              <a:rPr lang="ru-RU" sz="12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Times New Roman"/>
                <a:cs typeface="Times New Roman"/>
              </a:rPr>
              <a:t>покоя</a:t>
            </a:r>
          </a:p>
        </p:txBody>
      </p:sp>
      <p:sp>
        <p:nvSpPr>
          <p:cNvPr id="3" name="Прямоугольник с двумя скругленными соседними углами 5"/>
          <p:cNvSpPr>
            <a:spLocks noChangeArrowheads="1"/>
          </p:cNvSpPr>
          <p:nvPr/>
        </p:nvSpPr>
        <p:spPr bwMode="auto">
          <a:xfrm>
            <a:off x="3348038" y="3141663"/>
            <a:ext cx="2520950" cy="576262"/>
          </a:xfrm>
          <a:custGeom>
            <a:avLst/>
            <a:gdLst>
              <a:gd name="T0" fmla="*/ 405392 w 6286500"/>
              <a:gd name="T1" fmla="*/ 83329 h 1071562"/>
              <a:gd name="T2" fmla="*/ 202696 w 6286500"/>
              <a:gd name="T3" fmla="*/ 166658 h 1071562"/>
              <a:gd name="T4" fmla="*/ 0 w 6286500"/>
              <a:gd name="T5" fmla="*/ 83329 h 1071562"/>
              <a:gd name="T6" fmla="*/ 202696 w 6286500"/>
              <a:gd name="T7" fmla="*/ 0 h 1071562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52308 w 6286500"/>
              <a:gd name="T13" fmla="*/ 52310 h 1071562"/>
              <a:gd name="T14" fmla="*/ 6234185 w 6286500"/>
              <a:gd name="T15" fmla="*/ 1071562 h 107156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6286500" h="1071562">
                <a:moveTo>
                  <a:pt x="178597" y="0"/>
                </a:moveTo>
                <a:lnTo>
                  <a:pt x="6107903" y="0"/>
                </a:lnTo>
                <a:lnTo>
                  <a:pt x="6107902" y="0"/>
                </a:lnTo>
                <a:cubicBezTo>
                  <a:pt x="6206539" y="0"/>
                  <a:pt x="6286500" y="79960"/>
                  <a:pt x="6286500" y="178597"/>
                </a:cubicBezTo>
                <a:lnTo>
                  <a:pt x="6286500" y="1071562"/>
                </a:lnTo>
                <a:lnTo>
                  <a:pt x="0" y="1071562"/>
                </a:lnTo>
                <a:lnTo>
                  <a:pt x="0" y="178597"/>
                </a:lnTo>
                <a:cubicBezTo>
                  <a:pt x="0" y="79960"/>
                  <a:pt x="79960" y="0"/>
                  <a:pt x="178596" y="0"/>
                </a:cubicBezTo>
                <a:close/>
              </a:path>
            </a:pathLst>
          </a:custGeom>
          <a:gradFill rotWithShape="0">
            <a:gsLst>
              <a:gs pos="0">
                <a:srgbClr val="DEC2E4"/>
              </a:gs>
              <a:gs pos="50000">
                <a:srgbClr val="EBC0C9"/>
              </a:gs>
              <a:gs pos="100000">
                <a:srgbClr val="F5E0E5"/>
              </a:gs>
            </a:gsLst>
            <a:lin ang="5400000"/>
          </a:gradFill>
          <a:ln w="25400" algn="ctr">
            <a:solidFill>
              <a:schemeClr val="tx2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ru-RU" sz="2400" b="1" i="1">
                <a:solidFill>
                  <a:schemeClr val="tx2"/>
                </a:solidFill>
              </a:rPr>
              <a:t>от пола</a:t>
            </a:r>
          </a:p>
        </p:txBody>
      </p:sp>
      <p:sp>
        <p:nvSpPr>
          <p:cNvPr id="46092" name="AutoShape 12"/>
          <p:cNvSpPr>
            <a:spLocks noChangeArrowheads="1"/>
          </p:cNvSpPr>
          <p:nvPr/>
        </p:nvSpPr>
        <p:spPr bwMode="auto">
          <a:xfrm>
            <a:off x="611188" y="1989138"/>
            <a:ext cx="2138362" cy="1368425"/>
          </a:xfrm>
          <a:prstGeom prst="flowChartAlternateProcess">
            <a:avLst/>
          </a:prstGeom>
          <a:gradFill rotWithShape="1">
            <a:gsLst>
              <a:gs pos="0">
                <a:srgbClr val="FFFF00"/>
              </a:gs>
              <a:gs pos="100000">
                <a:srgbClr val="FF9900"/>
              </a:gs>
            </a:gsLst>
            <a:path path="shape">
              <a:fillToRect l="50000" t="50000" r="50000" b="50000"/>
            </a:path>
          </a:gradFill>
          <a:ln w="76200" cmpd="tri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sz="2400" b="1" i="1" u="sng"/>
              <a:t>з а в и с и т</a:t>
            </a:r>
          </a:p>
        </p:txBody>
      </p:sp>
      <p:sp>
        <p:nvSpPr>
          <p:cNvPr id="4" name="Прямоугольник с двумя скругленными соседними углами 5"/>
          <p:cNvSpPr>
            <a:spLocks noChangeArrowheads="1"/>
          </p:cNvSpPr>
          <p:nvPr/>
        </p:nvSpPr>
        <p:spPr bwMode="auto">
          <a:xfrm>
            <a:off x="323850" y="4292600"/>
            <a:ext cx="2663825" cy="552450"/>
          </a:xfrm>
          <a:custGeom>
            <a:avLst/>
            <a:gdLst>
              <a:gd name="T0" fmla="*/ 478299 w 6286500"/>
              <a:gd name="T1" fmla="*/ 73420 h 1071562"/>
              <a:gd name="T2" fmla="*/ 239149 w 6286500"/>
              <a:gd name="T3" fmla="*/ 146840 h 1071562"/>
              <a:gd name="T4" fmla="*/ 0 w 6286500"/>
              <a:gd name="T5" fmla="*/ 73420 h 1071562"/>
              <a:gd name="T6" fmla="*/ 239149 w 6286500"/>
              <a:gd name="T7" fmla="*/ 0 h 1071562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52308 w 6286500"/>
              <a:gd name="T13" fmla="*/ 52309 h 1071562"/>
              <a:gd name="T14" fmla="*/ 6234185 w 6286500"/>
              <a:gd name="T15" fmla="*/ 1071562 h 107156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6286500" h="1071562">
                <a:moveTo>
                  <a:pt x="178597" y="0"/>
                </a:moveTo>
                <a:lnTo>
                  <a:pt x="6107903" y="0"/>
                </a:lnTo>
                <a:lnTo>
                  <a:pt x="6107902" y="0"/>
                </a:lnTo>
                <a:cubicBezTo>
                  <a:pt x="6206539" y="0"/>
                  <a:pt x="6286500" y="79960"/>
                  <a:pt x="6286500" y="178597"/>
                </a:cubicBezTo>
                <a:lnTo>
                  <a:pt x="6286500" y="1071562"/>
                </a:lnTo>
                <a:lnTo>
                  <a:pt x="0" y="1071562"/>
                </a:lnTo>
                <a:lnTo>
                  <a:pt x="0" y="178597"/>
                </a:lnTo>
                <a:cubicBezTo>
                  <a:pt x="0" y="79960"/>
                  <a:pt x="79960" y="0"/>
                  <a:pt x="178596" y="0"/>
                </a:cubicBezTo>
                <a:close/>
              </a:path>
            </a:pathLst>
          </a:custGeom>
          <a:gradFill rotWithShape="0">
            <a:gsLst>
              <a:gs pos="0">
                <a:srgbClr val="DEC2E4"/>
              </a:gs>
              <a:gs pos="50000">
                <a:srgbClr val="EBC0C9"/>
              </a:gs>
              <a:gs pos="100000">
                <a:srgbClr val="F5E0E5"/>
              </a:gs>
            </a:gsLst>
            <a:lin ang="5400000"/>
          </a:gradFill>
          <a:ln w="25400" algn="ctr">
            <a:solidFill>
              <a:schemeClr val="tx2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ru-RU" sz="2400" b="1" i="1">
                <a:solidFill>
                  <a:schemeClr val="tx2"/>
                </a:solidFill>
              </a:rPr>
              <a:t>от возраста</a:t>
            </a:r>
          </a:p>
        </p:txBody>
      </p:sp>
      <p:sp>
        <p:nvSpPr>
          <p:cNvPr id="46102" name="AutoShape 22"/>
          <p:cNvSpPr>
            <a:spLocks noChangeArrowheads="1"/>
          </p:cNvSpPr>
          <p:nvPr/>
        </p:nvSpPr>
        <p:spPr bwMode="auto">
          <a:xfrm rot="-24372466">
            <a:off x="3252788" y="3140075"/>
            <a:ext cx="209550" cy="1698625"/>
          </a:xfrm>
          <a:prstGeom prst="downArrow">
            <a:avLst>
              <a:gd name="adj1" fmla="val 50000"/>
              <a:gd name="adj2" fmla="val 202652"/>
            </a:avLst>
          </a:prstGeom>
          <a:gradFill rotWithShape="1">
            <a:gsLst>
              <a:gs pos="0">
                <a:srgbClr val="FFFF00"/>
              </a:gs>
              <a:gs pos="50000">
                <a:schemeClr val="tx2"/>
              </a:gs>
              <a:gs pos="100000">
                <a:srgbClr val="FFFF00"/>
              </a:gs>
            </a:gsLst>
            <a:lin ang="18900000" scaled="1"/>
          </a:gradFill>
          <a:ln w="76200" cmpd="tri">
            <a:solidFill>
              <a:schemeClr val="tx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46103" name="AutoShape 23"/>
          <p:cNvSpPr>
            <a:spLocks noChangeArrowheads="1"/>
          </p:cNvSpPr>
          <p:nvPr/>
        </p:nvSpPr>
        <p:spPr bwMode="auto">
          <a:xfrm rot="16441392">
            <a:off x="4208463" y="1108075"/>
            <a:ext cx="152400" cy="2882900"/>
          </a:xfrm>
          <a:prstGeom prst="downArrow">
            <a:avLst>
              <a:gd name="adj1" fmla="val 50000"/>
              <a:gd name="adj2" fmla="val 472917"/>
            </a:avLst>
          </a:prstGeom>
          <a:gradFill rotWithShape="1">
            <a:gsLst>
              <a:gs pos="0">
                <a:srgbClr val="FFFF00"/>
              </a:gs>
              <a:gs pos="50000">
                <a:schemeClr val="tx2"/>
              </a:gs>
              <a:gs pos="100000">
                <a:srgbClr val="FFFF00"/>
              </a:gs>
            </a:gsLst>
            <a:lin ang="18900000" scaled="1"/>
          </a:gradFill>
          <a:ln w="76200" cmpd="tri">
            <a:solidFill>
              <a:schemeClr val="tx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46104" name="AutoShape 24"/>
          <p:cNvSpPr>
            <a:spLocks noChangeArrowheads="1"/>
          </p:cNvSpPr>
          <p:nvPr/>
        </p:nvSpPr>
        <p:spPr bwMode="auto">
          <a:xfrm rot="-43578508">
            <a:off x="1979613" y="3435350"/>
            <a:ext cx="144462" cy="647700"/>
          </a:xfrm>
          <a:prstGeom prst="downArrow">
            <a:avLst>
              <a:gd name="adj1" fmla="val 50000"/>
              <a:gd name="adj2" fmla="val 112088"/>
            </a:avLst>
          </a:prstGeom>
          <a:gradFill rotWithShape="1">
            <a:gsLst>
              <a:gs pos="0">
                <a:srgbClr val="FFFF00"/>
              </a:gs>
              <a:gs pos="50000">
                <a:schemeClr val="tx2"/>
              </a:gs>
              <a:gs pos="100000">
                <a:srgbClr val="FFFF00"/>
              </a:gs>
            </a:gsLst>
            <a:lin ang="18900000" scaled="1"/>
          </a:gradFill>
          <a:ln w="76200" cmpd="tri">
            <a:solidFill>
              <a:schemeClr val="tx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46105" name="AutoShape 25"/>
          <p:cNvSpPr>
            <a:spLocks noChangeArrowheads="1"/>
          </p:cNvSpPr>
          <p:nvPr/>
        </p:nvSpPr>
        <p:spPr bwMode="auto">
          <a:xfrm rot="-47583673">
            <a:off x="3128169" y="2496344"/>
            <a:ext cx="142875" cy="712787"/>
          </a:xfrm>
          <a:prstGeom prst="downArrow">
            <a:avLst>
              <a:gd name="adj1" fmla="val 50000"/>
              <a:gd name="adj2" fmla="val 124722"/>
            </a:avLst>
          </a:prstGeom>
          <a:gradFill rotWithShape="1">
            <a:gsLst>
              <a:gs pos="0">
                <a:srgbClr val="FFFF00"/>
              </a:gs>
              <a:gs pos="50000">
                <a:schemeClr val="tx2"/>
              </a:gs>
              <a:gs pos="100000">
                <a:srgbClr val="FFFF00"/>
              </a:gs>
            </a:gsLst>
            <a:lin ang="18900000" scaled="1"/>
          </a:gradFill>
          <a:ln w="76200" cmpd="tri">
            <a:solidFill>
              <a:schemeClr val="tx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pic>
        <p:nvPicPr>
          <p:cNvPr id="20493" name="Picture 26" descr="2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950" y="188913"/>
            <a:ext cx="1017588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94" name="Picture 28" descr="800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95513" y="5157788"/>
            <a:ext cx="720725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95" name="Picture 29" descr="21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6463" y="3860800"/>
            <a:ext cx="985837" cy="781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96" name="Picture 30" descr="baby18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92950" y="5300663"/>
            <a:ext cx="714375" cy="103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460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460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460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460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460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460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200"/>
                            </p:stCondLst>
                            <p:childTnLst>
                              <p:par>
                                <p:cTn id="2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7200"/>
                            </p:stCondLst>
                            <p:childTnLst>
                              <p:par>
                                <p:cTn id="2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9200"/>
                            </p:stCondLst>
                            <p:childTnLst>
                              <p:par>
                                <p:cTn id="3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1200"/>
                            </p:stCondLst>
                            <p:childTnLst>
                              <p:par>
                                <p:cTn id="4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 animBg="1"/>
      <p:bldP spid="46085" grpId="0" animBg="1"/>
      <p:bldP spid="3" grpId="0" animBg="1"/>
      <p:bldP spid="46092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3"/>
          <p:cNvGrpSpPr>
            <a:grpSpLocks/>
          </p:cNvGrpSpPr>
          <p:nvPr/>
        </p:nvGrpSpPr>
        <p:grpSpPr bwMode="auto">
          <a:xfrm>
            <a:off x="4284663" y="1341438"/>
            <a:ext cx="4189412" cy="4319587"/>
            <a:chOff x="1824" y="633"/>
            <a:chExt cx="2834" cy="2849"/>
          </a:xfrm>
        </p:grpSpPr>
        <p:sp>
          <p:nvSpPr>
            <p:cNvPr id="21524" name="Puzzle3"/>
            <p:cNvSpPr>
              <a:spLocks noEditPoints="1" noChangeArrowheads="1"/>
            </p:cNvSpPr>
            <p:nvPr/>
          </p:nvSpPr>
          <p:spPr bwMode="auto">
            <a:xfrm>
              <a:off x="3204" y="633"/>
              <a:ext cx="1114" cy="1514"/>
            </a:xfrm>
            <a:custGeom>
              <a:avLst/>
              <a:gdLst>
                <a:gd name="T0" fmla="*/ 1 w 21600"/>
                <a:gd name="T1" fmla="*/ 5 h 21600"/>
                <a:gd name="T2" fmla="*/ 3 w 21600"/>
                <a:gd name="T3" fmla="*/ 7 h 21600"/>
                <a:gd name="T4" fmla="*/ 2 w 21600"/>
                <a:gd name="T5" fmla="*/ 5 h 21600"/>
                <a:gd name="T6" fmla="*/ 3 w 21600"/>
                <a:gd name="T7" fmla="*/ 2 h 21600"/>
                <a:gd name="T8" fmla="*/ 1 w 21600"/>
                <a:gd name="T9" fmla="*/ 0 h 21600"/>
                <a:gd name="T10" fmla="*/ 0 w 21600"/>
                <a:gd name="T11" fmla="*/ 2 h 21600"/>
                <a:gd name="T12" fmla="*/ 1 w 21600"/>
                <a:gd name="T13" fmla="*/ 5 h 21600"/>
                <a:gd name="T14" fmla="*/ 0 w 21600"/>
                <a:gd name="T15" fmla="*/ 7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2269 w 21600"/>
                <a:gd name="T25" fmla="*/ 7718 h 21600"/>
                <a:gd name="T26" fmla="*/ 19157 w 21600"/>
                <a:gd name="T27" fmla="*/ 20230 h 216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600" h="21600">
                  <a:moveTo>
                    <a:pt x="6625" y="20892"/>
                  </a:moveTo>
                  <a:lnTo>
                    <a:pt x="7105" y="21023"/>
                  </a:lnTo>
                  <a:lnTo>
                    <a:pt x="7513" y="21088"/>
                  </a:lnTo>
                  <a:lnTo>
                    <a:pt x="7922" y="21115"/>
                  </a:lnTo>
                  <a:lnTo>
                    <a:pt x="8242" y="21115"/>
                  </a:lnTo>
                  <a:lnTo>
                    <a:pt x="8544" y="21062"/>
                  </a:lnTo>
                  <a:lnTo>
                    <a:pt x="8810" y="20997"/>
                  </a:lnTo>
                  <a:lnTo>
                    <a:pt x="9023" y="20892"/>
                  </a:lnTo>
                  <a:lnTo>
                    <a:pt x="9148" y="20761"/>
                  </a:lnTo>
                  <a:lnTo>
                    <a:pt x="9290" y="20616"/>
                  </a:lnTo>
                  <a:lnTo>
                    <a:pt x="9361" y="20459"/>
                  </a:lnTo>
                  <a:lnTo>
                    <a:pt x="9396" y="20289"/>
                  </a:lnTo>
                  <a:lnTo>
                    <a:pt x="9396" y="20092"/>
                  </a:lnTo>
                  <a:lnTo>
                    <a:pt x="9325" y="19909"/>
                  </a:lnTo>
                  <a:lnTo>
                    <a:pt x="9219" y="19738"/>
                  </a:lnTo>
                  <a:lnTo>
                    <a:pt x="9094" y="19555"/>
                  </a:lnTo>
                  <a:lnTo>
                    <a:pt x="8917" y="19384"/>
                  </a:lnTo>
                  <a:lnTo>
                    <a:pt x="8650" y="19162"/>
                  </a:lnTo>
                  <a:lnTo>
                    <a:pt x="8437" y="18900"/>
                  </a:lnTo>
                  <a:lnTo>
                    <a:pt x="8277" y="18624"/>
                  </a:lnTo>
                  <a:lnTo>
                    <a:pt x="8135" y="18349"/>
                  </a:lnTo>
                  <a:lnTo>
                    <a:pt x="8028" y="18048"/>
                  </a:lnTo>
                  <a:lnTo>
                    <a:pt x="7993" y="17746"/>
                  </a:lnTo>
                  <a:lnTo>
                    <a:pt x="7993" y="17471"/>
                  </a:lnTo>
                  <a:lnTo>
                    <a:pt x="8028" y="17169"/>
                  </a:lnTo>
                  <a:lnTo>
                    <a:pt x="8135" y="16920"/>
                  </a:lnTo>
                  <a:lnTo>
                    <a:pt x="8277" y="16671"/>
                  </a:lnTo>
                  <a:lnTo>
                    <a:pt x="8366" y="16540"/>
                  </a:lnTo>
                  <a:lnTo>
                    <a:pt x="8473" y="16409"/>
                  </a:lnTo>
                  <a:lnTo>
                    <a:pt x="8615" y="16317"/>
                  </a:lnTo>
                  <a:lnTo>
                    <a:pt x="8739" y="16213"/>
                  </a:lnTo>
                  <a:lnTo>
                    <a:pt x="8881" y="16134"/>
                  </a:lnTo>
                  <a:lnTo>
                    <a:pt x="9059" y="16055"/>
                  </a:lnTo>
                  <a:lnTo>
                    <a:pt x="9254" y="15990"/>
                  </a:lnTo>
                  <a:lnTo>
                    <a:pt x="9432" y="15911"/>
                  </a:lnTo>
                  <a:lnTo>
                    <a:pt x="9663" y="15885"/>
                  </a:lnTo>
                  <a:lnTo>
                    <a:pt x="9876" y="15833"/>
                  </a:lnTo>
                  <a:lnTo>
                    <a:pt x="10142" y="15806"/>
                  </a:lnTo>
                  <a:lnTo>
                    <a:pt x="10391" y="15806"/>
                  </a:lnTo>
                  <a:lnTo>
                    <a:pt x="10728" y="15806"/>
                  </a:lnTo>
                  <a:lnTo>
                    <a:pt x="10995" y="15806"/>
                  </a:lnTo>
                  <a:lnTo>
                    <a:pt x="11279" y="15833"/>
                  </a:lnTo>
                  <a:lnTo>
                    <a:pt x="11546" y="15885"/>
                  </a:lnTo>
                  <a:lnTo>
                    <a:pt x="11776" y="15937"/>
                  </a:lnTo>
                  <a:lnTo>
                    <a:pt x="12025" y="15990"/>
                  </a:lnTo>
                  <a:lnTo>
                    <a:pt x="12221" y="16055"/>
                  </a:lnTo>
                  <a:lnTo>
                    <a:pt x="12434" y="16134"/>
                  </a:lnTo>
                  <a:lnTo>
                    <a:pt x="12611" y="16213"/>
                  </a:lnTo>
                  <a:lnTo>
                    <a:pt x="12771" y="16317"/>
                  </a:lnTo>
                  <a:lnTo>
                    <a:pt x="12913" y="16409"/>
                  </a:lnTo>
                  <a:lnTo>
                    <a:pt x="13038" y="16514"/>
                  </a:lnTo>
                  <a:lnTo>
                    <a:pt x="13251" y="16737"/>
                  </a:lnTo>
                  <a:lnTo>
                    <a:pt x="13428" y="16986"/>
                  </a:lnTo>
                  <a:lnTo>
                    <a:pt x="13517" y="17248"/>
                  </a:lnTo>
                  <a:lnTo>
                    <a:pt x="13588" y="17523"/>
                  </a:lnTo>
                  <a:lnTo>
                    <a:pt x="13588" y="17799"/>
                  </a:lnTo>
                  <a:lnTo>
                    <a:pt x="13517" y="18074"/>
                  </a:lnTo>
                  <a:lnTo>
                    <a:pt x="13428" y="18323"/>
                  </a:lnTo>
                  <a:lnTo>
                    <a:pt x="13286" y="18572"/>
                  </a:lnTo>
                  <a:lnTo>
                    <a:pt x="13109" y="18808"/>
                  </a:lnTo>
                  <a:lnTo>
                    <a:pt x="12878" y="19031"/>
                  </a:lnTo>
                  <a:lnTo>
                    <a:pt x="12434" y="19411"/>
                  </a:lnTo>
                  <a:lnTo>
                    <a:pt x="12132" y="19738"/>
                  </a:lnTo>
                  <a:lnTo>
                    <a:pt x="12025" y="19856"/>
                  </a:lnTo>
                  <a:lnTo>
                    <a:pt x="11919" y="20014"/>
                  </a:lnTo>
                  <a:lnTo>
                    <a:pt x="11883" y="20132"/>
                  </a:lnTo>
                  <a:lnTo>
                    <a:pt x="11883" y="20263"/>
                  </a:lnTo>
                  <a:lnTo>
                    <a:pt x="11883" y="20394"/>
                  </a:lnTo>
                  <a:lnTo>
                    <a:pt x="11954" y="20485"/>
                  </a:lnTo>
                  <a:lnTo>
                    <a:pt x="12061" y="20590"/>
                  </a:lnTo>
                  <a:lnTo>
                    <a:pt x="12185" y="20695"/>
                  </a:lnTo>
                  <a:lnTo>
                    <a:pt x="12327" y="20787"/>
                  </a:lnTo>
                  <a:lnTo>
                    <a:pt x="12540" y="20892"/>
                  </a:lnTo>
                  <a:lnTo>
                    <a:pt x="12771" y="20997"/>
                  </a:lnTo>
                  <a:lnTo>
                    <a:pt x="13073" y="21088"/>
                  </a:lnTo>
                  <a:lnTo>
                    <a:pt x="13428" y="21193"/>
                  </a:lnTo>
                  <a:lnTo>
                    <a:pt x="13873" y="21298"/>
                  </a:lnTo>
                  <a:lnTo>
                    <a:pt x="14317" y="21390"/>
                  </a:lnTo>
                  <a:lnTo>
                    <a:pt x="14778" y="21468"/>
                  </a:lnTo>
                  <a:lnTo>
                    <a:pt x="15294" y="21547"/>
                  </a:lnTo>
                  <a:lnTo>
                    <a:pt x="15809" y="21600"/>
                  </a:lnTo>
                  <a:lnTo>
                    <a:pt x="16359" y="21652"/>
                  </a:lnTo>
                  <a:lnTo>
                    <a:pt x="16875" y="21678"/>
                  </a:lnTo>
                  <a:lnTo>
                    <a:pt x="17407" y="21678"/>
                  </a:lnTo>
                  <a:lnTo>
                    <a:pt x="17958" y="21678"/>
                  </a:lnTo>
                  <a:lnTo>
                    <a:pt x="18473" y="21652"/>
                  </a:lnTo>
                  <a:lnTo>
                    <a:pt x="18953" y="21573"/>
                  </a:lnTo>
                  <a:lnTo>
                    <a:pt x="19397" y="21495"/>
                  </a:lnTo>
                  <a:lnTo>
                    <a:pt x="19841" y="21390"/>
                  </a:lnTo>
                  <a:lnTo>
                    <a:pt x="20214" y="21272"/>
                  </a:lnTo>
                  <a:lnTo>
                    <a:pt x="20551" y="21088"/>
                  </a:lnTo>
                  <a:lnTo>
                    <a:pt x="20480" y="20787"/>
                  </a:lnTo>
                  <a:lnTo>
                    <a:pt x="20409" y="20485"/>
                  </a:lnTo>
                  <a:lnTo>
                    <a:pt x="20356" y="20158"/>
                  </a:lnTo>
                  <a:lnTo>
                    <a:pt x="20356" y="19804"/>
                  </a:lnTo>
                  <a:lnTo>
                    <a:pt x="20321" y="19083"/>
                  </a:lnTo>
                  <a:lnTo>
                    <a:pt x="20356" y="18349"/>
                  </a:lnTo>
                  <a:lnTo>
                    <a:pt x="20409" y="17641"/>
                  </a:lnTo>
                  <a:lnTo>
                    <a:pt x="20480" y="17012"/>
                  </a:lnTo>
                  <a:lnTo>
                    <a:pt x="20551" y="16488"/>
                  </a:lnTo>
                  <a:lnTo>
                    <a:pt x="20551" y="16055"/>
                  </a:lnTo>
                  <a:lnTo>
                    <a:pt x="20551" y="15911"/>
                  </a:lnTo>
                  <a:lnTo>
                    <a:pt x="20445" y="15754"/>
                  </a:lnTo>
                  <a:lnTo>
                    <a:pt x="20356" y="15610"/>
                  </a:lnTo>
                  <a:lnTo>
                    <a:pt x="20178" y="15452"/>
                  </a:lnTo>
                  <a:lnTo>
                    <a:pt x="20001" y="15334"/>
                  </a:lnTo>
                  <a:lnTo>
                    <a:pt x="19770" y="15230"/>
                  </a:lnTo>
                  <a:lnTo>
                    <a:pt x="19521" y="15125"/>
                  </a:lnTo>
                  <a:lnTo>
                    <a:pt x="19290" y="15059"/>
                  </a:lnTo>
                  <a:lnTo>
                    <a:pt x="19024" y="15007"/>
                  </a:lnTo>
                  <a:lnTo>
                    <a:pt x="18740" y="14954"/>
                  </a:lnTo>
                  <a:lnTo>
                    <a:pt x="18509" y="14954"/>
                  </a:lnTo>
                  <a:lnTo>
                    <a:pt x="18225" y="14954"/>
                  </a:lnTo>
                  <a:lnTo>
                    <a:pt x="17994" y="15007"/>
                  </a:lnTo>
                  <a:lnTo>
                    <a:pt x="17763" y="15085"/>
                  </a:lnTo>
                  <a:lnTo>
                    <a:pt x="17550" y="15177"/>
                  </a:lnTo>
                  <a:lnTo>
                    <a:pt x="17372" y="15308"/>
                  </a:lnTo>
                  <a:lnTo>
                    <a:pt x="17176" y="15426"/>
                  </a:lnTo>
                  <a:lnTo>
                    <a:pt x="16928" y="15557"/>
                  </a:lnTo>
                  <a:lnTo>
                    <a:pt x="16661" y="15636"/>
                  </a:lnTo>
                  <a:lnTo>
                    <a:pt x="16359" y="15688"/>
                  </a:lnTo>
                  <a:lnTo>
                    <a:pt x="16022" y="15715"/>
                  </a:lnTo>
                  <a:lnTo>
                    <a:pt x="15667" y="15688"/>
                  </a:lnTo>
                  <a:lnTo>
                    <a:pt x="15294" y="15662"/>
                  </a:lnTo>
                  <a:lnTo>
                    <a:pt x="14956" y="15583"/>
                  </a:lnTo>
                  <a:lnTo>
                    <a:pt x="14619" y="15479"/>
                  </a:lnTo>
                  <a:lnTo>
                    <a:pt x="14281" y="15334"/>
                  </a:lnTo>
                  <a:lnTo>
                    <a:pt x="13961" y="15177"/>
                  </a:lnTo>
                  <a:lnTo>
                    <a:pt x="13695" y="14981"/>
                  </a:lnTo>
                  <a:lnTo>
                    <a:pt x="13588" y="14850"/>
                  </a:lnTo>
                  <a:lnTo>
                    <a:pt x="13482" y="14732"/>
                  </a:lnTo>
                  <a:lnTo>
                    <a:pt x="13393" y="14600"/>
                  </a:lnTo>
                  <a:lnTo>
                    <a:pt x="13322" y="14456"/>
                  </a:lnTo>
                  <a:lnTo>
                    <a:pt x="13251" y="14299"/>
                  </a:lnTo>
                  <a:lnTo>
                    <a:pt x="13215" y="14155"/>
                  </a:lnTo>
                  <a:lnTo>
                    <a:pt x="13180" y="13971"/>
                  </a:lnTo>
                  <a:lnTo>
                    <a:pt x="13180" y="13801"/>
                  </a:lnTo>
                  <a:lnTo>
                    <a:pt x="13180" y="13591"/>
                  </a:lnTo>
                  <a:lnTo>
                    <a:pt x="13215" y="13395"/>
                  </a:lnTo>
                  <a:lnTo>
                    <a:pt x="13251" y="13198"/>
                  </a:lnTo>
                  <a:lnTo>
                    <a:pt x="13322" y="13015"/>
                  </a:lnTo>
                  <a:lnTo>
                    <a:pt x="13393" y="12870"/>
                  </a:lnTo>
                  <a:lnTo>
                    <a:pt x="13482" y="12713"/>
                  </a:lnTo>
                  <a:lnTo>
                    <a:pt x="13588" y="12569"/>
                  </a:lnTo>
                  <a:lnTo>
                    <a:pt x="13730" y="12438"/>
                  </a:lnTo>
                  <a:lnTo>
                    <a:pt x="13997" y="12215"/>
                  </a:lnTo>
                  <a:lnTo>
                    <a:pt x="14334" y="12005"/>
                  </a:lnTo>
                  <a:lnTo>
                    <a:pt x="14690" y="11861"/>
                  </a:lnTo>
                  <a:lnTo>
                    <a:pt x="15063" y="11756"/>
                  </a:lnTo>
                  <a:lnTo>
                    <a:pt x="15436" y="11678"/>
                  </a:lnTo>
                  <a:lnTo>
                    <a:pt x="15809" y="11638"/>
                  </a:lnTo>
                  <a:lnTo>
                    <a:pt x="16182" y="11638"/>
                  </a:lnTo>
                  <a:lnTo>
                    <a:pt x="16555" y="11678"/>
                  </a:lnTo>
                  <a:lnTo>
                    <a:pt x="16910" y="11730"/>
                  </a:lnTo>
                  <a:lnTo>
                    <a:pt x="17248" y="11835"/>
                  </a:lnTo>
                  <a:lnTo>
                    <a:pt x="17514" y="11966"/>
                  </a:lnTo>
                  <a:lnTo>
                    <a:pt x="17763" y="12110"/>
                  </a:lnTo>
                  <a:lnTo>
                    <a:pt x="17887" y="12215"/>
                  </a:lnTo>
                  <a:lnTo>
                    <a:pt x="18065" y="12307"/>
                  </a:lnTo>
                  <a:lnTo>
                    <a:pt x="18260" y="12412"/>
                  </a:lnTo>
                  <a:lnTo>
                    <a:pt x="18438" y="12464"/>
                  </a:lnTo>
                  <a:lnTo>
                    <a:pt x="18669" y="12543"/>
                  </a:lnTo>
                  <a:lnTo>
                    <a:pt x="18882" y="12569"/>
                  </a:lnTo>
                  <a:lnTo>
                    <a:pt x="19113" y="12595"/>
                  </a:lnTo>
                  <a:lnTo>
                    <a:pt x="19361" y="12608"/>
                  </a:lnTo>
                  <a:lnTo>
                    <a:pt x="19592" y="12608"/>
                  </a:lnTo>
                  <a:lnTo>
                    <a:pt x="19841" y="12595"/>
                  </a:lnTo>
                  <a:lnTo>
                    <a:pt x="20072" y="12543"/>
                  </a:lnTo>
                  <a:lnTo>
                    <a:pt x="20321" y="12490"/>
                  </a:lnTo>
                  <a:lnTo>
                    <a:pt x="20551" y="12438"/>
                  </a:lnTo>
                  <a:lnTo>
                    <a:pt x="20800" y="12333"/>
                  </a:lnTo>
                  <a:lnTo>
                    <a:pt x="20996" y="12241"/>
                  </a:lnTo>
                  <a:lnTo>
                    <a:pt x="21244" y="12110"/>
                  </a:lnTo>
                  <a:lnTo>
                    <a:pt x="21298" y="12032"/>
                  </a:lnTo>
                  <a:lnTo>
                    <a:pt x="21404" y="11966"/>
                  </a:lnTo>
                  <a:lnTo>
                    <a:pt x="21475" y="11861"/>
                  </a:lnTo>
                  <a:lnTo>
                    <a:pt x="21511" y="11730"/>
                  </a:lnTo>
                  <a:lnTo>
                    <a:pt x="21617" y="11481"/>
                  </a:lnTo>
                  <a:lnTo>
                    <a:pt x="21653" y="11180"/>
                  </a:lnTo>
                  <a:lnTo>
                    <a:pt x="21653" y="10826"/>
                  </a:lnTo>
                  <a:lnTo>
                    <a:pt x="21653" y="10472"/>
                  </a:lnTo>
                  <a:lnTo>
                    <a:pt x="21582" y="10092"/>
                  </a:lnTo>
                  <a:lnTo>
                    <a:pt x="21511" y="9725"/>
                  </a:lnTo>
                  <a:lnTo>
                    <a:pt x="21298" y="8912"/>
                  </a:lnTo>
                  <a:lnTo>
                    <a:pt x="21067" y="8191"/>
                  </a:lnTo>
                  <a:lnTo>
                    <a:pt x="20800" y="7536"/>
                  </a:lnTo>
                  <a:lnTo>
                    <a:pt x="20551" y="7025"/>
                  </a:lnTo>
                  <a:lnTo>
                    <a:pt x="20001" y="7103"/>
                  </a:lnTo>
                  <a:lnTo>
                    <a:pt x="19432" y="7156"/>
                  </a:lnTo>
                  <a:lnTo>
                    <a:pt x="18846" y="7208"/>
                  </a:lnTo>
                  <a:lnTo>
                    <a:pt x="18225" y="7208"/>
                  </a:lnTo>
                  <a:lnTo>
                    <a:pt x="17656" y="7208"/>
                  </a:lnTo>
                  <a:lnTo>
                    <a:pt x="17070" y="7182"/>
                  </a:lnTo>
                  <a:lnTo>
                    <a:pt x="16484" y="7156"/>
                  </a:lnTo>
                  <a:lnTo>
                    <a:pt x="15986" y="7103"/>
                  </a:lnTo>
                  <a:lnTo>
                    <a:pt x="14992" y="6999"/>
                  </a:lnTo>
                  <a:lnTo>
                    <a:pt x="14210" y="6907"/>
                  </a:lnTo>
                  <a:lnTo>
                    <a:pt x="13695" y="6828"/>
                  </a:lnTo>
                  <a:lnTo>
                    <a:pt x="13517" y="6802"/>
                  </a:lnTo>
                  <a:lnTo>
                    <a:pt x="13073" y="6645"/>
                  </a:lnTo>
                  <a:lnTo>
                    <a:pt x="12700" y="6474"/>
                  </a:lnTo>
                  <a:lnTo>
                    <a:pt x="12363" y="6304"/>
                  </a:lnTo>
                  <a:lnTo>
                    <a:pt x="12132" y="6094"/>
                  </a:lnTo>
                  <a:lnTo>
                    <a:pt x="11919" y="5871"/>
                  </a:lnTo>
                  <a:lnTo>
                    <a:pt x="11776" y="5649"/>
                  </a:lnTo>
                  <a:lnTo>
                    <a:pt x="11688" y="5413"/>
                  </a:lnTo>
                  <a:lnTo>
                    <a:pt x="11617" y="5190"/>
                  </a:lnTo>
                  <a:lnTo>
                    <a:pt x="11617" y="4941"/>
                  </a:lnTo>
                  <a:lnTo>
                    <a:pt x="11652" y="4718"/>
                  </a:lnTo>
                  <a:lnTo>
                    <a:pt x="11723" y="4482"/>
                  </a:lnTo>
                  <a:lnTo>
                    <a:pt x="11812" y="4285"/>
                  </a:lnTo>
                  <a:lnTo>
                    <a:pt x="11919" y="4089"/>
                  </a:lnTo>
                  <a:lnTo>
                    <a:pt x="12096" y="3905"/>
                  </a:lnTo>
                  <a:lnTo>
                    <a:pt x="12292" y="3735"/>
                  </a:lnTo>
                  <a:lnTo>
                    <a:pt x="12505" y="3604"/>
                  </a:lnTo>
                  <a:lnTo>
                    <a:pt x="12700" y="3460"/>
                  </a:lnTo>
                  <a:lnTo>
                    <a:pt x="12878" y="3250"/>
                  </a:lnTo>
                  <a:lnTo>
                    <a:pt x="13038" y="3027"/>
                  </a:lnTo>
                  <a:lnTo>
                    <a:pt x="13180" y="2752"/>
                  </a:lnTo>
                  <a:lnTo>
                    <a:pt x="13286" y="2477"/>
                  </a:lnTo>
                  <a:lnTo>
                    <a:pt x="13322" y="2175"/>
                  </a:lnTo>
                  <a:lnTo>
                    <a:pt x="13357" y="1874"/>
                  </a:lnTo>
                  <a:lnTo>
                    <a:pt x="13286" y="1572"/>
                  </a:lnTo>
                  <a:lnTo>
                    <a:pt x="13180" y="1271"/>
                  </a:lnTo>
                  <a:lnTo>
                    <a:pt x="13038" y="983"/>
                  </a:lnTo>
                  <a:lnTo>
                    <a:pt x="12949" y="865"/>
                  </a:lnTo>
                  <a:lnTo>
                    <a:pt x="12807" y="733"/>
                  </a:lnTo>
                  <a:lnTo>
                    <a:pt x="12665" y="616"/>
                  </a:lnTo>
                  <a:lnTo>
                    <a:pt x="12505" y="511"/>
                  </a:lnTo>
                  <a:lnTo>
                    <a:pt x="12327" y="406"/>
                  </a:lnTo>
                  <a:lnTo>
                    <a:pt x="12132" y="314"/>
                  </a:lnTo>
                  <a:lnTo>
                    <a:pt x="11883" y="235"/>
                  </a:lnTo>
                  <a:lnTo>
                    <a:pt x="11652" y="183"/>
                  </a:lnTo>
                  <a:lnTo>
                    <a:pt x="11368" y="104"/>
                  </a:lnTo>
                  <a:lnTo>
                    <a:pt x="11101" y="78"/>
                  </a:lnTo>
                  <a:lnTo>
                    <a:pt x="10800" y="52"/>
                  </a:lnTo>
                  <a:lnTo>
                    <a:pt x="10444" y="52"/>
                  </a:lnTo>
                  <a:lnTo>
                    <a:pt x="10142" y="52"/>
                  </a:lnTo>
                  <a:lnTo>
                    <a:pt x="9840" y="78"/>
                  </a:lnTo>
                  <a:lnTo>
                    <a:pt x="9574" y="104"/>
                  </a:lnTo>
                  <a:lnTo>
                    <a:pt x="9325" y="157"/>
                  </a:lnTo>
                  <a:lnTo>
                    <a:pt x="9094" y="209"/>
                  </a:lnTo>
                  <a:lnTo>
                    <a:pt x="8846" y="262"/>
                  </a:lnTo>
                  <a:lnTo>
                    <a:pt x="8650" y="340"/>
                  </a:lnTo>
                  <a:lnTo>
                    <a:pt x="8437" y="432"/>
                  </a:lnTo>
                  <a:lnTo>
                    <a:pt x="8277" y="511"/>
                  </a:lnTo>
                  <a:lnTo>
                    <a:pt x="8100" y="616"/>
                  </a:lnTo>
                  <a:lnTo>
                    <a:pt x="7957" y="707"/>
                  </a:lnTo>
                  <a:lnTo>
                    <a:pt x="7833" y="838"/>
                  </a:lnTo>
                  <a:lnTo>
                    <a:pt x="7620" y="1061"/>
                  </a:lnTo>
                  <a:lnTo>
                    <a:pt x="7442" y="1336"/>
                  </a:lnTo>
                  <a:lnTo>
                    <a:pt x="7353" y="1599"/>
                  </a:lnTo>
                  <a:lnTo>
                    <a:pt x="7318" y="1900"/>
                  </a:lnTo>
                  <a:lnTo>
                    <a:pt x="7318" y="2175"/>
                  </a:lnTo>
                  <a:lnTo>
                    <a:pt x="7353" y="2450"/>
                  </a:lnTo>
                  <a:lnTo>
                    <a:pt x="7442" y="2726"/>
                  </a:lnTo>
                  <a:lnTo>
                    <a:pt x="7620" y="2975"/>
                  </a:lnTo>
                  <a:lnTo>
                    <a:pt x="7833" y="3198"/>
                  </a:lnTo>
                  <a:lnTo>
                    <a:pt x="8064" y="3433"/>
                  </a:lnTo>
                  <a:lnTo>
                    <a:pt x="8295" y="3630"/>
                  </a:lnTo>
                  <a:lnTo>
                    <a:pt x="8508" y="3853"/>
                  </a:lnTo>
                  <a:lnTo>
                    <a:pt x="8686" y="4089"/>
                  </a:lnTo>
                  <a:lnTo>
                    <a:pt x="8775" y="4312"/>
                  </a:lnTo>
                  <a:lnTo>
                    <a:pt x="8846" y="4561"/>
                  </a:lnTo>
                  <a:lnTo>
                    <a:pt x="8846" y="4810"/>
                  </a:lnTo>
                  <a:lnTo>
                    <a:pt x="8810" y="5059"/>
                  </a:lnTo>
                  <a:lnTo>
                    <a:pt x="8721" y="5295"/>
                  </a:lnTo>
                  <a:lnTo>
                    <a:pt x="8579" y="5544"/>
                  </a:lnTo>
                  <a:lnTo>
                    <a:pt x="8366" y="5766"/>
                  </a:lnTo>
                  <a:lnTo>
                    <a:pt x="8135" y="5976"/>
                  </a:lnTo>
                  <a:lnTo>
                    <a:pt x="7833" y="6199"/>
                  </a:lnTo>
                  <a:lnTo>
                    <a:pt x="7478" y="6369"/>
                  </a:lnTo>
                  <a:lnTo>
                    <a:pt x="7069" y="6527"/>
                  </a:lnTo>
                  <a:lnTo>
                    <a:pt x="6590" y="6671"/>
                  </a:lnTo>
                  <a:lnTo>
                    <a:pt x="6092" y="6802"/>
                  </a:lnTo>
                  <a:lnTo>
                    <a:pt x="5684" y="6802"/>
                  </a:lnTo>
                  <a:lnTo>
                    <a:pt x="5133" y="6802"/>
                  </a:lnTo>
                  <a:lnTo>
                    <a:pt x="4547" y="6802"/>
                  </a:lnTo>
                  <a:lnTo>
                    <a:pt x="3872" y="6802"/>
                  </a:lnTo>
                  <a:lnTo>
                    <a:pt x="3144" y="6802"/>
                  </a:lnTo>
                  <a:lnTo>
                    <a:pt x="2362" y="6802"/>
                  </a:lnTo>
                  <a:lnTo>
                    <a:pt x="1545" y="6802"/>
                  </a:lnTo>
                  <a:lnTo>
                    <a:pt x="692" y="6802"/>
                  </a:lnTo>
                  <a:lnTo>
                    <a:pt x="586" y="7234"/>
                  </a:lnTo>
                  <a:lnTo>
                    <a:pt x="461" y="7837"/>
                  </a:lnTo>
                  <a:lnTo>
                    <a:pt x="355" y="8493"/>
                  </a:lnTo>
                  <a:lnTo>
                    <a:pt x="248" y="9187"/>
                  </a:lnTo>
                  <a:lnTo>
                    <a:pt x="142" y="9869"/>
                  </a:lnTo>
                  <a:lnTo>
                    <a:pt x="106" y="10498"/>
                  </a:lnTo>
                  <a:lnTo>
                    <a:pt x="106" y="10983"/>
                  </a:lnTo>
                  <a:lnTo>
                    <a:pt x="106" y="11311"/>
                  </a:lnTo>
                  <a:lnTo>
                    <a:pt x="213" y="11481"/>
                  </a:lnTo>
                  <a:lnTo>
                    <a:pt x="319" y="11651"/>
                  </a:lnTo>
                  <a:lnTo>
                    <a:pt x="497" y="11783"/>
                  </a:lnTo>
                  <a:lnTo>
                    <a:pt x="692" y="11914"/>
                  </a:lnTo>
                  <a:lnTo>
                    <a:pt x="941" y="12032"/>
                  </a:lnTo>
                  <a:lnTo>
                    <a:pt x="1207" y="12110"/>
                  </a:lnTo>
                  <a:lnTo>
                    <a:pt x="1509" y="12189"/>
                  </a:lnTo>
                  <a:lnTo>
                    <a:pt x="1794" y="12241"/>
                  </a:lnTo>
                  <a:lnTo>
                    <a:pt x="2131" y="12267"/>
                  </a:lnTo>
                  <a:lnTo>
                    <a:pt x="2433" y="12281"/>
                  </a:lnTo>
                  <a:lnTo>
                    <a:pt x="2735" y="12267"/>
                  </a:lnTo>
                  <a:lnTo>
                    <a:pt x="3055" y="12241"/>
                  </a:lnTo>
                  <a:lnTo>
                    <a:pt x="3357" y="12189"/>
                  </a:lnTo>
                  <a:lnTo>
                    <a:pt x="3623" y="12084"/>
                  </a:lnTo>
                  <a:lnTo>
                    <a:pt x="3872" y="11979"/>
                  </a:lnTo>
                  <a:lnTo>
                    <a:pt x="4103" y="11861"/>
                  </a:lnTo>
                  <a:lnTo>
                    <a:pt x="4316" y="11704"/>
                  </a:lnTo>
                  <a:lnTo>
                    <a:pt x="4582" y="11612"/>
                  </a:lnTo>
                  <a:lnTo>
                    <a:pt x="4849" y="11533"/>
                  </a:lnTo>
                  <a:lnTo>
                    <a:pt x="5169" y="11507"/>
                  </a:lnTo>
                  <a:lnTo>
                    <a:pt x="5506" y="11481"/>
                  </a:lnTo>
                  <a:lnTo>
                    <a:pt x="5808" y="11507"/>
                  </a:lnTo>
                  <a:lnTo>
                    <a:pt x="6146" y="11560"/>
                  </a:lnTo>
                  <a:lnTo>
                    <a:pt x="6501" y="11651"/>
                  </a:lnTo>
                  <a:lnTo>
                    <a:pt x="6803" y="11783"/>
                  </a:lnTo>
                  <a:lnTo>
                    <a:pt x="7105" y="11940"/>
                  </a:lnTo>
                  <a:lnTo>
                    <a:pt x="7353" y="12110"/>
                  </a:lnTo>
                  <a:lnTo>
                    <a:pt x="7584" y="12333"/>
                  </a:lnTo>
                  <a:lnTo>
                    <a:pt x="7798" y="12595"/>
                  </a:lnTo>
                  <a:lnTo>
                    <a:pt x="7922" y="12870"/>
                  </a:lnTo>
                  <a:lnTo>
                    <a:pt x="8028" y="13198"/>
                  </a:lnTo>
                  <a:lnTo>
                    <a:pt x="8064" y="13526"/>
                  </a:lnTo>
                  <a:lnTo>
                    <a:pt x="8028" y="13775"/>
                  </a:lnTo>
                  <a:lnTo>
                    <a:pt x="7922" y="13998"/>
                  </a:lnTo>
                  <a:lnTo>
                    <a:pt x="7798" y="14220"/>
                  </a:lnTo>
                  <a:lnTo>
                    <a:pt x="7584" y="14404"/>
                  </a:lnTo>
                  <a:lnTo>
                    <a:pt x="7353" y="14574"/>
                  </a:lnTo>
                  <a:lnTo>
                    <a:pt x="7105" y="14732"/>
                  </a:lnTo>
                  <a:lnTo>
                    <a:pt x="6803" y="14850"/>
                  </a:lnTo>
                  <a:lnTo>
                    <a:pt x="6501" y="14954"/>
                  </a:lnTo>
                  <a:lnTo>
                    <a:pt x="6146" y="15033"/>
                  </a:lnTo>
                  <a:lnTo>
                    <a:pt x="5808" y="15085"/>
                  </a:lnTo>
                  <a:lnTo>
                    <a:pt x="5506" y="15085"/>
                  </a:lnTo>
                  <a:lnTo>
                    <a:pt x="5169" y="15059"/>
                  </a:lnTo>
                  <a:lnTo>
                    <a:pt x="4849" y="15007"/>
                  </a:lnTo>
                  <a:lnTo>
                    <a:pt x="4582" y="14902"/>
                  </a:lnTo>
                  <a:lnTo>
                    <a:pt x="4316" y="14784"/>
                  </a:lnTo>
                  <a:lnTo>
                    <a:pt x="4103" y="14600"/>
                  </a:lnTo>
                  <a:lnTo>
                    <a:pt x="3907" y="14430"/>
                  </a:lnTo>
                  <a:lnTo>
                    <a:pt x="3659" y="14299"/>
                  </a:lnTo>
                  <a:lnTo>
                    <a:pt x="3428" y="14194"/>
                  </a:lnTo>
                  <a:lnTo>
                    <a:pt x="3179" y="14129"/>
                  </a:lnTo>
                  <a:lnTo>
                    <a:pt x="2913" y="14102"/>
                  </a:lnTo>
                  <a:lnTo>
                    <a:pt x="2646" y="14102"/>
                  </a:lnTo>
                  <a:lnTo>
                    <a:pt x="2362" y="14129"/>
                  </a:lnTo>
                  <a:lnTo>
                    <a:pt x="2096" y="14168"/>
                  </a:lnTo>
                  <a:lnTo>
                    <a:pt x="1811" y="14273"/>
                  </a:lnTo>
                  <a:lnTo>
                    <a:pt x="1545" y="14378"/>
                  </a:lnTo>
                  <a:lnTo>
                    <a:pt x="1314" y="14496"/>
                  </a:lnTo>
                  <a:lnTo>
                    <a:pt x="1065" y="14653"/>
                  </a:lnTo>
                  <a:lnTo>
                    <a:pt x="870" y="14797"/>
                  </a:lnTo>
                  <a:lnTo>
                    <a:pt x="657" y="14981"/>
                  </a:lnTo>
                  <a:lnTo>
                    <a:pt x="497" y="15177"/>
                  </a:lnTo>
                  <a:lnTo>
                    <a:pt x="390" y="15413"/>
                  </a:lnTo>
                  <a:lnTo>
                    <a:pt x="284" y="15636"/>
                  </a:lnTo>
                  <a:lnTo>
                    <a:pt x="248" y="15911"/>
                  </a:lnTo>
                  <a:lnTo>
                    <a:pt x="284" y="16239"/>
                  </a:lnTo>
                  <a:lnTo>
                    <a:pt x="319" y="16566"/>
                  </a:lnTo>
                  <a:lnTo>
                    <a:pt x="497" y="17340"/>
                  </a:lnTo>
                  <a:lnTo>
                    <a:pt x="692" y="18152"/>
                  </a:lnTo>
                  <a:lnTo>
                    <a:pt x="799" y="18559"/>
                  </a:lnTo>
                  <a:lnTo>
                    <a:pt x="905" y="18978"/>
                  </a:lnTo>
                  <a:lnTo>
                    <a:pt x="959" y="19384"/>
                  </a:lnTo>
                  <a:lnTo>
                    <a:pt x="994" y="19791"/>
                  </a:lnTo>
                  <a:lnTo>
                    <a:pt x="994" y="20132"/>
                  </a:lnTo>
                  <a:lnTo>
                    <a:pt x="959" y="20485"/>
                  </a:lnTo>
                  <a:lnTo>
                    <a:pt x="941" y="20669"/>
                  </a:lnTo>
                  <a:lnTo>
                    <a:pt x="870" y="20813"/>
                  </a:lnTo>
                  <a:lnTo>
                    <a:pt x="799" y="20970"/>
                  </a:lnTo>
                  <a:lnTo>
                    <a:pt x="692" y="21088"/>
                  </a:lnTo>
                  <a:lnTo>
                    <a:pt x="1474" y="20997"/>
                  </a:lnTo>
                  <a:lnTo>
                    <a:pt x="2291" y="20866"/>
                  </a:lnTo>
                  <a:lnTo>
                    <a:pt x="3108" y="20787"/>
                  </a:lnTo>
                  <a:lnTo>
                    <a:pt x="3907" y="20721"/>
                  </a:lnTo>
                  <a:lnTo>
                    <a:pt x="4653" y="20695"/>
                  </a:lnTo>
                  <a:lnTo>
                    <a:pt x="5364" y="20695"/>
                  </a:lnTo>
                  <a:lnTo>
                    <a:pt x="5701" y="20721"/>
                  </a:lnTo>
                  <a:lnTo>
                    <a:pt x="6057" y="20761"/>
                  </a:lnTo>
                  <a:lnTo>
                    <a:pt x="6323" y="20813"/>
                  </a:lnTo>
                  <a:lnTo>
                    <a:pt x="6625" y="20892"/>
                  </a:lnTo>
                  <a:close/>
                </a:path>
              </a:pathLst>
            </a:custGeom>
            <a:solidFill>
              <a:srgbClr val="FFBE7D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l"/>
              <a:r>
                <a:rPr lang="ru-RU" sz="1400" b="1" i="1"/>
                <a:t>ритмичен</a:t>
              </a:r>
            </a:p>
          </p:txBody>
        </p:sp>
        <p:sp>
          <p:nvSpPr>
            <p:cNvPr id="21525" name="Puzzle2"/>
            <p:cNvSpPr>
              <a:spLocks noEditPoints="1" noChangeArrowheads="1"/>
            </p:cNvSpPr>
            <p:nvPr/>
          </p:nvSpPr>
          <p:spPr bwMode="auto">
            <a:xfrm>
              <a:off x="2880" y="1736"/>
              <a:ext cx="1778" cy="1379"/>
            </a:xfrm>
            <a:custGeom>
              <a:avLst/>
              <a:gdLst>
                <a:gd name="T0" fmla="*/ 0 w 21600"/>
                <a:gd name="T1" fmla="*/ 4 h 21600"/>
                <a:gd name="T2" fmla="*/ 2 w 21600"/>
                <a:gd name="T3" fmla="*/ 5 h 21600"/>
                <a:gd name="T4" fmla="*/ 6 w 21600"/>
                <a:gd name="T5" fmla="*/ 4 h 21600"/>
                <a:gd name="T6" fmla="*/ 9 w 21600"/>
                <a:gd name="T7" fmla="*/ 5 h 21600"/>
                <a:gd name="T8" fmla="*/ 12 w 21600"/>
                <a:gd name="T9" fmla="*/ 4 h 21600"/>
                <a:gd name="T10" fmla="*/ 9 w 21600"/>
                <a:gd name="T11" fmla="*/ 1 h 21600"/>
                <a:gd name="T12" fmla="*/ 6 w 21600"/>
                <a:gd name="T13" fmla="*/ 0 h 21600"/>
                <a:gd name="T14" fmla="*/ 2 w 21600"/>
                <a:gd name="T15" fmla="*/ 2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5394 w 21600"/>
                <a:gd name="T25" fmla="*/ 6735 h 21600"/>
                <a:gd name="T26" fmla="*/ 16182 w 21600"/>
                <a:gd name="T27" fmla="*/ 20441 h 216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600" h="21600">
                  <a:moveTo>
                    <a:pt x="4247" y="12354"/>
                  </a:moveTo>
                  <a:lnTo>
                    <a:pt x="4134" y="12468"/>
                  </a:lnTo>
                  <a:lnTo>
                    <a:pt x="4010" y="12581"/>
                  </a:lnTo>
                  <a:lnTo>
                    <a:pt x="3897" y="12637"/>
                  </a:lnTo>
                  <a:lnTo>
                    <a:pt x="3773" y="12694"/>
                  </a:lnTo>
                  <a:lnTo>
                    <a:pt x="3637" y="12694"/>
                  </a:lnTo>
                  <a:lnTo>
                    <a:pt x="3524" y="12694"/>
                  </a:lnTo>
                  <a:lnTo>
                    <a:pt x="3400" y="12665"/>
                  </a:lnTo>
                  <a:lnTo>
                    <a:pt x="3287" y="12609"/>
                  </a:lnTo>
                  <a:lnTo>
                    <a:pt x="3027" y="12496"/>
                  </a:lnTo>
                  <a:lnTo>
                    <a:pt x="2790" y="12340"/>
                  </a:lnTo>
                  <a:lnTo>
                    <a:pt x="2530" y="12142"/>
                  </a:lnTo>
                  <a:lnTo>
                    <a:pt x="2293" y="11987"/>
                  </a:lnTo>
                  <a:lnTo>
                    <a:pt x="2033" y="11817"/>
                  </a:lnTo>
                  <a:lnTo>
                    <a:pt x="1773" y="11676"/>
                  </a:lnTo>
                  <a:lnTo>
                    <a:pt x="1638" y="11662"/>
                  </a:lnTo>
                  <a:lnTo>
                    <a:pt x="1513" y="11634"/>
                  </a:lnTo>
                  <a:lnTo>
                    <a:pt x="1378" y="11634"/>
                  </a:lnTo>
                  <a:lnTo>
                    <a:pt x="1253" y="11634"/>
                  </a:lnTo>
                  <a:lnTo>
                    <a:pt x="1118" y="11662"/>
                  </a:lnTo>
                  <a:lnTo>
                    <a:pt x="971" y="11732"/>
                  </a:lnTo>
                  <a:lnTo>
                    <a:pt x="835" y="11817"/>
                  </a:lnTo>
                  <a:lnTo>
                    <a:pt x="711" y="11959"/>
                  </a:lnTo>
                  <a:lnTo>
                    <a:pt x="553" y="12086"/>
                  </a:lnTo>
                  <a:lnTo>
                    <a:pt x="429" y="12284"/>
                  </a:lnTo>
                  <a:lnTo>
                    <a:pt x="271" y="12524"/>
                  </a:lnTo>
                  <a:lnTo>
                    <a:pt x="146" y="12793"/>
                  </a:lnTo>
                  <a:lnTo>
                    <a:pt x="79" y="12962"/>
                  </a:lnTo>
                  <a:lnTo>
                    <a:pt x="33" y="13146"/>
                  </a:lnTo>
                  <a:lnTo>
                    <a:pt x="11" y="13386"/>
                  </a:lnTo>
                  <a:lnTo>
                    <a:pt x="11" y="13641"/>
                  </a:lnTo>
                  <a:lnTo>
                    <a:pt x="33" y="13881"/>
                  </a:lnTo>
                  <a:lnTo>
                    <a:pt x="101" y="14150"/>
                  </a:lnTo>
                  <a:lnTo>
                    <a:pt x="192" y="14404"/>
                  </a:lnTo>
                  <a:lnTo>
                    <a:pt x="293" y="14645"/>
                  </a:lnTo>
                  <a:lnTo>
                    <a:pt x="451" y="14857"/>
                  </a:lnTo>
                  <a:lnTo>
                    <a:pt x="621" y="15054"/>
                  </a:lnTo>
                  <a:lnTo>
                    <a:pt x="734" y="15125"/>
                  </a:lnTo>
                  <a:lnTo>
                    <a:pt x="835" y="15210"/>
                  </a:lnTo>
                  <a:lnTo>
                    <a:pt x="948" y="15267"/>
                  </a:lnTo>
                  <a:lnTo>
                    <a:pt x="1084" y="15323"/>
                  </a:lnTo>
                  <a:lnTo>
                    <a:pt x="1208" y="15351"/>
                  </a:lnTo>
                  <a:lnTo>
                    <a:pt x="1355" y="15380"/>
                  </a:lnTo>
                  <a:lnTo>
                    <a:pt x="1513" y="15380"/>
                  </a:lnTo>
                  <a:lnTo>
                    <a:pt x="1683" y="15380"/>
                  </a:lnTo>
                  <a:lnTo>
                    <a:pt x="1864" y="15351"/>
                  </a:lnTo>
                  <a:lnTo>
                    <a:pt x="2033" y="15323"/>
                  </a:lnTo>
                  <a:lnTo>
                    <a:pt x="2225" y="15238"/>
                  </a:lnTo>
                  <a:lnTo>
                    <a:pt x="2428" y="15153"/>
                  </a:lnTo>
                  <a:lnTo>
                    <a:pt x="2745" y="15026"/>
                  </a:lnTo>
                  <a:lnTo>
                    <a:pt x="3005" y="14913"/>
                  </a:lnTo>
                  <a:lnTo>
                    <a:pt x="3264" y="14828"/>
                  </a:lnTo>
                  <a:lnTo>
                    <a:pt x="3513" y="14800"/>
                  </a:lnTo>
                  <a:lnTo>
                    <a:pt x="3615" y="14828"/>
                  </a:lnTo>
                  <a:lnTo>
                    <a:pt x="3728" y="14857"/>
                  </a:lnTo>
                  <a:lnTo>
                    <a:pt x="3807" y="14913"/>
                  </a:lnTo>
                  <a:lnTo>
                    <a:pt x="3920" y="14998"/>
                  </a:lnTo>
                  <a:lnTo>
                    <a:pt x="4010" y="15097"/>
                  </a:lnTo>
                  <a:lnTo>
                    <a:pt x="4089" y="15238"/>
                  </a:lnTo>
                  <a:lnTo>
                    <a:pt x="4179" y="15408"/>
                  </a:lnTo>
                  <a:lnTo>
                    <a:pt x="4247" y="15620"/>
                  </a:lnTo>
                  <a:lnTo>
                    <a:pt x="4326" y="15860"/>
                  </a:lnTo>
                  <a:lnTo>
                    <a:pt x="4394" y="16129"/>
                  </a:lnTo>
                  <a:lnTo>
                    <a:pt x="4439" y="16440"/>
                  </a:lnTo>
                  <a:lnTo>
                    <a:pt x="4507" y="16737"/>
                  </a:lnTo>
                  <a:lnTo>
                    <a:pt x="4552" y="17090"/>
                  </a:lnTo>
                  <a:lnTo>
                    <a:pt x="4575" y="17443"/>
                  </a:lnTo>
                  <a:lnTo>
                    <a:pt x="4586" y="17825"/>
                  </a:lnTo>
                  <a:lnTo>
                    <a:pt x="4586" y="18193"/>
                  </a:lnTo>
                  <a:lnTo>
                    <a:pt x="4586" y="18574"/>
                  </a:lnTo>
                  <a:lnTo>
                    <a:pt x="4586" y="18984"/>
                  </a:lnTo>
                  <a:lnTo>
                    <a:pt x="4552" y="19366"/>
                  </a:lnTo>
                  <a:lnTo>
                    <a:pt x="4507" y="19748"/>
                  </a:lnTo>
                  <a:lnTo>
                    <a:pt x="4462" y="20129"/>
                  </a:lnTo>
                  <a:lnTo>
                    <a:pt x="4371" y="20483"/>
                  </a:lnTo>
                  <a:lnTo>
                    <a:pt x="4292" y="20836"/>
                  </a:lnTo>
                  <a:lnTo>
                    <a:pt x="4202" y="21161"/>
                  </a:lnTo>
                  <a:lnTo>
                    <a:pt x="4744" y="21161"/>
                  </a:lnTo>
                  <a:lnTo>
                    <a:pt x="5264" y="21161"/>
                  </a:lnTo>
                  <a:lnTo>
                    <a:pt x="5784" y="21161"/>
                  </a:lnTo>
                  <a:lnTo>
                    <a:pt x="6235" y="21161"/>
                  </a:lnTo>
                  <a:lnTo>
                    <a:pt x="6676" y="21161"/>
                  </a:lnTo>
                  <a:lnTo>
                    <a:pt x="7060" y="21161"/>
                  </a:lnTo>
                  <a:lnTo>
                    <a:pt x="7410" y="21161"/>
                  </a:lnTo>
                  <a:lnTo>
                    <a:pt x="7670" y="21161"/>
                  </a:lnTo>
                  <a:lnTo>
                    <a:pt x="8020" y="21020"/>
                  </a:lnTo>
                  <a:lnTo>
                    <a:pt x="8303" y="20893"/>
                  </a:lnTo>
                  <a:lnTo>
                    <a:pt x="8563" y="20695"/>
                  </a:lnTo>
                  <a:lnTo>
                    <a:pt x="8800" y="20511"/>
                  </a:lnTo>
                  <a:lnTo>
                    <a:pt x="8969" y="20285"/>
                  </a:lnTo>
                  <a:lnTo>
                    <a:pt x="9150" y="20045"/>
                  </a:lnTo>
                  <a:lnTo>
                    <a:pt x="9252" y="19804"/>
                  </a:lnTo>
                  <a:lnTo>
                    <a:pt x="9342" y="19550"/>
                  </a:lnTo>
                  <a:lnTo>
                    <a:pt x="9410" y="19281"/>
                  </a:lnTo>
                  <a:lnTo>
                    <a:pt x="9433" y="19013"/>
                  </a:lnTo>
                  <a:lnTo>
                    <a:pt x="9433" y="18744"/>
                  </a:lnTo>
                  <a:lnTo>
                    <a:pt x="9387" y="18504"/>
                  </a:lnTo>
                  <a:lnTo>
                    <a:pt x="9320" y="18221"/>
                  </a:lnTo>
                  <a:lnTo>
                    <a:pt x="9207" y="17981"/>
                  </a:lnTo>
                  <a:lnTo>
                    <a:pt x="9105" y="17740"/>
                  </a:lnTo>
                  <a:lnTo>
                    <a:pt x="8924" y="17514"/>
                  </a:lnTo>
                  <a:lnTo>
                    <a:pt x="8777" y="17274"/>
                  </a:lnTo>
                  <a:lnTo>
                    <a:pt x="8642" y="17034"/>
                  </a:lnTo>
                  <a:lnTo>
                    <a:pt x="8563" y="16765"/>
                  </a:lnTo>
                  <a:lnTo>
                    <a:pt x="8472" y="16468"/>
                  </a:lnTo>
                  <a:lnTo>
                    <a:pt x="8450" y="16157"/>
                  </a:lnTo>
                  <a:lnTo>
                    <a:pt x="8450" y="15860"/>
                  </a:lnTo>
                  <a:lnTo>
                    <a:pt x="8472" y="15563"/>
                  </a:lnTo>
                  <a:lnTo>
                    <a:pt x="8540" y="15267"/>
                  </a:lnTo>
                  <a:lnTo>
                    <a:pt x="8642" y="14998"/>
                  </a:lnTo>
                  <a:lnTo>
                    <a:pt x="8777" y="14729"/>
                  </a:lnTo>
                  <a:lnTo>
                    <a:pt x="8868" y="14616"/>
                  </a:lnTo>
                  <a:lnTo>
                    <a:pt x="8969" y="14475"/>
                  </a:lnTo>
                  <a:lnTo>
                    <a:pt x="9060" y="14376"/>
                  </a:lnTo>
                  <a:lnTo>
                    <a:pt x="9184" y="14291"/>
                  </a:lnTo>
                  <a:lnTo>
                    <a:pt x="9297" y="14206"/>
                  </a:lnTo>
                  <a:lnTo>
                    <a:pt x="9433" y="14121"/>
                  </a:lnTo>
                  <a:lnTo>
                    <a:pt x="9579" y="14051"/>
                  </a:lnTo>
                  <a:lnTo>
                    <a:pt x="9726" y="13994"/>
                  </a:lnTo>
                  <a:lnTo>
                    <a:pt x="9884" y="13938"/>
                  </a:lnTo>
                  <a:lnTo>
                    <a:pt x="10054" y="13909"/>
                  </a:lnTo>
                  <a:lnTo>
                    <a:pt x="10257" y="13881"/>
                  </a:lnTo>
                  <a:lnTo>
                    <a:pt x="10449" y="13881"/>
                  </a:lnTo>
                  <a:lnTo>
                    <a:pt x="10664" y="13881"/>
                  </a:lnTo>
                  <a:lnTo>
                    <a:pt x="10856" y="13909"/>
                  </a:lnTo>
                  <a:lnTo>
                    <a:pt x="11037" y="13966"/>
                  </a:lnTo>
                  <a:lnTo>
                    <a:pt x="11206" y="14023"/>
                  </a:lnTo>
                  <a:lnTo>
                    <a:pt x="11353" y="14093"/>
                  </a:lnTo>
                  <a:lnTo>
                    <a:pt x="11511" y="14178"/>
                  </a:lnTo>
                  <a:lnTo>
                    <a:pt x="11635" y="14263"/>
                  </a:lnTo>
                  <a:lnTo>
                    <a:pt x="11748" y="14376"/>
                  </a:lnTo>
                  <a:lnTo>
                    <a:pt x="11861" y="14475"/>
                  </a:lnTo>
                  <a:lnTo>
                    <a:pt x="11941" y="14616"/>
                  </a:lnTo>
                  <a:lnTo>
                    <a:pt x="12031" y="14758"/>
                  </a:lnTo>
                  <a:lnTo>
                    <a:pt x="12099" y="14885"/>
                  </a:lnTo>
                  <a:lnTo>
                    <a:pt x="12200" y="15210"/>
                  </a:lnTo>
                  <a:lnTo>
                    <a:pt x="12268" y="15507"/>
                  </a:lnTo>
                  <a:lnTo>
                    <a:pt x="12291" y="15832"/>
                  </a:lnTo>
                  <a:lnTo>
                    <a:pt x="12291" y="16157"/>
                  </a:lnTo>
                  <a:lnTo>
                    <a:pt x="12246" y="16482"/>
                  </a:lnTo>
                  <a:lnTo>
                    <a:pt x="12178" y="16807"/>
                  </a:lnTo>
                  <a:lnTo>
                    <a:pt x="12099" y="17090"/>
                  </a:lnTo>
                  <a:lnTo>
                    <a:pt x="12008" y="17330"/>
                  </a:lnTo>
                  <a:lnTo>
                    <a:pt x="11884" y="17542"/>
                  </a:lnTo>
                  <a:lnTo>
                    <a:pt x="11748" y="17712"/>
                  </a:lnTo>
                  <a:lnTo>
                    <a:pt x="11613" y="17839"/>
                  </a:lnTo>
                  <a:lnTo>
                    <a:pt x="11489" y="18037"/>
                  </a:lnTo>
                  <a:lnTo>
                    <a:pt x="11398" y="18221"/>
                  </a:lnTo>
                  <a:lnTo>
                    <a:pt x="11319" y="18447"/>
                  </a:lnTo>
                  <a:lnTo>
                    <a:pt x="11251" y="18659"/>
                  </a:lnTo>
                  <a:lnTo>
                    <a:pt x="11206" y="18900"/>
                  </a:lnTo>
                  <a:lnTo>
                    <a:pt x="11184" y="19154"/>
                  </a:lnTo>
                  <a:lnTo>
                    <a:pt x="11184" y="19423"/>
                  </a:lnTo>
                  <a:lnTo>
                    <a:pt x="11229" y="19663"/>
                  </a:lnTo>
                  <a:lnTo>
                    <a:pt x="11297" y="19903"/>
                  </a:lnTo>
                  <a:lnTo>
                    <a:pt x="11376" y="20158"/>
                  </a:lnTo>
                  <a:lnTo>
                    <a:pt x="11511" y="20398"/>
                  </a:lnTo>
                  <a:lnTo>
                    <a:pt x="11681" y="20610"/>
                  </a:lnTo>
                  <a:lnTo>
                    <a:pt x="11884" y="20808"/>
                  </a:lnTo>
                  <a:lnTo>
                    <a:pt x="12121" y="20992"/>
                  </a:lnTo>
                  <a:lnTo>
                    <a:pt x="12404" y="21161"/>
                  </a:lnTo>
                  <a:lnTo>
                    <a:pt x="12528" y="21190"/>
                  </a:lnTo>
                  <a:lnTo>
                    <a:pt x="12856" y="21274"/>
                  </a:lnTo>
                  <a:lnTo>
                    <a:pt x="13330" y="21373"/>
                  </a:lnTo>
                  <a:lnTo>
                    <a:pt x="13963" y="21486"/>
                  </a:lnTo>
                  <a:lnTo>
                    <a:pt x="14313" y="21543"/>
                  </a:lnTo>
                  <a:lnTo>
                    <a:pt x="14652" y="21571"/>
                  </a:lnTo>
                  <a:lnTo>
                    <a:pt x="15025" y="21600"/>
                  </a:lnTo>
                  <a:lnTo>
                    <a:pt x="15409" y="21600"/>
                  </a:lnTo>
                  <a:lnTo>
                    <a:pt x="15782" y="21600"/>
                  </a:lnTo>
                  <a:lnTo>
                    <a:pt x="16177" y="21571"/>
                  </a:lnTo>
                  <a:lnTo>
                    <a:pt x="16516" y="21486"/>
                  </a:lnTo>
                  <a:lnTo>
                    <a:pt x="16889" y="21402"/>
                  </a:lnTo>
                  <a:lnTo>
                    <a:pt x="16821" y="21190"/>
                  </a:lnTo>
                  <a:lnTo>
                    <a:pt x="16776" y="20935"/>
                  </a:lnTo>
                  <a:lnTo>
                    <a:pt x="16742" y="20667"/>
                  </a:lnTo>
                  <a:lnTo>
                    <a:pt x="16719" y="20370"/>
                  </a:lnTo>
                  <a:lnTo>
                    <a:pt x="16697" y="19719"/>
                  </a:lnTo>
                  <a:lnTo>
                    <a:pt x="16697" y="19013"/>
                  </a:lnTo>
                  <a:lnTo>
                    <a:pt x="16719" y="18306"/>
                  </a:lnTo>
                  <a:lnTo>
                    <a:pt x="16753" y="17599"/>
                  </a:lnTo>
                  <a:lnTo>
                    <a:pt x="16821" y="16949"/>
                  </a:lnTo>
                  <a:lnTo>
                    <a:pt x="16889" y="16383"/>
                  </a:lnTo>
                  <a:lnTo>
                    <a:pt x="16934" y="16129"/>
                  </a:lnTo>
                  <a:lnTo>
                    <a:pt x="17002" y="15945"/>
                  </a:lnTo>
                  <a:lnTo>
                    <a:pt x="17081" y="15790"/>
                  </a:lnTo>
                  <a:lnTo>
                    <a:pt x="17194" y="15648"/>
                  </a:lnTo>
                  <a:lnTo>
                    <a:pt x="17318" y="15563"/>
                  </a:lnTo>
                  <a:lnTo>
                    <a:pt x="17453" y="15507"/>
                  </a:lnTo>
                  <a:lnTo>
                    <a:pt x="17600" y="15450"/>
                  </a:lnTo>
                  <a:lnTo>
                    <a:pt x="17758" y="15450"/>
                  </a:lnTo>
                  <a:lnTo>
                    <a:pt x="17905" y="15479"/>
                  </a:lnTo>
                  <a:lnTo>
                    <a:pt x="18064" y="15535"/>
                  </a:lnTo>
                  <a:lnTo>
                    <a:pt x="18233" y="15620"/>
                  </a:lnTo>
                  <a:lnTo>
                    <a:pt x="18380" y="15733"/>
                  </a:lnTo>
                  <a:lnTo>
                    <a:pt x="18561" y="15832"/>
                  </a:lnTo>
                  <a:lnTo>
                    <a:pt x="18707" y="15973"/>
                  </a:lnTo>
                  <a:lnTo>
                    <a:pt x="18866" y="16129"/>
                  </a:lnTo>
                  <a:lnTo>
                    <a:pt x="18990" y="16327"/>
                  </a:lnTo>
                  <a:lnTo>
                    <a:pt x="19125" y="16482"/>
                  </a:lnTo>
                  <a:lnTo>
                    <a:pt x="19295" y="16624"/>
                  </a:lnTo>
                  <a:lnTo>
                    <a:pt x="19464" y="16737"/>
                  </a:lnTo>
                  <a:lnTo>
                    <a:pt x="19668" y="16807"/>
                  </a:lnTo>
                  <a:lnTo>
                    <a:pt x="19860" y="16836"/>
                  </a:lnTo>
                  <a:lnTo>
                    <a:pt x="20052" y="16864"/>
                  </a:lnTo>
                  <a:lnTo>
                    <a:pt x="20266" y="16836"/>
                  </a:lnTo>
                  <a:lnTo>
                    <a:pt x="20470" y="16793"/>
                  </a:lnTo>
                  <a:lnTo>
                    <a:pt x="20662" y="16708"/>
                  </a:lnTo>
                  <a:lnTo>
                    <a:pt x="20854" y="16567"/>
                  </a:lnTo>
                  <a:lnTo>
                    <a:pt x="21035" y="16412"/>
                  </a:lnTo>
                  <a:lnTo>
                    <a:pt x="21182" y="16214"/>
                  </a:lnTo>
                  <a:lnTo>
                    <a:pt x="21340" y="16002"/>
                  </a:lnTo>
                  <a:lnTo>
                    <a:pt x="21441" y="15733"/>
                  </a:lnTo>
                  <a:lnTo>
                    <a:pt x="21532" y="15436"/>
                  </a:lnTo>
                  <a:lnTo>
                    <a:pt x="21600" y="15083"/>
                  </a:lnTo>
                  <a:lnTo>
                    <a:pt x="21600" y="14885"/>
                  </a:lnTo>
                  <a:lnTo>
                    <a:pt x="21600" y="14729"/>
                  </a:lnTo>
                  <a:lnTo>
                    <a:pt x="21600" y="14531"/>
                  </a:lnTo>
                  <a:lnTo>
                    <a:pt x="21577" y="14376"/>
                  </a:lnTo>
                  <a:lnTo>
                    <a:pt x="21532" y="14206"/>
                  </a:lnTo>
                  <a:lnTo>
                    <a:pt x="21487" y="14051"/>
                  </a:lnTo>
                  <a:lnTo>
                    <a:pt x="21419" y="13909"/>
                  </a:lnTo>
                  <a:lnTo>
                    <a:pt x="21351" y="13768"/>
                  </a:lnTo>
                  <a:lnTo>
                    <a:pt x="21204" y="13500"/>
                  </a:lnTo>
                  <a:lnTo>
                    <a:pt x="21035" y="13287"/>
                  </a:lnTo>
                  <a:lnTo>
                    <a:pt x="20809" y="13090"/>
                  </a:lnTo>
                  <a:lnTo>
                    <a:pt x="20594" y="12962"/>
                  </a:lnTo>
                  <a:lnTo>
                    <a:pt x="20357" y="12821"/>
                  </a:lnTo>
                  <a:lnTo>
                    <a:pt x="20120" y="12764"/>
                  </a:lnTo>
                  <a:lnTo>
                    <a:pt x="19882" y="12708"/>
                  </a:lnTo>
                  <a:lnTo>
                    <a:pt x="19645" y="12736"/>
                  </a:lnTo>
                  <a:lnTo>
                    <a:pt x="19430" y="12793"/>
                  </a:lnTo>
                  <a:lnTo>
                    <a:pt x="19227" y="12906"/>
                  </a:lnTo>
                  <a:lnTo>
                    <a:pt x="19148" y="12962"/>
                  </a:lnTo>
                  <a:lnTo>
                    <a:pt x="19058" y="13047"/>
                  </a:lnTo>
                  <a:lnTo>
                    <a:pt x="18990" y="13146"/>
                  </a:lnTo>
                  <a:lnTo>
                    <a:pt x="18911" y="13259"/>
                  </a:lnTo>
                  <a:lnTo>
                    <a:pt x="18775" y="13471"/>
                  </a:lnTo>
                  <a:lnTo>
                    <a:pt x="18628" y="13641"/>
                  </a:lnTo>
                  <a:lnTo>
                    <a:pt x="18470" y="13740"/>
                  </a:lnTo>
                  <a:lnTo>
                    <a:pt x="18301" y="13825"/>
                  </a:lnTo>
                  <a:lnTo>
                    <a:pt x="18143" y="13853"/>
                  </a:lnTo>
                  <a:lnTo>
                    <a:pt x="17973" y="13881"/>
                  </a:lnTo>
                  <a:lnTo>
                    <a:pt x="17804" y="13853"/>
                  </a:lnTo>
                  <a:lnTo>
                    <a:pt x="17646" y="13796"/>
                  </a:lnTo>
                  <a:lnTo>
                    <a:pt x="17499" y="13726"/>
                  </a:lnTo>
                  <a:lnTo>
                    <a:pt x="17341" y="13641"/>
                  </a:lnTo>
                  <a:lnTo>
                    <a:pt x="17216" y="13528"/>
                  </a:lnTo>
                  <a:lnTo>
                    <a:pt x="17103" y="13386"/>
                  </a:lnTo>
                  <a:lnTo>
                    <a:pt x="17024" y="13259"/>
                  </a:lnTo>
                  <a:lnTo>
                    <a:pt x="16934" y="13118"/>
                  </a:lnTo>
                  <a:lnTo>
                    <a:pt x="16889" y="12991"/>
                  </a:lnTo>
                  <a:lnTo>
                    <a:pt x="16889" y="12849"/>
                  </a:lnTo>
                  <a:lnTo>
                    <a:pt x="16889" y="12383"/>
                  </a:lnTo>
                  <a:lnTo>
                    <a:pt x="16889" y="11662"/>
                  </a:lnTo>
                  <a:lnTo>
                    <a:pt x="16889" y="10701"/>
                  </a:lnTo>
                  <a:lnTo>
                    <a:pt x="16889" y="9640"/>
                  </a:lnTo>
                  <a:lnTo>
                    <a:pt x="16889" y="8566"/>
                  </a:lnTo>
                  <a:lnTo>
                    <a:pt x="16889" y="7478"/>
                  </a:lnTo>
                  <a:lnTo>
                    <a:pt x="16889" y="6502"/>
                  </a:lnTo>
                  <a:lnTo>
                    <a:pt x="16889" y="5739"/>
                  </a:lnTo>
                  <a:lnTo>
                    <a:pt x="16674" y="5894"/>
                  </a:lnTo>
                  <a:lnTo>
                    <a:pt x="16414" y="6036"/>
                  </a:lnTo>
                  <a:lnTo>
                    <a:pt x="16154" y="6177"/>
                  </a:lnTo>
                  <a:lnTo>
                    <a:pt x="15849" y="6248"/>
                  </a:lnTo>
                  <a:lnTo>
                    <a:pt x="15544" y="6304"/>
                  </a:lnTo>
                  <a:lnTo>
                    <a:pt x="15217" y="6332"/>
                  </a:lnTo>
                  <a:lnTo>
                    <a:pt x="14866" y="6361"/>
                  </a:lnTo>
                  <a:lnTo>
                    <a:pt x="14550" y="6361"/>
                  </a:lnTo>
                  <a:lnTo>
                    <a:pt x="14200" y="6332"/>
                  </a:lnTo>
                  <a:lnTo>
                    <a:pt x="13850" y="6276"/>
                  </a:lnTo>
                  <a:lnTo>
                    <a:pt x="13522" y="6219"/>
                  </a:lnTo>
                  <a:lnTo>
                    <a:pt x="13206" y="6149"/>
                  </a:lnTo>
                  <a:lnTo>
                    <a:pt x="12901" y="6064"/>
                  </a:lnTo>
                  <a:lnTo>
                    <a:pt x="12618" y="5951"/>
                  </a:lnTo>
                  <a:lnTo>
                    <a:pt x="12358" y="5838"/>
                  </a:lnTo>
                  <a:lnTo>
                    <a:pt x="12121" y="5739"/>
                  </a:lnTo>
                  <a:lnTo>
                    <a:pt x="11941" y="5626"/>
                  </a:lnTo>
                  <a:lnTo>
                    <a:pt x="11794" y="5513"/>
                  </a:lnTo>
                  <a:lnTo>
                    <a:pt x="11658" y="5414"/>
                  </a:lnTo>
                  <a:lnTo>
                    <a:pt x="11556" y="5301"/>
                  </a:lnTo>
                  <a:lnTo>
                    <a:pt x="11466" y="5187"/>
                  </a:lnTo>
                  <a:lnTo>
                    <a:pt x="11398" y="5089"/>
                  </a:lnTo>
                  <a:lnTo>
                    <a:pt x="11376" y="4947"/>
                  </a:lnTo>
                  <a:lnTo>
                    <a:pt x="11353" y="4834"/>
                  </a:lnTo>
                  <a:lnTo>
                    <a:pt x="11353" y="4707"/>
                  </a:lnTo>
                  <a:lnTo>
                    <a:pt x="11376" y="4565"/>
                  </a:lnTo>
                  <a:lnTo>
                    <a:pt x="11443" y="4410"/>
                  </a:lnTo>
                  <a:lnTo>
                    <a:pt x="11511" y="4240"/>
                  </a:lnTo>
                  <a:lnTo>
                    <a:pt x="11703" y="3887"/>
                  </a:lnTo>
                  <a:lnTo>
                    <a:pt x="11986" y="3505"/>
                  </a:lnTo>
                  <a:lnTo>
                    <a:pt x="12144" y="3265"/>
                  </a:lnTo>
                  <a:lnTo>
                    <a:pt x="12246" y="3025"/>
                  </a:lnTo>
                  <a:lnTo>
                    <a:pt x="12336" y="2756"/>
                  </a:lnTo>
                  <a:lnTo>
                    <a:pt x="12404" y="2445"/>
                  </a:lnTo>
                  <a:lnTo>
                    <a:pt x="12438" y="2176"/>
                  </a:lnTo>
                  <a:lnTo>
                    <a:pt x="12438" y="1880"/>
                  </a:lnTo>
                  <a:lnTo>
                    <a:pt x="12404" y="1583"/>
                  </a:lnTo>
                  <a:lnTo>
                    <a:pt x="12336" y="1314"/>
                  </a:lnTo>
                  <a:lnTo>
                    <a:pt x="12246" y="1046"/>
                  </a:lnTo>
                  <a:lnTo>
                    <a:pt x="12099" y="791"/>
                  </a:lnTo>
                  <a:lnTo>
                    <a:pt x="12008" y="692"/>
                  </a:lnTo>
                  <a:lnTo>
                    <a:pt x="11918" y="579"/>
                  </a:lnTo>
                  <a:lnTo>
                    <a:pt x="11816" y="466"/>
                  </a:lnTo>
                  <a:lnTo>
                    <a:pt x="11703" y="381"/>
                  </a:lnTo>
                  <a:lnTo>
                    <a:pt x="11579" y="310"/>
                  </a:lnTo>
                  <a:lnTo>
                    <a:pt x="11443" y="226"/>
                  </a:lnTo>
                  <a:lnTo>
                    <a:pt x="11297" y="169"/>
                  </a:lnTo>
                  <a:lnTo>
                    <a:pt x="11138" y="113"/>
                  </a:lnTo>
                  <a:lnTo>
                    <a:pt x="10969" y="56"/>
                  </a:lnTo>
                  <a:lnTo>
                    <a:pt x="10800" y="28"/>
                  </a:lnTo>
                  <a:lnTo>
                    <a:pt x="10619" y="28"/>
                  </a:lnTo>
                  <a:lnTo>
                    <a:pt x="10404" y="28"/>
                  </a:lnTo>
                  <a:lnTo>
                    <a:pt x="10257" y="28"/>
                  </a:lnTo>
                  <a:lnTo>
                    <a:pt x="10076" y="56"/>
                  </a:lnTo>
                  <a:lnTo>
                    <a:pt x="9952" y="84"/>
                  </a:lnTo>
                  <a:lnTo>
                    <a:pt x="9794" y="141"/>
                  </a:lnTo>
                  <a:lnTo>
                    <a:pt x="9692" y="226"/>
                  </a:lnTo>
                  <a:lnTo>
                    <a:pt x="9557" y="282"/>
                  </a:lnTo>
                  <a:lnTo>
                    <a:pt x="9455" y="381"/>
                  </a:lnTo>
                  <a:lnTo>
                    <a:pt x="9365" y="466"/>
                  </a:lnTo>
                  <a:lnTo>
                    <a:pt x="9274" y="579"/>
                  </a:lnTo>
                  <a:lnTo>
                    <a:pt x="9184" y="692"/>
                  </a:lnTo>
                  <a:lnTo>
                    <a:pt x="9128" y="791"/>
                  </a:lnTo>
                  <a:lnTo>
                    <a:pt x="9060" y="932"/>
                  </a:lnTo>
                  <a:lnTo>
                    <a:pt x="8969" y="1201"/>
                  </a:lnTo>
                  <a:lnTo>
                    <a:pt x="8913" y="1498"/>
                  </a:lnTo>
                  <a:lnTo>
                    <a:pt x="8890" y="1795"/>
                  </a:lnTo>
                  <a:lnTo>
                    <a:pt x="8890" y="2120"/>
                  </a:lnTo>
                  <a:lnTo>
                    <a:pt x="8913" y="2445"/>
                  </a:lnTo>
                  <a:lnTo>
                    <a:pt x="8969" y="2756"/>
                  </a:lnTo>
                  <a:lnTo>
                    <a:pt x="9060" y="3081"/>
                  </a:lnTo>
                  <a:lnTo>
                    <a:pt x="9173" y="3378"/>
                  </a:lnTo>
                  <a:lnTo>
                    <a:pt x="9297" y="3647"/>
                  </a:lnTo>
                  <a:lnTo>
                    <a:pt x="9466" y="3887"/>
                  </a:lnTo>
                  <a:lnTo>
                    <a:pt x="9579" y="4085"/>
                  </a:lnTo>
                  <a:lnTo>
                    <a:pt x="9670" y="4269"/>
                  </a:lnTo>
                  <a:lnTo>
                    <a:pt x="9726" y="4467"/>
                  </a:lnTo>
                  <a:lnTo>
                    <a:pt x="9771" y="4650"/>
                  </a:lnTo>
                  <a:lnTo>
                    <a:pt x="9771" y="4834"/>
                  </a:lnTo>
                  <a:lnTo>
                    <a:pt x="9749" y="5032"/>
                  </a:lnTo>
                  <a:lnTo>
                    <a:pt x="9715" y="5216"/>
                  </a:lnTo>
                  <a:lnTo>
                    <a:pt x="9625" y="5385"/>
                  </a:lnTo>
                  <a:lnTo>
                    <a:pt x="9534" y="5513"/>
                  </a:lnTo>
                  <a:lnTo>
                    <a:pt x="9410" y="5626"/>
                  </a:lnTo>
                  <a:lnTo>
                    <a:pt x="9229" y="5710"/>
                  </a:lnTo>
                  <a:lnTo>
                    <a:pt x="9060" y="5767"/>
                  </a:lnTo>
                  <a:lnTo>
                    <a:pt x="8845" y="5767"/>
                  </a:lnTo>
                  <a:lnTo>
                    <a:pt x="8585" y="5739"/>
                  </a:lnTo>
                  <a:lnTo>
                    <a:pt x="8325" y="5654"/>
                  </a:lnTo>
                  <a:lnTo>
                    <a:pt x="8020" y="5513"/>
                  </a:lnTo>
                  <a:lnTo>
                    <a:pt x="7840" y="5442"/>
                  </a:lnTo>
                  <a:lnTo>
                    <a:pt x="7648" y="5385"/>
                  </a:lnTo>
                  <a:lnTo>
                    <a:pt x="7433" y="5329"/>
                  </a:lnTo>
                  <a:lnTo>
                    <a:pt x="7241" y="5301"/>
                  </a:lnTo>
                  <a:lnTo>
                    <a:pt x="6755" y="5301"/>
                  </a:lnTo>
                  <a:lnTo>
                    <a:pt x="6281" y="5329"/>
                  </a:lnTo>
                  <a:lnTo>
                    <a:pt x="5784" y="5385"/>
                  </a:lnTo>
                  <a:lnTo>
                    <a:pt x="5264" y="5498"/>
                  </a:lnTo>
                  <a:lnTo>
                    <a:pt x="4744" y="5597"/>
                  </a:lnTo>
                  <a:lnTo>
                    <a:pt x="4247" y="5739"/>
                  </a:lnTo>
                  <a:lnTo>
                    <a:pt x="4202" y="5894"/>
                  </a:lnTo>
                  <a:lnTo>
                    <a:pt x="4202" y="6191"/>
                  </a:lnTo>
                  <a:lnTo>
                    <a:pt x="4202" y="6545"/>
                  </a:lnTo>
                  <a:lnTo>
                    <a:pt x="4225" y="6954"/>
                  </a:lnTo>
                  <a:lnTo>
                    <a:pt x="4315" y="7930"/>
                  </a:lnTo>
                  <a:lnTo>
                    <a:pt x="4394" y="9018"/>
                  </a:lnTo>
                  <a:lnTo>
                    <a:pt x="4439" y="9570"/>
                  </a:lnTo>
                  <a:lnTo>
                    <a:pt x="4462" y="10107"/>
                  </a:lnTo>
                  <a:lnTo>
                    <a:pt x="4484" y="10630"/>
                  </a:lnTo>
                  <a:lnTo>
                    <a:pt x="4507" y="11082"/>
                  </a:lnTo>
                  <a:lnTo>
                    <a:pt x="4484" y="11520"/>
                  </a:lnTo>
                  <a:lnTo>
                    <a:pt x="4439" y="11874"/>
                  </a:lnTo>
                  <a:lnTo>
                    <a:pt x="4394" y="12029"/>
                  </a:lnTo>
                  <a:lnTo>
                    <a:pt x="4349" y="12171"/>
                  </a:lnTo>
                  <a:lnTo>
                    <a:pt x="4315" y="12284"/>
                  </a:lnTo>
                  <a:lnTo>
                    <a:pt x="4247" y="12354"/>
                  </a:lnTo>
                  <a:close/>
                </a:path>
              </a:pathLst>
            </a:custGeom>
            <a:solidFill>
              <a:srgbClr val="FFFFCC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 sz="1200" b="1" i="1"/>
            </a:p>
            <a:p>
              <a:r>
                <a:rPr lang="ru-RU" sz="1400" b="1" i="1"/>
                <a:t>без перебоев</a:t>
              </a:r>
            </a:p>
          </p:txBody>
        </p:sp>
        <p:sp>
          <p:nvSpPr>
            <p:cNvPr id="21526" name="Puzzle4"/>
            <p:cNvSpPr>
              <a:spLocks noEditPoints="1" noChangeArrowheads="1"/>
            </p:cNvSpPr>
            <p:nvPr/>
          </p:nvSpPr>
          <p:spPr bwMode="auto">
            <a:xfrm>
              <a:off x="2192" y="1719"/>
              <a:ext cx="1072" cy="1763"/>
            </a:xfrm>
            <a:custGeom>
              <a:avLst/>
              <a:gdLst>
                <a:gd name="T0" fmla="*/ 1 w 21600"/>
                <a:gd name="T1" fmla="*/ 6 h 21600"/>
                <a:gd name="T2" fmla="*/ 0 w 21600"/>
                <a:gd name="T3" fmla="*/ 9 h 21600"/>
                <a:gd name="T4" fmla="*/ 1 w 21600"/>
                <a:gd name="T5" fmla="*/ 12 h 21600"/>
                <a:gd name="T6" fmla="*/ 3 w 21600"/>
                <a:gd name="T7" fmla="*/ 9 h 21600"/>
                <a:gd name="T8" fmla="*/ 2 w 21600"/>
                <a:gd name="T9" fmla="*/ 6 h 21600"/>
                <a:gd name="T10" fmla="*/ 3 w 21600"/>
                <a:gd name="T11" fmla="*/ 3 h 21600"/>
                <a:gd name="T12" fmla="*/ 1 w 21600"/>
                <a:gd name="T13" fmla="*/ 0 h 21600"/>
                <a:gd name="T14" fmla="*/ 0 w 21600"/>
                <a:gd name="T15" fmla="*/ 3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2075 w 21600"/>
                <a:gd name="T25" fmla="*/ 5660 h 21600"/>
                <a:gd name="T26" fmla="*/ 20210 w 21600"/>
                <a:gd name="T27" fmla="*/ 15976 h 216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600" h="21600">
                  <a:moveTo>
                    <a:pt x="3813" y="10590"/>
                  </a:moveTo>
                  <a:lnTo>
                    <a:pt x="3927" y="10513"/>
                  </a:lnTo>
                  <a:lnTo>
                    <a:pt x="4078" y="10425"/>
                  </a:lnTo>
                  <a:lnTo>
                    <a:pt x="4210" y="10359"/>
                  </a:lnTo>
                  <a:lnTo>
                    <a:pt x="4361" y="10315"/>
                  </a:lnTo>
                  <a:lnTo>
                    <a:pt x="4682" y="10237"/>
                  </a:lnTo>
                  <a:lnTo>
                    <a:pt x="5041" y="10193"/>
                  </a:lnTo>
                  <a:lnTo>
                    <a:pt x="5456" y="10171"/>
                  </a:lnTo>
                  <a:lnTo>
                    <a:pt x="5853" y="10193"/>
                  </a:lnTo>
                  <a:lnTo>
                    <a:pt x="6249" y="10260"/>
                  </a:lnTo>
                  <a:lnTo>
                    <a:pt x="6646" y="10337"/>
                  </a:lnTo>
                  <a:lnTo>
                    <a:pt x="7004" y="10469"/>
                  </a:lnTo>
                  <a:lnTo>
                    <a:pt x="7363" y="10612"/>
                  </a:lnTo>
                  <a:lnTo>
                    <a:pt x="7665" y="10788"/>
                  </a:lnTo>
                  <a:lnTo>
                    <a:pt x="7911" y="10998"/>
                  </a:lnTo>
                  <a:lnTo>
                    <a:pt x="8024" y="11097"/>
                  </a:lnTo>
                  <a:lnTo>
                    <a:pt x="8137" y="11207"/>
                  </a:lnTo>
                  <a:lnTo>
                    <a:pt x="8194" y="11340"/>
                  </a:lnTo>
                  <a:lnTo>
                    <a:pt x="8269" y="11461"/>
                  </a:lnTo>
                  <a:lnTo>
                    <a:pt x="8307" y="11593"/>
                  </a:lnTo>
                  <a:lnTo>
                    <a:pt x="8307" y="11714"/>
                  </a:lnTo>
                  <a:lnTo>
                    <a:pt x="8307" y="11868"/>
                  </a:lnTo>
                  <a:lnTo>
                    <a:pt x="8307" y="12012"/>
                  </a:lnTo>
                  <a:lnTo>
                    <a:pt x="8194" y="12265"/>
                  </a:lnTo>
                  <a:lnTo>
                    <a:pt x="8062" y="12519"/>
                  </a:lnTo>
                  <a:lnTo>
                    <a:pt x="7873" y="12706"/>
                  </a:lnTo>
                  <a:lnTo>
                    <a:pt x="7627" y="12904"/>
                  </a:lnTo>
                  <a:lnTo>
                    <a:pt x="7363" y="13048"/>
                  </a:lnTo>
                  <a:lnTo>
                    <a:pt x="7080" y="13180"/>
                  </a:lnTo>
                  <a:lnTo>
                    <a:pt x="6759" y="13257"/>
                  </a:lnTo>
                  <a:lnTo>
                    <a:pt x="6419" y="13345"/>
                  </a:lnTo>
                  <a:lnTo>
                    <a:pt x="6098" y="13389"/>
                  </a:lnTo>
                  <a:lnTo>
                    <a:pt x="5739" y="13389"/>
                  </a:lnTo>
                  <a:lnTo>
                    <a:pt x="5418" y="13389"/>
                  </a:lnTo>
                  <a:lnTo>
                    <a:pt x="5079" y="13345"/>
                  </a:lnTo>
                  <a:lnTo>
                    <a:pt x="4758" y="13301"/>
                  </a:lnTo>
                  <a:lnTo>
                    <a:pt x="4474" y="13213"/>
                  </a:lnTo>
                  <a:lnTo>
                    <a:pt x="4172" y="13114"/>
                  </a:lnTo>
                  <a:lnTo>
                    <a:pt x="3965" y="12982"/>
                  </a:lnTo>
                  <a:lnTo>
                    <a:pt x="3738" y="12838"/>
                  </a:lnTo>
                  <a:lnTo>
                    <a:pt x="3493" y="12706"/>
                  </a:lnTo>
                  <a:lnTo>
                    <a:pt x="3228" y="12607"/>
                  </a:lnTo>
                  <a:lnTo>
                    <a:pt x="2945" y="12519"/>
                  </a:lnTo>
                  <a:lnTo>
                    <a:pt x="2700" y="12431"/>
                  </a:lnTo>
                  <a:lnTo>
                    <a:pt x="2397" y="12375"/>
                  </a:lnTo>
                  <a:lnTo>
                    <a:pt x="2152" y="12331"/>
                  </a:lnTo>
                  <a:lnTo>
                    <a:pt x="1888" y="12309"/>
                  </a:lnTo>
                  <a:lnTo>
                    <a:pt x="1642" y="12309"/>
                  </a:lnTo>
                  <a:lnTo>
                    <a:pt x="1397" y="12331"/>
                  </a:lnTo>
                  <a:lnTo>
                    <a:pt x="1170" y="12397"/>
                  </a:lnTo>
                  <a:lnTo>
                    <a:pt x="962" y="12453"/>
                  </a:lnTo>
                  <a:lnTo>
                    <a:pt x="774" y="12563"/>
                  </a:lnTo>
                  <a:lnTo>
                    <a:pt x="623" y="12684"/>
                  </a:lnTo>
                  <a:lnTo>
                    <a:pt x="528" y="12838"/>
                  </a:lnTo>
                  <a:lnTo>
                    <a:pt x="453" y="13026"/>
                  </a:lnTo>
                  <a:lnTo>
                    <a:pt x="339" y="13477"/>
                  </a:lnTo>
                  <a:lnTo>
                    <a:pt x="226" y="13984"/>
                  </a:lnTo>
                  <a:lnTo>
                    <a:pt x="151" y="14535"/>
                  </a:lnTo>
                  <a:lnTo>
                    <a:pt x="113" y="15075"/>
                  </a:lnTo>
                  <a:lnTo>
                    <a:pt x="113" y="15626"/>
                  </a:lnTo>
                  <a:lnTo>
                    <a:pt x="151" y="16133"/>
                  </a:lnTo>
                  <a:lnTo>
                    <a:pt x="188" y="16376"/>
                  </a:lnTo>
                  <a:lnTo>
                    <a:pt x="264" y="16585"/>
                  </a:lnTo>
                  <a:lnTo>
                    <a:pt x="339" y="16773"/>
                  </a:lnTo>
                  <a:lnTo>
                    <a:pt x="453" y="16938"/>
                  </a:lnTo>
                  <a:lnTo>
                    <a:pt x="1095" y="16883"/>
                  </a:lnTo>
                  <a:lnTo>
                    <a:pt x="1963" y="16795"/>
                  </a:lnTo>
                  <a:lnTo>
                    <a:pt x="2945" y="16751"/>
                  </a:lnTo>
                  <a:lnTo>
                    <a:pt x="3965" y="16706"/>
                  </a:lnTo>
                  <a:lnTo>
                    <a:pt x="5022" y="16684"/>
                  </a:lnTo>
                  <a:lnTo>
                    <a:pt x="5947" y="16684"/>
                  </a:lnTo>
                  <a:lnTo>
                    <a:pt x="6759" y="16706"/>
                  </a:lnTo>
                  <a:lnTo>
                    <a:pt x="7363" y="16751"/>
                  </a:lnTo>
                  <a:lnTo>
                    <a:pt x="7948" y="16839"/>
                  </a:lnTo>
                  <a:lnTo>
                    <a:pt x="8458" y="16916"/>
                  </a:lnTo>
                  <a:lnTo>
                    <a:pt x="8893" y="17026"/>
                  </a:lnTo>
                  <a:lnTo>
                    <a:pt x="9289" y="17158"/>
                  </a:lnTo>
                  <a:lnTo>
                    <a:pt x="9572" y="17280"/>
                  </a:lnTo>
                  <a:lnTo>
                    <a:pt x="9799" y="17412"/>
                  </a:lnTo>
                  <a:lnTo>
                    <a:pt x="9969" y="17555"/>
                  </a:lnTo>
                  <a:lnTo>
                    <a:pt x="10120" y="17687"/>
                  </a:lnTo>
                  <a:lnTo>
                    <a:pt x="10158" y="17831"/>
                  </a:lnTo>
                  <a:lnTo>
                    <a:pt x="10195" y="17974"/>
                  </a:lnTo>
                  <a:lnTo>
                    <a:pt x="10158" y="18128"/>
                  </a:lnTo>
                  <a:lnTo>
                    <a:pt x="10082" y="18271"/>
                  </a:lnTo>
                  <a:lnTo>
                    <a:pt x="9969" y="18426"/>
                  </a:lnTo>
                  <a:lnTo>
                    <a:pt x="9837" y="18569"/>
                  </a:lnTo>
                  <a:lnTo>
                    <a:pt x="9648" y="18701"/>
                  </a:lnTo>
                  <a:lnTo>
                    <a:pt x="9440" y="18822"/>
                  </a:lnTo>
                  <a:lnTo>
                    <a:pt x="9213" y="18999"/>
                  </a:lnTo>
                  <a:lnTo>
                    <a:pt x="9044" y="19186"/>
                  </a:lnTo>
                  <a:lnTo>
                    <a:pt x="8893" y="19395"/>
                  </a:lnTo>
                  <a:lnTo>
                    <a:pt x="8817" y="19627"/>
                  </a:lnTo>
                  <a:lnTo>
                    <a:pt x="8779" y="19858"/>
                  </a:lnTo>
                  <a:lnTo>
                    <a:pt x="8779" y="20112"/>
                  </a:lnTo>
                  <a:lnTo>
                    <a:pt x="8855" y="20354"/>
                  </a:lnTo>
                  <a:lnTo>
                    <a:pt x="8968" y="20586"/>
                  </a:lnTo>
                  <a:lnTo>
                    <a:pt x="9138" y="20817"/>
                  </a:lnTo>
                  <a:lnTo>
                    <a:pt x="9365" y="21026"/>
                  </a:lnTo>
                  <a:lnTo>
                    <a:pt x="9610" y="21192"/>
                  </a:lnTo>
                  <a:lnTo>
                    <a:pt x="9950" y="21368"/>
                  </a:lnTo>
                  <a:lnTo>
                    <a:pt x="10120" y="21445"/>
                  </a:lnTo>
                  <a:lnTo>
                    <a:pt x="10346" y="21511"/>
                  </a:lnTo>
                  <a:lnTo>
                    <a:pt x="10516" y="21555"/>
                  </a:lnTo>
                  <a:lnTo>
                    <a:pt x="10743" y="21600"/>
                  </a:lnTo>
                  <a:lnTo>
                    <a:pt x="10988" y="21644"/>
                  </a:lnTo>
                  <a:lnTo>
                    <a:pt x="11215" y="21666"/>
                  </a:lnTo>
                  <a:lnTo>
                    <a:pt x="11498" y="21666"/>
                  </a:lnTo>
                  <a:lnTo>
                    <a:pt x="11762" y="21666"/>
                  </a:lnTo>
                  <a:lnTo>
                    <a:pt x="12253" y="21644"/>
                  </a:lnTo>
                  <a:lnTo>
                    <a:pt x="12763" y="21577"/>
                  </a:lnTo>
                  <a:lnTo>
                    <a:pt x="13197" y="21467"/>
                  </a:lnTo>
                  <a:lnTo>
                    <a:pt x="13556" y="21346"/>
                  </a:lnTo>
                  <a:lnTo>
                    <a:pt x="13896" y="21192"/>
                  </a:lnTo>
                  <a:lnTo>
                    <a:pt x="14179" y="21026"/>
                  </a:lnTo>
                  <a:lnTo>
                    <a:pt x="14444" y="20839"/>
                  </a:lnTo>
                  <a:lnTo>
                    <a:pt x="14576" y="20641"/>
                  </a:lnTo>
                  <a:lnTo>
                    <a:pt x="14727" y="20431"/>
                  </a:lnTo>
                  <a:lnTo>
                    <a:pt x="14765" y="20200"/>
                  </a:lnTo>
                  <a:lnTo>
                    <a:pt x="14802" y="19991"/>
                  </a:lnTo>
                  <a:lnTo>
                    <a:pt x="14727" y="19759"/>
                  </a:lnTo>
                  <a:lnTo>
                    <a:pt x="14613" y="19550"/>
                  </a:lnTo>
                  <a:lnTo>
                    <a:pt x="14444" y="19307"/>
                  </a:lnTo>
                  <a:lnTo>
                    <a:pt x="14217" y="19098"/>
                  </a:lnTo>
                  <a:lnTo>
                    <a:pt x="13934" y="18911"/>
                  </a:lnTo>
                  <a:lnTo>
                    <a:pt x="13669" y="18745"/>
                  </a:lnTo>
                  <a:lnTo>
                    <a:pt x="13462" y="18547"/>
                  </a:lnTo>
                  <a:lnTo>
                    <a:pt x="13311" y="18337"/>
                  </a:lnTo>
                  <a:lnTo>
                    <a:pt x="13197" y="18150"/>
                  </a:lnTo>
                  <a:lnTo>
                    <a:pt x="13122" y="17941"/>
                  </a:lnTo>
                  <a:lnTo>
                    <a:pt x="13122" y="17720"/>
                  </a:lnTo>
                  <a:lnTo>
                    <a:pt x="13122" y="17533"/>
                  </a:lnTo>
                  <a:lnTo>
                    <a:pt x="13197" y="17346"/>
                  </a:lnTo>
                  <a:lnTo>
                    <a:pt x="13273" y="17158"/>
                  </a:lnTo>
                  <a:lnTo>
                    <a:pt x="13386" y="16982"/>
                  </a:lnTo>
                  <a:lnTo>
                    <a:pt x="13537" y="16839"/>
                  </a:lnTo>
                  <a:lnTo>
                    <a:pt x="13707" y="16706"/>
                  </a:lnTo>
                  <a:lnTo>
                    <a:pt x="13896" y="16607"/>
                  </a:lnTo>
                  <a:lnTo>
                    <a:pt x="14104" y="16519"/>
                  </a:lnTo>
                  <a:lnTo>
                    <a:pt x="14330" y="16453"/>
                  </a:lnTo>
                  <a:lnTo>
                    <a:pt x="14538" y="16431"/>
                  </a:lnTo>
                  <a:lnTo>
                    <a:pt x="14897" y="16453"/>
                  </a:lnTo>
                  <a:lnTo>
                    <a:pt x="15406" y="16497"/>
                  </a:lnTo>
                  <a:lnTo>
                    <a:pt x="16105" y="16541"/>
                  </a:lnTo>
                  <a:lnTo>
                    <a:pt x="16898" y="16607"/>
                  </a:lnTo>
                  <a:lnTo>
                    <a:pt x="17804" y="16651"/>
                  </a:lnTo>
                  <a:lnTo>
                    <a:pt x="18786" y="16684"/>
                  </a:lnTo>
                  <a:lnTo>
                    <a:pt x="19844" y="16728"/>
                  </a:lnTo>
                  <a:lnTo>
                    <a:pt x="20920" y="16751"/>
                  </a:lnTo>
                  <a:lnTo>
                    <a:pt x="21109" y="16497"/>
                  </a:lnTo>
                  <a:lnTo>
                    <a:pt x="21241" y="16222"/>
                  </a:lnTo>
                  <a:lnTo>
                    <a:pt x="21392" y="15946"/>
                  </a:lnTo>
                  <a:lnTo>
                    <a:pt x="21467" y="15648"/>
                  </a:lnTo>
                  <a:lnTo>
                    <a:pt x="21543" y="15351"/>
                  </a:lnTo>
                  <a:lnTo>
                    <a:pt x="21618" y="15042"/>
                  </a:lnTo>
                  <a:lnTo>
                    <a:pt x="21618" y="14745"/>
                  </a:lnTo>
                  <a:lnTo>
                    <a:pt x="21618" y="14447"/>
                  </a:lnTo>
                  <a:lnTo>
                    <a:pt x="21618" y="14150"/>
                  </a:lnTo>
                  <a:lnTo>
                    <a:pt x="21581" y="13852"/>
                  </a:lnTo>
                  <a:lnTo>
                    <a:pt x="21505" y="13577"/>
                  </a:lnTo>
                  <a:lnTo>
                    <a:pt x="21430" y="13301"/>
                  </a:lnTo>
                  <a:lnTo>
                    <a:pt x="21354" y="13048"/>
                  </a:lnTo>
                  <a:lnTo>
                    <a:pt x="21241" y="12816"/>
                  </a:lnTo>
                  <a:lnTo>
                    <a:pt x="21146" y="12607"/>
                  </a:lnTo>
                  <a:lnTo>
                    <a:pt x="21033" y="12431"/>
                  </a:lnTo>
                  <a:lnTo>
                    <a:pt x="20920" y="12265"/>
                  </a:lnTo>
                  <a:lnTo>
                    <a:pt x="20769" y="12144"/>
                  </a:lnTo>
                  <a:lnTo>
                    <a:pt x="20637" y="12034"/>
                  </a:lnTo>
                  <a:lnTo>
                    <a:pt x="20486" y="11946"/>
                  </a:lnTo>
                  <a:lnTo>
                    <a:pt x="20297" y="11891"/>
                  </a:lnTo>
                  <a:lnTo>
                    <a:pt x="20165" y="11846"/>
                  </a:lnTo>
                  <a:lnTo>
                    <a:pt x="19976" y="11824"/>
                  </a:lnTo>
                  <a:lnTo>
                    <a:pt x="19806" y="11802"/>
                  </a:lnTo>
                  <a:lnTo>
                    <a:pt x="19390" y="11824"/>
                  </a:lnTo>
                  <a:lnTo>
                    <a:pt x="18956" y="11891"/>
                  </a:lnTo>
                  <a:lnTo>
                    <a:pt x="18503" y="11968"/>
                  </a:lnTo>
                  <a:lnTo>
                    <a:pt x="17993" y="12078"/>
                  </a:lnTo>
                  <a:lnTo>
                    <a:pt x="17653" y="12144"/>
                  </a:lnTo>
                  <a:lnTo>
                    <a:pt x="17332" y="12199"/>
                  </a:lnTo>
                  <a:lnTo>
                    <a:pt x="17049" y="12221"/>
                  </a:lnTo>
                  <a:lnTo>
                    <a:pt x="16747" y="12243"/>
                  </a:lnTo>
                  <a:lnTo>
                    <a:pt x="16464" y="12243"/>
                  </a:lnTo>
                  <a:lnTo>
                    <a:pt x="16218" y="12243"/>
                  </a:lnTo>
                  <a:lnTo>
                    <a:pt x="15992" y="12221"/>
                  </a:lnTo>
                  <a:lnTo>
                    <a:pt x="15746" y="12199"/>
                  </a:lnTo>
                  <a:lnTo>
                    <a:pt x="15520" y="12155"/>
                  </a:lnTo>
                  <a:lnTo>
                    <a:pt x="15350" y="12122"/>
                  </a:lnTo>
                  <a:lnTo>
                    <a:pt x="15161" y="12056"/>
                  </a:lnTo>
                  <a:lnTo>
                    <a:pt x="14972" y="11990"/>
                  </a:lnTo>
                  <a:lnTo>
                    <a:pt x="14689" y="11846"/>
                  </a:lnTo>
                  <a:lnTo>
                    <a:pt x="14444" y="11670"/>
                  </a:lnTo>
                  <a:lnTo>
                    <a:pt x="14255" y="11483"/>
                  </a:lnTo>
                  <a:lnTo>
                    <a:pt x="14104" y="11295"/>
                  </a:lnTo>
                  <a:lnTo>
                    <a:pt x="14028" y="11086"/>
                  </a:lnTo>
                  <a:lnTo>
                    <a:pt x="13972" y="10888"/>
                  </a:lnTo>
                  <a:lnTo>
                    <a:pt x="13972" y="10700"/>
                  </a:lnTo>
                  <a:lnTo>
                    <a:pt x="14009" y="10513"/>
                  </a:lnTo>
                  <a:lnTo>
                    <a:pt x="14066" y="10359"/>
                  </a:lnTo>
                  <a:lnTo>
                    <a:pt x="14179" y="10215"/>
                  </a:lnTo>
                  <a:lnTo>
                    <a:pt x="14406" y="10006"/>
                  </a:lnTo>
                  <a:lnTo>
                    <a:pt x="14651" y="9830"/>
                  </a:lnTo>
                  <a:lnTo>
                    <a:pt x="14878" y="9686"/>
                  </a:lnTo>
                  <a:lnTo>
                    <a:pt x="15123" y="9554"/>
                  </a:lnTo>
                  <a:lnTo>
                    <a:pt x="15350" y="9477"/>
                  </a:lnTo>
                  <a:lnTo>
                    <a:pt x="15558" y="9411"/>
                  </a:lnTo>
                  <a:lnTo>
                    <a:pt x="15803" y="9345"/>
                  </a:lnTo>
                  <a:lnTo>
                    <a:pt x="16030" y="9323"/>
                  </a:lnTo>
                  <a:lnTo>
                    <a:pt x="16256" y="9301"/>
                  </a:lnTo>
                  <a:lnTo>
                    <a:pt x="16464" y="9323"/>
                  </a:lnTo>
                  <a:lnTo>
                    <a:pt x="16690" y="9345"/>
                  </a:lnTo>
                  <a:lnTo>
                    <a:pt x="16898" y="9367"/>
                  </a:lnTo>
                  <a:lnTo>
                    <a:pt x="17332" y="9477"/>
                  </a:lnTo>
                  <a:lnTo>
                    <a:pt x="17767" y="9598"/>
                  </a:lnTo>
                  <a:lnTo>
                    <a:pt x="18163" y="9731"/>
                  </a:lnTo>
                  <a:lnTo>
                    <a:pt x="18597" y="9874"/>
                  </a:lnTo>
                  <a:lnTo>
                    <a:pt x="18994" y="10006"/>
                  </a:lnTo>
                  <a:lnTo>
                    <a:pt x="19428" y="10083"/>
                  </a:lnTo>
                  <a:lnTo>
                    <a:pt x="19617" y="10127"/>
                  </a:lnTo>
                  <a:lnTo>
                    <a:pt x="19844" y="10149"/>
                  </a:lnTo>
                  <a:lnTo>
                    <a:pt x="20013" y="10149"/>
                  </a:lnTo>
                  <a:lnTo>
                    <a:pt x="20240" y="10127"/>
                  </a:lnTo>
                  <a:lnTo>
                    <a:pt x="20410" y="10105"/>
                  </a:lnTo>
                  <a:lnTo>
                    <a:pt x="20637" y="10061"/>
                  </a:lnTo>
                  <a:lnTo>
                    <a:pt x="20844" y="9984"/>
                  </a:lnTo>
                  <a:lnTo>
                    <a:pt x="21033" y="9896"/>
                  </a:lnTo>
                  <a:lnTo>
                    <a:pt x="21146" y="9830"/>
                  </a:lnTo>
                  <a:lnTo>
                    <a:pt x="21203" y="9753"/>
                  </a:lnTo>
                  <a:lnTo>
                    <a:pt x="21279" y="9642"/>
                  </a:lnTo>
                  <a:lnTo>
                    <a:pt x="21354" y="9521"/>
                  </a:lnTo>
                  <a:lnTo>
                    <a:pt x="21430" y="9246"/>
                  </a:lnTo>
                  <a:lnTo>
                    <a:pt x="21430" y="8904"/>
                  </a:lnTo>
                  <a:lnTo>
                    <a:pt x="21430" y="8540"/>
                  </a:lnTo>
                  <a:lnTo>
                    <a:pt x="21392" y="8144"/>
                  </a:lnTo>
                  <a:lnTo>
                    <a:pt x="21354" y="7714"/>
                  </a:lnTo>
                  <a:lnTo>
                    <a:pt x="21279" y="7295"/>
                  </a:lnTo>
                  <a:lnTo>
                    <a:pt x="21146" y="6446"/>
                  </a:lnTo>
                  <a:lnTo>
                    <a:pt x="20995" y="5686"/>
                  </a:lnTo>
                  <a:lnTo>
                    <a:pt x="20958" y="5366"/>
                  </a:lnTo>
                  <a:lnTo>
                    <a:pt x="20958" y="5091"/>
                  </a:lnTo>
                  <a:lnTo>
                    <a:pt x="20958" y="4860"/>
                  </a:lnTo>
                  <a:lnTo>
                    <a:pt x="21033" y="4716"/>
                  </a:lnTo>
                  <a:lnTo>
                    <a:pt x="20637" y="4860"/>
                  </a:lnTo>
                  <a:lnTo>
                    <a:pt x="20127" y="4992"/>
                  </a:lnTo>
                  <a:lnTo>
                    <a:pt x="19617" y="5069"/>
                  </a:lnTo>
                  <a:lnTo>
                    <a:pt x="19032" y="5157"/>
                  </a:lnTo>
                  <a:lnTo>
                    <a:pt x="18465" y="5201"/>
                  </a:lnTo>
                  <a:lnTo>
                    <a:pt x="17842" y="5245"/>
                  </a:lnTo>
                  <a:lnTo>
                    <a:pt x="17219" y="5267"/>
                  </a:lnTo>
                  <a:lnTo>
                    <a:pt x="16615" y="5267"/>
                  </a:lnTo>
                  <a:lnTo>
                    <a:pt x="15992" y="5245"/>
                  </a:lnTo>
                  <a:lnTo>
                    <a:pt x="15369" y="5201"/>
                  </a:lnTo>
                  <a:lnTo>
                    <a:pt x="14840" y="5157"/>
                  </a:lnTo>
                  <a:lnTo>
                    <a:pt x="14293" y="5091"/>
                  </a:lnTo>
                  <a:lnTo>
                    <a:pt x="13783" y="5014"/>
                  </a:lnTo>
                  <a:lnTo>
                    <a:pt x="13386" y="4926"/>
                  </a:lnTo>
                  <a:lnTo>
                    <a:pt x="13027" y="4815"/>
                  </a:lnTo>
                  <a:lnTo>
                    <a:pt x="12725" y="4716"/>
                  </a:lnTo>
                  <a:lnTo>
                    <a:pt x="12480" y="4606"/>
                  </a:lnTo>
                  <a:lnTo>
                    <a:pt x="12291" y="4496"/>
                  </a:lnTo>
                  <a:lnTo>
                    <a:pt x="12197" y="4397"/>
                  </a:lnTo>
                  <a:lnTo>
                    <a:pt x="12083" y="4286"/>
                  </a:lnTo>
                  <a:lnTo>
                    <a:pt x="12046" y="4187"/>
                  </a:lnTo>
                  <a:lnTo>
                    <a:pt x="12008" y="4077"/>
                  </a:lnTo>
                  <a:lnTo>
                    <a:pt x="12046" y="3967"/>
                  </a:lnTo>
                  <a:lnTo>
                    <a:pt x="12121" y="3868"/>
                  </a:lnTo>
                  <a:lnTo>
                    <a:pt x="12197" y="3735"/>
                  </a:lnTo>
                  <a:lnTo>
                    <a:pt x="12291" y="3614"/>
                  </a:lnTo>
                  <a:lnTo>
                    <a:pt x="12442" y="3482"/>
                  </a:lnTo>
                  <a:lnTo>
                    <a:pt x="12631" y="3361"/>
                  </a:lnTo>
                  <a:lnTo>
                    <a:pt x="13065" y="3085"/>
                  </a:lnTo>
                  <a:lnTo>
                    <a:pt x="13537" y="2766"/>
                  </a:lnTo>
                  <a:lnTo>
                    <a:pt x="13783" y="2578"/>
                  </a:lnTo>
                  <a:lnTo>
                    <a:pt x="13934" y="2380"/>
                  </a:lnTo>
                  <a:lnTo>
                    <a:pt x="14028" y="2171"/>
                  </a:lnTo>
                  <a:lnTo>
                    <a:pt x="14104" y="1961"/>
                  </a:lnTo>
                  <a:lnTo>
                    <a:pt x="14104" y="1730"/>
                  </a:lnTo>
                  <a:lnTo>
                    <a:pt x="14066" y="1498"/>
                  </a:lnTo>
                  <a:lnTo>
                    <a:pt x="13972" y="1267"/>
                  </a:lnTo>
                  <a:lnTo>
                    <a:pt x="13820" y="1057"/>
                  </a:lnTo>
                  <a:lnTo>
                    <a:pt x="13594" y="837"/>
                  </a:lnTo>
                  <a:lnTo>
                    <a:pt x="13386" y="628"/>
                  </a:lnTo>
                  <a:lnTo>
                    <a:pt x="13103" y="462"/>
                  </a:lnTo>
                  <a:lnTo>
                    <a:pt x="12763" y="308"/>
                  </a:lnTo>
                  <a:lnTo>
                    <a:pt x="12404" y="187"/>
                  </a:lnTo>
                  <a:lnTo>
                    <a:pt x="12008" y="77"/>
                  </a:lnTo>
                  <a:lnTo>
                    <a:pt x="11574" y="33"/>
                  </a:lnTo>
                  <a:lnTo>
                    <a:pt x="11102" y="11"/>
                  </a:lnTo>
                  <a:lnTo>
                    <a:pt x="10667" y="11"/>
                  </a:lnTo>
                  <a:lnTo>
                    <a:pt x="10233" y="77"/>
                  </a:lnTo>
                  <a:lnTo>
                    <a:pt x="9837" y="187"/>
                  </a:lnTo>
                  <a:lnTo>
                    <a:pt x="9440" y="286"/>
                  </a:lnTo>
                  <a:lnTo>
                    <a:pt x="9062" y="462"/>
                  </a:lnTo>
                  <a:lnTo>
                    <a:pt x="8741" y="628"/>
                  </a:lnTo>
                  <a:lnTo>
                    <a:pt x="8458" y="815"/>
                  </a:lnTo>
                  <a:lnTo>
                    <a:pt x="8232" y="1035"/>
                  </a:lnTo>
                  <a:lnTo>
                    <a:pt x="8062" y="1245"/>
                  </a:lnTo>
                  <a:lnTo>
                    <a:pt x="7911" y="1476"/>
                  </a:lnTo>
                  <a:lnTo>
                    <a:pt x="7835" y="1708"/>
                  </a:lnTo>
                  <a:lnTo>
                    <a:pt x="7797" y="1961"/>
                  </a:lnTo>
                  <a:lnTo>
                    <a:pt x="7835" y="2193"/>
                  </a:lnTo>
                  <a:lnTo>
                    <a:pt x="7948" y="2402"/>
                  </a:lnTo>
                  <a:lnTo>
                    <a:pt x="8062" y="2534"/>
                  </a:lnTo>
                  <a:lnTo>
                    <a:pt x="8175" y="2644"/>
                  </a:lnTo>
                  <a:lnTo>
                    <a:pt x="8269" y="2744"/>
                  </a:lnTo>
                  <a:lnTo>
                    <a:pt x="8420" y="2832"/>
                  </a:lnTo>
                  <a:lnTo>
                    <a:pt x="8704" y="3019"/>
                  </a:lnTo>
                  <a:lnTo>
                    <a:pt x="8968" y="3206"/>
                  </a:lnTo>
                  <a:lnTo>
                    <a:pt x="9138" y="3405"/>
                  </a:lnTo>
                  <a:lnTo>
                    <a:pt x="9327" y="3570"/>
                  </a:lnTo>
                  <a:lnTo>
                    <a:pt x="9440" y="3735"/>
                  </a:lnTo>
                  <a:lnTo>
                    <a:pt x="9516" y="3890"/>
                  </a:lnTo>
                  <a:lnTo>
                    <a:pt x="9534" y="4033"/>
                  </a:lnTo>
                  <a:lnTo>
                    <a:pt x="9534" y="4165"/>
                  </a:lnTo>
                  <a:lnTo>
                    <a:pt x="9516" y="4286"/>
                  </a:lnTo>
                  <a:lnTo>
                    <a:pt x="9440" y="4397"/>
                  </a:lnTo>
                  <a:lnTo>
                    <a:pt x="9327" y="4496"/>
                  </a:lnTo>
                  <a:lnTo>
                    <a:pt x="9176" y="4562"/>
                  </a:lnTo>
                  <a:lnTo>
                    <a:pt x="9006" y="4628"/>
                  </a:lnTo>
                  <a:lnTo>
                    <a:pt x="8779" y="4694"/>
                  </a:lnTo>
                  <a:lnTo>
                    <a:pt x="8534" y="4716"/>
                  </a:lnTo>
                  <a:lnTo>
                    <a:pt x="8232" y="4716"/>
                  </a:lnTo>
                  <a:lnTo>
                    <a:pt x="7118" y="4738"/>
                  </a:lnTo>
                  <a:lnTo>
                    <a:pt x="5947" y="4771"/>
                  </a:lnTo>
                  <a:lnTo>
                    <a:pt x="4795" y="4815"/>
                  </a:lnTo>
                  <a:lnTo>
                    <a:pt x="3681" y="4860"/>
                  </a:lnTo>
                  <a:lnTo>
                    <a:pt x="2662" y="4882"/>
                  </a:lnTo>
                  <a:lnTo>
                    <a:pt x="1755" y="4882"/>
                  </a:lnTo>
                  <a:lnTo>
                    <a:pt x="1359" y="4860"/>
                  </a:lnTo>
                  <a:lnTo>
                    <a:pt x="981" y="4837"/>
                  </a:lnTo>
                  <a:lnTo>
                    <a:pt x="698" y="4771"/>
                  </a:lnTo>
                  <a:lnTo>
                    <a:pt x="453" y="4716"/>
                  </a:lnTo>
                  <a:lnTo>
                    <a:pt x="453" y="5322"/>
                  </a:lnTo>
                  <a:lnTo>
                    <a:pt x="453" y="6083"/>
                  </a:lnTo>
                  <a:lnTo>
                    <a:pt x="453" y="6909"/>
                  </a:lnTo>
                  <a:lnTo>
                    <a:pt x="453" y="7780"/>
                  </a:lnTo>
                  <a:lnTo>
                    <a:pt x="453" y="8606"/>
                  </a:lnTo>
                  <a:lnTo>
                    <a:pt x="453" y="9345"/>
                  </a:lnTo>
                  <a:lnTo>
                    <a:pt x="453" y="9918"/>
                  </a:lnTo>
                  <a:lnTo>
                    <a:pt x="453" y="10282"/>
                  </a:lnTo>
                  <a:lnTo>
                    <a:pt x="490" y="10381"/>
                  </a:lnTo>
                  <a:lnTo>
                    <a:pt x="547" y="10491"/>
                  </a:lnTo>
                  <a:lnTo>
                    <a:pt x="660" y="10590"/>
                  </a:lnTo>
                  <a:lnTo>
                    <a:pt x="811" y="10700"/>
                  </a:lnTo>
                  <a:lnTo>
                    <a:pt x="981" y="10811"/>
                  </a:lnTo>
                  <a:lnTo>
                    <a:pt x="1208" y="10888"/>
                  </a:lnTo>
                  <a:lnTo>
                    <a:pt x="1453" y="10954"/>
                  </a:lnTo>
                  <a:lnTo>
                    <a:pt x="1718" y="11020"/>
                  </a:lnTo>
                  <a:lnTo>
                    <a:pt x="1963" y="11064"/>
                  </a:lnTo>
                  <a:lnTo>
                    <a:pt x="2265" y="11086"/>
                  </a:lnTo>
                  <a:lnTo>
                    <a:pt x="2548" y="11064"/>
                  </a:lnTo>
                  <a:lnTo>
                    <a:pt x="2794" y="11042"/>
                  </a:lnTo>
                  <a:lnTo>
                    <a:pt x="3096" y="10976"/>
                  </a:lnTo>
                  <a:lnTo>
                    <a:pt x="3341" y="10888"/>
                  </a:lnTo>
                  <a:lnTo>
                    <a:pt x="3606" y="10766"/>
                  </a:lnTo>
                  <a:lnTo>
                    <a:pt x="3813" y="10590"/>
                  </a:lnTo>
                  <a:close/>
                </a:path>
              </a:pathLst>
            </a:custGeom>
            <a:solidFill>
              <a:srgbClr val="D8EBB3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l"/>
              <a:r>
                <a:rPr lang="ru-RU" sz="1400" b="1" i="1"/>
                <a:t>хорошего наполнения</a:t>
              </a:r>
            </a:p>
            <a:p>
              <a:endParaRPr lang="ru-RU" sz="1400" b="1" i="1"/>
            </a:p>
            <a:p>
              <a:endParaRPr lang="ru-RU" sz="1400" b="1" i="1"/>
            </a:p>
            <a:p>
              <a:r>
                <a:rPr lang="ru-RU" sz="1400" b="1" i="1"/>
                <a:t>и</a:t>
              </a:r>
            </a:p>
            <a:p>
              <a:r>
                <a:rPr lang="ru-RU" sz="1400" b="1" i="1"/>
                <a:t>напряжения</a:t>
              </a:r>
            </a:p>
          </p:txBody>
        </p:sp>
        <p:sp>
          <p:nvSpPr>
            <p:cNvPr id="21527" name="Puzzle1"/>
            <p:cNvSpPr>
              <a:spLocks noEditPoints="1" noChangeArrowheads="1"/>
            </p:cNvSpPr>
            <p:nvPr/>
          </p:nvSpPr>
          <p:spPr bwMode="auto">
            <a:xfrm>
              <a:off x="1824" y="1091"/>
              <a:ext cx="1800" cy="1051"/>
            </a:xfrm>
            <a:custGeom>
              <a:avLst/>
              <a:gdLst>
                <a:gd name="T0" fmla="*/ 10 w 21600"/>
                <a:gd name="T1" fmla="*/ 2 h 21600"/>
                <a:gd name="T2" fmla="*/ 10 w 21600"/>
                <a:gd name="T3" fmla="*/ 0 h 21600"/>
                <a:gd name="T4" fmla="*/ 3 w 21600"/>
                <a:gd name="T5" fmla="*/ 0 h 21600"/>
                <a:gd name="T6" fmla="*/ 3 w 21600"/>
                <a:gd name="T7" fmla="*/ 2 h 21600"/>
                <a:gd name="T8" fmla="*/ 6 w 21600"/>
                <a:gd name="T9" fmla="*/ 2 h 21600"/>
                <a:gd name="T10" fmla="*/ 6 w 21600"/>
                <a:gd name="T11" fmla="*/ 1 h 21600"/>
                <a:gd name="T12" fmla="*/ 13 w 21600"/>
                <a:gd name="T13" fmla="*/ 1 h 21600"/>
                <a:gd name="T14" fmla="*/ 0 w 21600"/>
                <a:gd name="T15" fmla="*/ 1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6084 w 21600"/>
                <a:gd name="T25" fmla="*/ 2569 h 21600"/>
                <a:gd name="T26" fmla="*/ 16128 w 21600"/>
                <a:gd name="T27" fmla="*/ 19545 h 216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600" h="21600">
                  <a:moveTo>
                    <a:pt x="9360" y="20836"/>
                  </a:moveTo>
                  <a:lnTo>
                    <a:pt x="9528" y="20836"/>
                  </a:lnTo>
                  <a:lnTo>
                    <a:pt x="9686" y="20762"/>
                  </a:lnTo>
                  <a:lnTo>
                    <a:pt x="9810" y="20687"/>
                  </a:lnTo>
                  <a:lnTo>
                    <a:pt x="9922" y="20575"/>
                  </a:lnTo>
                  <a:lnTo>
                    <a:pt x="10012" y="20426"/>
                  </a:lnTo>
                  <a:lnTo>
                    <a:pt x="10068" y="20296"/>
                  </a:lnTo>
                  <a:lnTo>
                    <a:pt x="10113" y="20110"/>
                  </a:lnTo>
                  <a:lnTo>
                    <a:pt x="10136" y="19905"/>
                  </a:lnTo>
                  <a:lnTo>
                    <a:pt x="10136" y="19682"/>
                  </a:lnTo>
                  <a:lnTo>
                    <a:pt x="10113" y="19440"/>
                  </a:lnTo>
                  <a:lnTo>
                    <a:pt x="10068" y="19142"/>
                  </a:lnTo>
                  <a:lnTo>
                    <a:pt x="10012" y="18900"/>
                  </a:lnTo>
                  <a:lnTo>
                    <a:pt x="9900" y="18620"/>
                  </a:lnTo>
                  <a:lnTo>
                    <a:pt x="9787" y="18285"/>
                  </a:lnTo>
                  <a:lnTo>
                    <a:pt x="9641" y="17968"/>
                  </a:lnTo>
                  <a:lnTo>
                    <a:pt x="9472" y="17652"/>
                  </a:lnTo>
                  <a:lnTo>
                    <a:pt x="9382" y="17466"/>
                  </a:lnTo>
                  <a:lnTo>
                    <a:pt x="9315" y="17298"/>
                  </a:lnTo>
                  <a:lnTo>
                    <a:pt x="9258" y="17112"/>
                  </a:lnTo>
                  <a:lnTo>
                    <a:pt x="9191" y="16926"/>
                  </a:lnTo>
                  <a:lnTo>
                    <a:pt x="9123" y="16535"/>
                  </a:lnTo>
                  <a:lnTo>
                    <a:pt x="9101" y="16144"/>
                  </a:lnTo>
                  <a:lnTo>
                    <a:pt x="9101" y="15753"/>
                  </a:lnTo>
                  <a:lnTo>
                    <a:pt x="9168" y="15362"/>
                  </a:lnTo>
                  <a:lnTo>
                    <a:pt x="9236" y="14971"/>
                  </a:lnTo>
                  <a:lnTo>
                    <a:pt x="9360" y="14580"/>
                  </a:lnTo>
                  <a:lnTo>
                    <a:pt x="9495" y="14244"/>
                  </a:lnTo>
                  <a:lnTo>
                    <a:pt x="9663" y="13891"/>
                  </a:lnTo>
                  <a:lnTo>
                    <a:pt x="9855" y="13611"/>
                  </a:lnTo>
                  <a:lnTo>
                    <a:pt x="10068" y="13351"/>
                  </a:lnTo>
                  <a:lnTo>
                    <a:pt x="10293" y="13146"/>
                  </a:lnTo>
                  <a:lnTo>
                    <a:pt x="10552" y="12997"/>
                  </a:lnTo>
                  <a:lnTo>
                    <a:pt x="10811" y="12885"/>
                  </a:lnTo>
                  <a:lnTo>
                    <a:pt x="11069" y="12866"/>
                  </a:lnTo>
                  <a:lnTo>
                    <a:pt x="11351" y="12885"/>
                  </a:lnTo>
                  <a:lnTo>
                    <a:pt x="11610" y="12997"/>
                  </a:lnTo>
                  <a:lnTo>
                    <a:pt x="11846" y="13183"/>
                  </a:lnTo>
                  <a:lnTo>
                    <a:pt x="12060" y="13388"/>
                  </a:lnTo>
                  <a:lnTo>
                    <a:pt x="12251" y="13648"/>
                  </a:lnTo>
                  <a:lnTo>
                    <a:pt x="12419" y="13928"/>
                  </a:lnTo>
                  <a:lnTo>
                    <a:pt x="12555" y="14244"/>
                  </a:lnTo>
                  <a:lnTo>
                    <a:pt x="12690" y="14617"/>
                  </a:lnTo>
                  <a:lnTo>
                    <a:pt x="12768" y="15008"/>
                  </a:lnTo>
                  <a:lnTo>
                    <a:pt x="12836" y="15399"/>
                  </a:lnTo>
                  <a:lnTo>
                    <a:pt x="12858" y="15753"/>
                  </a:lnTo>
                  <a:lnTo>
                    <a:pt x="12858" y="16144"/>
                  </a:lnTo>
                  <a:lnTo>
                    <a:pt x="12813" y="16535"/>
                  </a:lnTo>
                  <a:lnTo>
                    <a:pt x="12746" y="16888"/>
                  </a:lnTo>
                  <a:lnTo>
                    <a:pt x="12667" y="17224"/>
                  </a:lnTo>
                  <a:lnTo>
                    <a:pt x="12510" y="17503"/>
                  </a:lnTo>
                  <a:lnTo>
                    <a:pt x="12228" y="18043"/>
                  </a:lnTo>
                  <a:lnTo>
                    <a:pt x="11970" y="18546"/>
                  </a:lnTo>
                  <a:lnTo>
                    <a:pt x="11868" y="18751"/>
                  </a:lnTo>
                  <a:lnTo>
                    <a:pt x="11778" y="18974"/>
                  </a:lnTo>
                  <a:lnTo>
                    <a:pt x="11711" y="19179"/>
                  </a:lnTo>
                  <a:lnTo>
                    <a:pt x="11666" y="19365"/>
                  </a:lnTo>
                  <a:lnTo>
                    <a:pt x="11632" y="19570"/>
                  </a:lnTo>
                  <a:lnTo>
                    <a:pt x="11632" y="19756"/>
                  </a:lnTo>
                  <a:lnTo>
                    <a:pt x="11632" y="19942"/>
                  </a:lnTo>
                  <a:lnTo>
                    <a:pt x="11643" y="20110"/>
                  </a:lnTo>
                  <a:lnTo>
                    <a:pt x="11711" y="20296"/>
                  </a:lnTo>
                  <a:lnTo>
                    <a:pt x="11801" y="20464"/>
                  </a:lnTo>
                  <a:lnTo>
                    <a:pt x="11891" y="20650"/>
                  </a:lnTo>
                  <a:lnTo>
                    <a:pt x="12037" y="20836"/>
                  </a:lnTo>
                  <a:lnTo>
                    <a:pt x="12206" y="21004"/>
                  </a:lnTo>
                  <a:lnTo>
                    <a:pt x="12419" y="21190"/>
                  </a:lnTo>
                  <a:lnTo>
                    <a:pt x="12667" y="21320"/>
                  </a:lnTo>
                  <a:lnTo>
                    <a:pt x="12960" y="21432"/>
                  </a:lnTo>
                  <a:lnTo>
                    <a:pt x="13286" y="21544"/>
                  </a:lnTo>
                  <a:lnTo>
                    <a:pt x="13612" y="21655"/>
                  </a:lnTo>
                  <a:lnTo>
                    <a:pt x="13983" y="21693"/>
                  </a:lnTo>
                  <a:lnTo>
                    <a:pt x="14343" y="21730"/>
                  </a:lnTo>
                  <a:lnTo>
                    <a:pt x="14715" y="21730"/>
                  </a:lnTo>
                  <a:lnTo>
                    <a:pt x="15075" y="21730"/>
                  </a:lnTo>
                  <a:lnTo>
                    <a:pt x="15446" y="21655"/>
                  </a:lnTo>
                  <a:lnTo>
                    <a:pt x="15794" y="21581"/>
                  </a:lnTo>
                  <a:lnTo>
                    <a:pt x="16132" y="21432"/>
                  </a:lnTo>
                  <a:lnTo>
                    <a:pt x="16458" y="21302"/>
                  </a:lnTo>
                  <a:lnTo>
                    <a:pt x="16740" y="21078"/>
                  </a:lnTo>
                  <a:lnTo>
                    <a:pt x="16976" y="20836"/>
                  </a:lnTo>
                  <a:lnTo>
                    <a:pt x="17043" y="20650"/>
                  </a:lnTo>
                  <a:lnTo>
                    <a:pt x="17088" y="20426"/>
                  </a:lnTo>
                  <a:lnTo>
                    <a:pt x="17133" y="20222"/>
                  </a:lnTo>
                  <a:lnTo>
                    <a:pt x="17156" y="19980"/>
                  </a:lnTo>
                  <a:lnTo>
                    <a:pt x="17167" y="19477"/>
                  </a:lnTo>
                  <a:lnTo>
                    <a:pt x="17167" y="18974"/>
                  </a:lnTo>
                  <a:lnTo>
                    <a:pt x="17156" y="18397"/>
                  </a:lnTo>
                  <a:lnTo>
                    <a:pt x="17111" y="17820"/>
                  </a:lnTo>
                  <a:lnTo>
                    <a:pt x="17066" y="17261"/>
                  </a:lnTo>
                  <a:lnTo>
                    <a:pt x="16998" y="16646"/>
                  </a:lnTo>
                  <a:lnTo>
                    <a:pt x="16852" y="15511"/>
                  </a:lnTo>
                  <a:lnTo>
                    <a:pt x="16740" y="14393"/>
                  </a:lnTo>
                  <a:lnTo>
                    <a:pt x="16717" y="13928"/>
                  </a:lnTo>
                  <a:lnTo>
                    <a:pt x="16695" y="13462"/>
                  </a:lnTo>
                  <a:lnTo>
                    <a:pt x="16717" y="13071"/>
                  </a:lnTo>
                  <a:lnTo>
                    <a:pt x="16785" y="12755"/>
                  </a:lnTo>
                  <a:lnTo>
                    <a:pt x="16852" y="12419"/>
                  </a:lnTo>
                  <a:lnTo>
                    <a:pt x="16953" y="12140"/>
                  </a:lnTo>
                  <a:lnTo>
                    <a:pt x="17088" y="11898"/>
                  </a:lnTo>
                  <a:lnTo>
                    <a:pt x="17212" y="11675"/>
                  </a:lnTo>
                  <a:lnTo>
                    <a:pt x="17370" y="11470"/>
                  </a:lnTo>
                  <a:lnTo>
                    <a:pt x="17516" y="11284"/>
                  </a:lnTo>
                  <a:lnTo>
                    <a:pt x="17696" y="11135"/>
                  </a:lnTo>
                  <a:lnTo>
                    <a:pt x="17865" y="11042"/>
                  </a:lnTo>
                  <a:lnTo>
                    <a:pt x="18033" y="10930"/>
                  </a:lnTo>
                  <a:lnTo>
                    <a:pt x="18213" y="10893"/>
                  </a:lnTo>
                  <a:lnTo>
                    <a:pt x="18382" y="10893"/>
                  </a:lnTo>
                  <a:lnTo>
                    <a:pt x="18551" y="10967"/>
                  </a:lnTo>
                  <a:lnTo>
                    <a:pt x="18708" y="11042"/>
                  </a:lnTo>
                  <a:lnTo>
                    <a:pt x="18855" y="11172"/>
                  </a:lnTo>
                  <a:lnTo>
                    <a:pt x="19012" y="11358"/>
                  </a:lnTo>
                  <a:lnTo>
                    <a:pt x="19136" y="11600"/>
                  </a:lnTo>
                  <a:lnTo>
                    <a:pt x="19271" y="11861"/>
                  </a:lnTo>
                  <a:lnTo>
                    <a:pt x="19440" y="12028"/>
                  </a:lnTo>
                  <a:lnTo>
                    <a:pt x="19608" y="12177"/>
                  </a:lnTo>
                  <a:lnTo>
                    <a:pt x="19822" y="12289"/>
                  </a:lnTo>
                  <a:lnTo>
                    <a:pt x="20025" y="12289"/>
                  </a:lnTo>
                  <a:lnTo>
                    <a:pt x="20238" y="12289"/>
                  </a:lnTo>
                  <a:lnTo>
                    <a:pt x="20452" y="12215"/>
                  </a:lnTo>
                  <a:lnTo>
                    <a:pt x="20643" y="12103"/>
                  </a:lnTo>
                  <a:lnTo>
                    <a:pt x="20846" y="11973"/>
                  </a:lnTo>
                  <a:lnTo>
                    <a:pt x="21037" y="11786"/>
                  </a:lnTo>
                  <a:lnTo>
                    <a:pt x="21206" y="11563"/>
                  </a:lnTo>
                  <a:lnTo>
                    <a:pt x="21363" y="11321"/>
                  </a:lnTo>
                  <a:lnTo>
                    <a:pt x="21465" y="11079"/>
                  </a:lnTo>
                  <a:lnTo>
                    <a:pt x="21577" y="10744"/>
                  </a:lnTo>
                  <a:lnTo>
                    <a:pt x="21622" y="10427"/>
                  </a:lnTo>
                  <a:lnTo>
                    <a:pt x="21645" y="10111"/>
                  </a:lnTo>
                  <a:lnTo>
                    <a:pt x="21622" y="9608"/>
                  </a:lnTo>
                  <a:lnTo>
                    <a:pt x="21577" y="9142"/>
                  </a:lnTo>
                  <a:lnTo>
                    <a:pt x="21465" y="8751"/>
                  </a:lnTo>
                  <a:lnTo>
                    <a:pt x="21363" y="8397"/>
                  </a:lnTo>
                  <a:lnTo>
                    <a:pt x="21206" y="8062"/>
                  </a:lnTo>
                  <a:lnTo>
                    <a:pt x="21037" y="7820"/>
                  </a:lnTo>
                  <a:lnTo>
                    <a:pt x="20846" y="7597"/>
                  </a:lnTo>
                  <a:lnTo>
                    <a:pt x="20643" y="7429"/>
                  </a:lnTo>
                  <a:lnTo>
                    <a:pt x="20452" y="7317"/>
                  </a:lnTo>
                  <a:lnTo>
                    <a:pt x="20238" y="7206"/>
                  </a:lnTo>
                  <a:lnTo>
                    <a:pt x="20025" y="7168"/>
                  </a:lnTo>
                  <a:lnTo>
                    <a:pt x="19822" y="7206"/>
                  </a:lnTo>
                  <a:lnTo>
                    <a:pt x="19608" y="7243"/>
                  </a:lnTo>
                  <a:lnTo>
                    <a:pt x="19440" y="7355"/>
                  </a:lnTo>
                  <a:lnTo>
                    <a:pt x="19271" y="7504"/>
                  </a:lnTo>
                  <a:lnTo>
                    <a:pt x="19136" y="7708"/>
                  </a:lnTo>
                  <a:lnTo>
                    <a:pt x="19012" y="7895"/>
                  </a:lnTo>
                  <a:lnTo>
                    <a:pt x="18832" y="8025"/>
                  </a:lnTo>
                  <a:lnTo>
                    <a:pt x="18663" y="8174"/>
                  </a:lnTo>
                  <a:lnTo>
                    <a:pt x="18472" y="8248"/>
                  </a:lnTo>
                  <a:lnTo>
                    <a:pt x="18270" y="8286"/>
                  </a:lnTo>
                  <a:lnTo>
                    <a:pt x="18078" y="8323"/>
                  </a:lnTo>
                  <a:lnTo>
                    <a:pt x="17887" y="8323"/>
                  </a:lnTo>
                  <a:lnTo>
                    <a:pt x="17696" y="8248"/>
                  </a:lnTo>
                  <a:lnTo>
                    <a:pt x="17493" y="8174"/>
                  </a:lnTo>
                  <a:lnTo>
                    <a:pt x="17302" y="8062"/>
                  </a:lnTo>
                  <a:lnTo>
                    <a:pt x="17133" y="7969"/>
                  </a:lnTo>
                  <a:lnTo>
                    <a:pt x="16976" y="7783"/>
                  </a:lnTo>
                  <a:lnTo>
                    <a:pt x="16852" y="7597"/>
                  </a:lnTo>
                  <a:lnTo>
                    <a:pt x="16740" y="7429"/>
                  </a:lnTo>
                  <a:lnTo>
                    <a:pt x="16672" y="7168"/>
                  </a:lnTo>
                  <a:lnTo>
                    <a:pt x="16638" y="6926"/>
                  </a:lnTo>
                  <a:lnTo>
                    <a:pt x="16616" y="6498"/>
                  </a:lnTo>
                  <a:lnTo>
                    <a:pt x="16616" y="5772"/>
                  </a:lnTo>
                  <a:lnTo>
                    <a:pt x="16650" y="4915"/>
                  </a:lnTo>
                  <a:lnTo>
                    <a:pt x="16695" y="3928"/>
                  </a:lnTo>
                  <a:lnTo>
                    <a:pt x="16762" y="2960"/>
                  </a:lnTo>
                  <a:lnTo>
                    <a:pt x="16830" y="1992"/>
                  </a:lnTo>
                  <a:lnTo>
                    <a:pt x="16908" y="1173"/>
                  </a:lnTo>
                  <a:lnTo>
                    <a:pt x="16976" y="521"/>
                  </a:lnTo>
                  <a:lnTo>
                    <a:pt x="16953" y="521"/>
                  </a:lnTo>
                  <a:lnTo>
                    <a:pt x="16931" y="521"/>
                  </a:lnTo>
                  <a:lnTo>
                    <a:pt x="16267" y="484"/>
                  </a:lnTo>
                  <a:lnTo>
                    <a:pt x="15637" y="428"/>
                  </a:lnTo>
                  <a:lnTo>
                    <a:pt x="15063" y="353"/>
                  </a:lnTo>
                  <a:lnTo>
                    <a:pt x="14523" y="279"/>
                  </a:lnTo>
                  <a:lnTo>
                    <a:pt x="14040" y="167"/>
                  </a:lnTo>
                  <a:lnTo>
                    <a:pt x="13635" y="93"/>
                  </a:lnTo>
                  <a:lnTo>
                    <a:pt x="13331" y="18"/>
                  </a:lnTo>
                  <a:lnTo>
                    <a:pt x="13117" y="18"/>
                  </a:lnTo>
                  <a:lnTo>
                    <a:pt x="12982" y="18"/>
                  </a:lnTo>
                  <a:lnTo>
                    <a:pt x="12858" y="130"/>
                  </a:lnTo>
                  <a:lnTo>
                    <a:pt x="12723" y="279"/>
                  </a:lnTo>
                  <a:lnTo>
                    <a:pt x="12622" y="446"/>
                  </a:lnTo>
                  <a:lnTo>
                    <a:pt x="12510" y="670"/>
                  </a:lnTo>
                  <a:lnTo>
                    <a:pt x="12419" y="912"/>
                  </a:lnTo>
                  <a:lnTo>
                    <a:pt x="12363" y="1210"/>
                  </a:lnTo>
                  <a:lnTo>
                    <a:pt x="12318" y="1526"/>
                  </a:lnTo>
                  <a:lnTo>
                    <a:pt x="12273" y="1843"/>
                  </a:lnTo>
                  <a:lnTo>
                    <a:pt x="12251" y="2215"/>
                  </a:lnTo>
                  <a:lnTo>
                    <a:pt x="12273" y="2532"/>
                  </a:lnTo>
                  <a:lnTo>
                    <a:pt x="12318" y="2886"/>
                  </a:lnTo>
                  <a:lnTo>
                    <a:pt x="12386" y="3240"/>
                  </a:lnTo>
                  <a:lnTo>
                    <a:pt x="12464" y="3556"/>
                  </a:lnTo>
                  <a:lnTo>
                    <a:pt x="12577" y="3891"/>
                  </a:lnTo>
                  <a:lnTo>
                    <a:pt x="12746" y="4171"/>
                  </a:lnTo>
                  <a:lnTo>
                    <a:pt x="12926" y="4487"/>
                  </a:lnTo>
                  <a:lnTo>
                    <a:pt x="13050" y="4860"/>
                  </a:lnTo>
                  <a:lnTo>
                    <a:pt x="13162" y="5251"/>
                  </a:lnTo>
                  <a:lnTo>
                    <a:pt x="13218" y="5604"/>
                  </a:lnTo>
                  <a:lnTo>
                    <a:pt x="13263" y="5995"/>
                  </a:lnTo>
                  <a:lnTo>
                    <a:pt x="13241" y="6386"/>
                  </a:lnTo>
                  <a:lnTo>
                    <a:pt x="13218" y="6740"/>
                  </a:lnTo>
                  <a:lnTo>
                    <a:pt x="13139" y="7094"/>
                  </a:lnTo>
                  <a:lnTo>
                    <a:pt x="13050" y="7429"/>
                  </a:lnTo>
                  <a:lnTo>
                    <a:pt x="12903" y="7746"/>
                  </a:lnTo>
                  <a:lnTo>
                    <a:pt x="12723" y="8025"/>
                  </a:lnTo>
                  <a:lnTo>
                    <a:pt x="12532" y="8286"/>
                  </a:lnTo>
                  <a:lnTo>
                    <a:pt x="12318" y="8491"/>
                  </a:lnTo>
                  <a:lnTo>
                    <a:pt x="12060" y="8677"/>
                  </a:lnTo>
                  <a:lnTo>
                    <a:pt x="11756" y="8788"/>
                  </a:lnTo>
                  <a:lnTo>
                    <a:pt x="11452" y="8826"/>
                  </a:lnTo>
                  <a:lnTo>
                    <a:pt x="11283" y="8826"/>
                  </a:lnTo>
                  <a:lnTo>
                    <a:pt x="11126" y="8826"/>
                  </a:lnTo>
                  <a:lnTo>
                    <a:pt x="11002" y="8788"/>
                  </a:lnTo>
                  <a:lnTo>
                    <a:pt x="10845" y="8714"/>
                  </a:lnTo>
                  <a:lnTo>
                    <a:pt x="10721" y="8640"/>
                  </a:lnTo>
                  <a:lnTo>
                    <a:pt x="10608" y="8565"/>
                  </a:lnTo>
                  <a:lnTo>
                    <a:pt x="10485" y="8453"/>
                  </a:lnTo>
                  <a:lnTo>
                    <a:pt x="10372" y="8323"/>
                  </a:lnTo>
                  <a:lnTo>
                    <a:pt x="10181" y="8062"/>
                  </a:lnTo>
                  <a:lnTo>
                    <a:pt x="10035" y="7746"/>
                  </a:lnTo>
                  <a:lnTo>
                    <a:pt x="9900" y="7392"/>
                  </a:lnTo>
                  <a:lnTo>
                    <a:pt x="9787" y="7001"/>
                  </a:lnTo>
                  <a:lnTo>
                    <a:pt x="9731" y="6610"/>
                  </a:lnTo>
                  <a:lnTo>
                    <a:pt x="9686" y="6219"/>
                  </a:lnTo>
                  <a:lnTo>
                    <a:pt x="9663" y="5772"/>
                  </a:lnTo>
                  <a:lnTo>
                    <a:pt x="9686" y="5381"/>
                  </a:lnTo>
                  <a:lnTo>
                    <a:pt x="9753" y="4990"/>
                  </a:lnTo>
                  <a:lnTo>
                    <a:pt x="9832" y="4636"/>
                  </a:lnTo>
                  <a:lnTo>
                    <a:pt x="9945" y="4320"/>
                  </a:lnTo>
                  <a:lnTo>
                    <a:pt x="10068" y="4022"/>
                  </a:lnTo>
                  <a:lnTo>
                    <a:pt x="10203" y="3817"/>
                  </a:lnTo>
                  <a:lnTo>
                    <a:pt x="10316" y="3593"/>
                  </a:lnTo>
                  <a:lnTo>
                    <a:pt x="10395" y="3351"/>
                  </a:lnTo>
                  <a:lnTo>
                    <a:pt x="10462" y="3109"/>
                  </a:lnTo>
                  <a:lnTo>
                    <a:pt x="10507" y="2848"/>
                  </a:lnTo>
                  <a:lnTo>
                    <a:pt x="10530" y="2606"/>
                  </a:lnTo>
                  <a:lnTo>
                    <a:pt x="10507" y="2346"/>
                  </a:lnTo>
                  <a:lnTo>
                    <a:pt x="10462" y="2141"/>
                  </a:lnTo>
                  <a:lnTo>
                    <a:pt x="10395" y="1880"/>
                  </a:lnTo>
                  <a:lnTo>
                    <a:pt x="10293" y="1638"/>
                  </a:lnTo>
                  <a:lnTo>
                    <a:pt x="10158" y="1415"/>
                  </a:lnTo>
                  <a:lnTo>
                    <a:pt x="9967" y="1210"/>
                  </a:lnTo>
                  <a:lnTo>
                    <a:pt x="9753" y="986"/>
                  </a:lnTo>
                  <a:lnTo>
                    <a:pt x="9495" y="819"/>
                  </a:lnTo>
                  <a:lnTo>
                    <a:pt x="9191" y="670"/>
                  </a:lnTo>
                  <a:lnTo>
                    <a:pt x="8842" y="521"/>
                  </a:lnTo>
                  <a:lnTo>
                    <a:pt x="8471" y="446"/>
                  </a:lnTo>
                  <a:lnTo>
                    <a:pt x="7998" y="428"/>
                  </a:lnTo>
                  <a:lnTo>
                    <a:pt x="7413" y="428"/>
                  </a:lnTo>
                  <a:lnTo>
                    <a:pt x="6817" y="446"/>
                  </a:lnTo>
                  <a:lnTo>
                    <a:pt x="6187" y="521"/>
                  </a:lnTo>
                  <a:lnTo>
                    <a:pt x="5602" y="633"/>
                  </a:lnTo>
                  <a:lnTo>
                    <a:pt x="5107" y="744"/>
                  </a:lnTo>
                  <a:lnTo>
                    <a:pt x="4725" y="856"/>
                  </a:lnTo>
                  <a:lnTo>
                    <a:pt x="4848" y="1564"/>
                  </a:lnTo>
                  <a:lnTo>
                    <a:pt x="5028" y="2495"/>
                  </a:lnTo>
                  <a:lnTo>
                    <a:pt x="5175" y="3556"/>
                  </a:lnTo>
                  <a:lnTo>
                    <a:pt x="5298" y="4673"/>
                  </a:lnTo>
                  <a:lnTo>
                    <a:pt x="5343" y="5213"/>
                  </a:lnTo>
                  <a:lnTo>
                    <a:pt x="5388" y="5753"/>
                  </a:lnTo>
                  <a:lnTo>
                    <a:pt x="5411" y="6275"/>
                  </a:lnTo>
                  <a:lnTo>
                    <a:pt x="5411" y="6740"/>
                  </a:lnTo>
                  <a:lnTo>
                    <a:pt x="5366" y="7168"/>
                  </a:lnTo>
                  <a:lnTo>
                    <a:pt x="5321" y="7541"/>
                  </a:lnTo>
                  <a:lnTo>
                    <a:pt x="5287" y="7708"/>
                  </a:lnTo>
                  <a:lnTo>
                    <a:pt x="5242" y="7857"/>
                  </a:lnTo>
                  <a:lnTo>
                    <a:pt x="5197" y="7969"/>
                  </a:lnTo>
                  <a:lnTo>
                    <a:pt x="5130" y="8062"/>
                  </a:lnTo>
                  <a:lnTo>
                    <a:pt x="5006" y="8248"/>
                  </a:lnTo>
                  <a:lnTo>
                    <a:pt x="4848" y="8397"/>
                  </a:lnTo>
                  <a:lnTo>
                    <a:pt x="4725" y="8528"/>
                  </a:lnTo>
                  <a:lnTo>
                    <a:pt x="4567" y="8640"/>
                  </a:lnTo>
                  <a:lnTo>
                    <a:pt x="4421" y="8714"/>
                  </a:lnTo>
                  <a:lnTo>
                    <a:pt x="4263" y="8751"/>
                  </a:lnTo>
                  <a:lnTo>
                    <a:pt x="4095" y="8788"/>
                  </a:lnTo>
                  <a:lnTo>
                    <a:pt x="3948" y="8788"/>
                  </a:lnTo>
                  <a:lnTo>
                    <a:pt x="3791" y="8751"/>
                  </a:lnTo>
                  <a:lnTo>
                    <a:pt x="3667" y="8714"/>
                  </a:lnTo>
                  <a:lnTo>
                    <a:pt x="3510" y="8677"/>
                  </a:lnTo>
                  <a:lnTo>
                    <a:pt x="3386" y="8602"/>
                  </a:lnTo>
                  <a:lnTo>
                    <a:pt x="3251" y="8491"/>
                  </a:lnTo>
                  <a:lnTo>
                    <a:pt x="3127" y="8360"/>
                  </a:lnTo>
                  <a:lnTo>
                    <a:pt x="3015" y="8248"/>
                  </a:lnTo>
                  <a:lnTo>
                    <a:pt x="2925" y="8062"/>
                  </a:lnTo>
                  <a:lnTo>
                    <a:pt x="2778" y="7857"/>
                  </a:lnTo>
                  <a:lnTo>
                    <a:pt x="2610" y="7671"/>
                  </a:lnTo>
                  <a:lnTo>
                    <a:pt x="2407" y="7541"/>
                  </a:lnTo>
                  <a:lnTo>
                    <a:pt x="2171" y="7466"/>
                  </a:lnTo>
                  <a:lnTo>
                    <a:pt x="1957" y="7429"/>
                  </a:lnTo>
                  <a:lnTo>
                    <a:pt x="1698" y="7429"/>
                  </a:lnTo>
                  <a:lnTo>
                    <a:pt x="1462" y="7466"/>
                  </a:lnTo>
                  <a:lnTo>
                    <a:pt x="1226" y="7559"/>
                  </a:lnTo>
                  <a:lnTo>
                    <a:pt x="989" y="7708"/>
                  </a:lnTo>
                  <a:lnTo>
                    <a:pt x="776" y="7932"/>
                  </a:lnTo>
                  <a:lnTo>
                    <a:pt x="551" y="8211"/>
                  </a:lnTo>
                  <a:lnTo>
                    <a:pt x="382" y="8528"/>
                  </a:lnTo>
                  <a:lnTo>
                    <a:pt x="315" y="8714"/>
                  </a:lnTo>
                  <a:lnTo>
                    <a:pt x="236" y="8919"/>
                  </a:lnTo>
                  <a:lnTo>
                    <a:pt x="191" y="9142"/>
                  </a:lnTo>
                  <a:lnTo>
                    <a:pt x="123" y="9347"/>
                  </a:lnTo>
                  <a:lnTo>
                    <a:pt x="78" y="9608"/>
                  </a:lnTo>
                  <a:lnTo>
                    <a:pt x="56" y="9887"/>
                  </a:lnTo>
                  <a:lnTo>
                    <a:pt x="33" y="10185"/>
                  </a:lnTo>
                  <a:lnTo>
                    <a:pt x="33" y="10464"/>
                  </a:lnTo>
                  <a:lnTo>
                    <a:pt x="33" y="10706"/>
                  </a:lnTo>
                  <a:lnTo>
                    <a:pt x="56" y="10967"/>
                  </a:lnTo>
                  <a:lnTo>
                    <a:pt x="78" y="11172"/>
                  </a:lnTo>
                  <a:lnTo>
                    <a:pt x="123" y="11395"/>
                  </a:lnTo>
                  <a:lnTo>
                    <a:pt x="168" y="11600"/>
                  </a:lnTo>
                  <a:lnTo>
                    <a:pt x="236" y="11786"/>
                  </a:lnTo>
                  <a:lnTo>
                    <a:pt x="292" y="11973"/>
                  </a:lnTo>
                  <a:lnTo>
                    <a:pt x="382" y="12140"/>
                  </a:lnTo>
                  <a:lnTo>
                    <a:pt x="540" y="12419"/>
                  </a:lnTo>
                  <a:lnTo>
                    <a:pt x="731" y="12680"/>
                  </a:lnTo>
                  <a:lnTo>
                    <a:pt x="944" y="12866"/>
                  </a:lnTo>
                  <a:lnTo>
                    <a:pt x="1158" y="12997"/>
                  </a:lnTo>
                  <a:lnTo>
                    <a:pt x="1395" y="13108"/>
                  </a:lnTo>
                  <a:lnTo>
                    <a:pt x="1608" y="13183"/>
                  </a:lnTo>
                  <a:lnTo>
                    <a:pt x="1856" y="13183"/>
                  </a:lnTo>
                  <a:lnTo>
                    <a:pt x="2070" y="13146"/>
                  </a:lnTo>
                  <a:lnTo>
                    <a:pt x="2261" y="13071"/>
                  </a:lnTo>
                  <a:lnTo>
                    <a:pt x="2430" y="12960"/>
                  </a:lnTo>
                  <a:lnTo>
                    <a:pt x="2587" y="12792"/>
                  </a:lnTo>
                  <a:lnTo>
                    <a:pt x="2688" y="12606"/>
                  </a:lnTo>
                  <a:lnTo>
                    <a:pt x="2801" y="12419"/>
                  </a:lnTo>
                  <a:lnTo>
                    <a:pt x="2925" y="12289"/>
                  </a:lnTo>
                  <a:lnTo>
                    <a:pt x="3082" y="12177"/>
                  </a:lnTo>
                  <a:lnTo>
                    <a:pt x="3228" y="12103"/>
                  </a:lnTo>
                  <a:lnTo>
                    <a:pt x="3408" y="12103"/>
                  </a:lnTo>
                  <a:lnTo>
                    <a:pt x="3577" y="12103"/>
                  </a:lnTo>
                  <a:lnTo>
                    <a:pt x="3723" y="12177"/>
                  </a:lnTo>
                  <a:lnTo>
                    <a:pt x="3903" y="12252"/>
                  </a:lnTo>
                  <a:lnTo>
                    <a:pt x="4072" y="12364"/>
                  </a:lnTo>
                  <a:lnTo>
                    <a:pt x="4230" y="12494"/>
                  </a:lnTo>
                  <a:lnTo>
                    <a:pt x="4353" y="12643"/>
                  </a:lnTo>
                  <a:lnTo>
                    <a:pt x="4488" y="12829"/>
                  </a:lnTo>
                  <a:lnTo>
                    <a:pt x="4567" y="13034"/>
                  </a:lnTo>
                  <a:lnTo>
                    <a:pt x="4657" y="13257"/>
                  </a:lnTo>
                  <a:lnTo>
                    <a:pt x="4702" y="13462"/>
                  </a:lnTo>
                  <a:lnTo>
                    <a:pt x="4725" y="13686"/>
                  </a:lnTo>
                  <a:lnTo>
                    <a:pt x="4702" y="14282"/>
                  </a:lnTo>
                  <a:lnTo>
                    <a:pt x="4657" y="15045"/>
                  </a:lnTo>
                  <a:lnTo>
                    <a:pt x="4612" y="15976"/>
                  </a:lnTo>
                  <a:lnTo>
                    <a:pt x="4590" y="16926"/>
                  </a:lnTo>
                  <a:lnTo>
                    <a:pt x="4567" y="17968"/>
                  </a:lnTo>
                  <a:lnTo>
                    <a:pt x="4567" y="19011"/>
                  </a:lnTo>
                  <a:lnTo>
                    <a:pt x="4590" y="19514"/>
                  </a:lnTo>
                  <a:lnTo>
                    <a:pt x="4612" y="19980"/>
                  </a:lnTo>
                  <a:lnTo>
                    <a:pt x="4657" y="20426"/>
                  </a:lnTo>
                  <a:lnTo>
                    <a:pt x="4725" y="20836"/>
                  </a:lnTo>
                  <a:lnTo>
                    <a:pt x="4848" y="20929"/>
                  </a:lnTo>
                  <a:lnTo>
                    <a:pt x="5040" y="21004"/>
                  </a:lnTo>
                  <a:lnTo>
                    <a:pt x="5265" y="21078"/>
                  </a:lnTo>
                  <a:lnTo>
                    <a:pt x="5478" y="21115"/>
                  </a:lnTo>
                  <a:lnTo>
                    <a:pt x="6041" y="21115"/>
                  </a:lnTo>
                  <a:lnTo>
                    <a:pt x="6637" y="21078"/>
                  </a:lnTo>
                  <a:lnTo>
                    <a:pt x="7312" y="21004"/>
                  </a:lnTo>
                  <a:lnTo>
                    <a:pt x="7998" y="20929"/>
                  </a:lnTo>
                  <a:lnTo>
                    <a:pt x="8696" y="20855"/>
                  </a:lnTo>
                  <a:lnTo>
                    <a:pt x="9360" y="20836"/>
                  </a:lnTo>
                  <a:close/>
                </a:path>
              </a:pathLst>
            </a:custGeom>
            <a:solidFill>
              <a:srgbClr val="CCCCFF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5" name="Блок-схема: несколько документов 4"/>
          <p:cNvSpPr/>
          <p:nvPr/>
        </p:nvSpPr>
        <p:spPr>
          <a:xfrm>
            <a:off x="3851275" y="188913"/>
            <a:ext cx="3673475" cy="1270000"/>
          </a:xfrm>
          <a:prstGeom prst="flowChartMultidocument">
            <a:avLst/>
          </a:prstGeom>
          <a:blipFill>
            <a:blip r:embed="rId2" cstate="print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1508" name="WordArt 7"/>
          <p:cNvSpPr>
            <a:spLocks noChangeArrowheads="1" noChangeShapeType="1" noTextEdit="1"/>
          </p:cNvSpPr>
          <p:nvPr/>
        </p:nvSpPr>
        <p:spPr bwMode="auto">
          <a:xfrm>
            <a:off x="4356100" y="549275"/>
            <a:ext cx="1485900" cy="657225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r>
              <a:rPr lang="ru-RU" sz="3600" kern="10" spc="-36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Impact"/>
              </a:rPr>
              <a:t>п у л ь с</a:t>
            </a:r>
          </a:p>
        </p:txBody>
      </p:sp>
      <p:sp>
        <p:nvSpPr>
          <p:cNvPr id="29705" name="AutoShape 9"/>
          <p:cNvSpPr>
            <a:spLocks noChangeArrowheads="1"/>
          </p:cNvSpPr>
          <p:nvPr/>
        </p:nvSpPr>
        <p:spPr bwMode="auto">
          <a:xfrm>
            <a:off x="395288" y="836613"/>
            <a:ext cx="2952750" cy="15113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FFF00"/>
              </a:gs>
              <a:gs pos="50000">
                <a:srgbClr val="FF99CC"/>
              </a:gs>
              <a:gs pos="100000">
                <a:srgbClr val="FFFF00"/>
              </a:gs>
            </a:gsLst>
            <a:lin ang="2700000" scaled="1"/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sz="1400" b="1"/>
              <a:t>у физически тренированных </a:t>
            </a:r>
          </a:p>
          <a:p>
            <a:r>
              <a:rPr lang="ru-RU" sz="1400" b="1"/>
              <a:t>людей </a:t>
            </a:r>
          </a:p>
          <a:p>
            <a:r>
              <a:rPr lang="ru-RU" sz="1400" b="1" i="1" u="sng">
                <a:solidFill>
                  <a:schemeClr val="tx2"/>
                </a:solidFill>
              </a:rPr>
              <a:t>частота пульса</a:t>
            </a:r>
            <a:r>
              <a:rPr lang="ru-RU" sz="1400" b="1"/>
              <a:t> </a:t>
            </a:r>
          </a:p>
          <a:p>
            <a:r>
              <a:rPr lang="ru-RU" sz="1400" b="1"/>
              <a:t>значительно реже – </a:t>
            </a:r>
          </a:p>
          <a:p>
            <a:r>
              <a:rPr lang="ru-RU" sz="1400" b="1">
                <a:solidFill>
                  <a:schemeClr val="tx2"/>
                </a:solidFill>
              </a:rPr>
              <a:t>60</a:t>
            </a:r>
            <a:r>
              <a:rPr lang="ru-RU" sz="1400" b="1"/>
              <a:t> </a:t>
            </a:r>
          </a:p>
          <a:p>
            <a:r>
              <a:rPr lang="ru-RU" sz="1400" b="1"/>
              <a:t>и менее ударов в минуту</a:t>
            </a:r>
          </a:p>
        </p:txBody>
      </p:sp>
      <p:sp>
        <p:nvSpPr>
          <p:cNvPr id="29706" name="AutoShape 10"/>
          <p:cNvSpPr>
            <a:spLocks noChangeArrowheads="1"/>
          </p:cNvSpPr>
          <p:nvPr/>
        </p:nvSpPr>
        <p:spPr bwMode="auto">
          <a:xfrm>
            <a:off x="3132138" y="1628775"/>
            <a:ext cx="2808287" cy="15113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FFF00"/>
              </a:gs>
              <a:gs pos="50000">
                <a:srgbClr val="FF99CC"/>
              </a:gs>
              <a:gs pos="100000">
                <a:srgbClr val="FFFF00"/>
              </a:gs>
            </a:gsLst>
            <a:lin ang="2700000" scaled="1"/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sz="1400" b="1"/>
              <a:t>у тренированных </a:t>
            </a:r>
          </a:p>
          <a:p>
            <a:r>
              <a:rPr lang="ru-RU" sz="1400" b="1"/>
              <a:t>спортсменов -</a:t>
            </a:r>
          </a:p>
          <a:p>
            <a:r>
              <a:rPr lang="ru-RU" sz="1400" b="1" i="1" u="sng">
                <a:solidFill>
                  <a:schemeClr val="tx2"/>
                </a:solidFill>
              </a:rPr>
              <a:t>40 – 50 </a:t>
            </a:r>
            <a:r>
              <a:rPr lang="ru-RU" sz="1400" b="1"/>
              <a:t> ударов в минуту</a:t>
            </a:r>
          </a:p>
        </p:txBody>
      </p:sp>
      <p:sp>
        <p:nvSpPr>
          <p:cNvPr id="29724" name="DiagonalStripe"/>
          <p:cNvSpPr>
            <a:spLocks noEditPoints="1" noChangeArrowheads="1"/>
          </p:cNvSpPr>
          <p:nvPr/>
        </p:nvSpPr>
        <p:spPr bwMode="auto">
          <a:xfrm rot="16200000">
            <a:off x="1453356" y="1904207"/>
            <a:ext cx="3500437" cy="6407150"/>
          </a:xfrm>
          <a:custGeom>
            <a:avLst/>
            <a:gdLst>
              <a:gd name="G0" fmla="+- 0 0 0"/>
              <a:gd name="G1" fmla="*/ 10914 1 2"/>
              <a:gd name="G2" fmla="+- 10914 0 0"/>
              <a:gd name="G3" fmla="+- G1 10800 0"/>
              <a:gd name="T0" fmla="*/ 5457 w 21600"/>
              <a:gd name="T1" fmla="*/ 5457 h 21600"/>
              <a:gd name="T2" fmla="*/ 0 w 21600"/>
              <a:gd name="T3" fmla="*/ 16257 h 21600"/>
              <a:gd name="T4" fmla="*/ 10800 w 21600"/>
              <a:gd name="T5" fmla="*/ 10800 h 21600"/>
              <a:gd name="T6" fmla="*/ 16257 w 21600"/>
              <a:gd name="T7" fmla="*/ 0 h 21600"/>
              <a:gd name="T8" fmla="*/ 11796480 60000 65536"/>
              <a:gd name="T9" fmla="*/ 11796480 60000 65536"/>
              <a:gd name="T10" fmla="*/ 0 60000 65536"/>
              <a:gd name="T11" fmla="*/ 17694720 60000 65536"/>
              <a:gd name="T12" fmla="*/ 0 w 21600"/>
              <a:gd name="T13" fmla="*/ 0 h 21600"/>
              <a:gd name="T14" fmla="*/ G3 w 21600"/>
              <a:gd name="T15" fmla="*/ G3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914" y="0"/>
                </a:moveTo>
                <a:lnTo>
                  <a:pt x="0" y="10914"/>
                </a:lnTo>
                <a:lnTo>
                  <a:pt x="0" y="21600"/>
                </a:lnTo>
                <a:lnTo>
                  <a:pt x="21600" y="0"/>
                </a:lnTo>
                <a:close/>
              </a:path>
            </a:pathLst>
          </a:custGeom>
          <a:gradFill rotWithShape="1">
            <a:gsLst>
              <a:gs pos="0">
                <a:srgbClr val="FF3300"/>
              </a:gs>
              <a:gs pos="100000">
                <a:srgbClr val="FFFFFF"/>
              </a:gs>
            </a:gsLst>
            <a:path path="rect">
              <a:fillToRect l="50000" t="50000" r="50000" b="50000"/>
            </a:path>
          </a:gra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9725" name="Infopage"/>
          <p:cNvSpPr>
            <a:spLocks noEditPoints="1" noChangeArrowheads="1"/>
          </p:cNvSpPr>
          <p:nvPr/>
        </p:nvSpPr>
        <p:spPr bwMode="auto">
          <a:xfrm>
            <a:off x="8172450" y="6165850"/>
            <a:ext cx="388938" cy="515938"/>
          </a:xfrm>
          <a:custGeom>
            <a:avLst/>
            <a:gdLst>
              <a:gd name="T0" fmla="*/ 10757 w 21600"/>
              <a:gd name="T1" fmla="*/ 21632 h 21600"/>
              <a:gd name="T2" fmla="*/ 85 w 21600"/>
              <a:gd name="T3" fmla="*/ 10849 h 21600"/>
              <a:gd name="T4" fmla="*/ 10757 w 21600"/>
              <a:gd name="T5" fmla="*/ 81 h 21600"/>
              <a:gd name="T6" fmla="*/ 21706 w 21600"/>
              <a:gd name="T7" fmla="*/ 10652 h 21600"/>
              <a:gd name="T8" fmla="*/ 10757 w 21600"/>
              <a:gd name="T9" fmla="*/ 21632 h 21600"/>
              <a:gd name="T10" fmla="*/ 0 w 21600"/>
              <a:gd name="T11" fmla="*/ 0 h 21600"/>
              <a:gd name="T12" fmla="*/ 21600 w 21600"/>
              <a:gd name="T13" fmla="*/ 0 h 21600"/>
              <a:gd name="T14" fmla="*/ 21600 w 21600"/>
              <a:gd name="T15" fmla="*/ 21600 h 21600"/>
              <a:gd name="T16" fmla="*/ 999 w 21600"/>
              <a:gd name="T17" fmla="*/ 12174 h 21600"/>
              <a:gd name="T18" fmla="*/ 20813 w 21600"/>
              <a:gd name="T19" fmla="*/ 17149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 extrusionOk="0">
                <a:moveTo>
                  <a:pt x="10757" y="21632"/>
                </a:moveTo>
                <a:lnTo>
                  <a:pt x="5187" y="21632"/>
                </a:lnTo>
                <a:lnTo>
                  <a:pt x="85" y="17509"/>
                </a:lnTo>
                <a:lnTo>
                  <a:pt x="85" y="10849"/>
                </a:lnTo>
                <a:lnTo>
                  <a:pt x="85" y="81"/>
                </a:lnTo>
                <a:lnTo>
                  <a:pt x="10757" y="81"/>
                </a:lnTo>
                <a:lnTo>
                  <a:pt x="21706" y="81"/>
                </a:lnTo>
                <a:lnTo>
                  <a:pt x="21706" y="10652"/>
                </a:lnTo>
                <a:lnTo>
                  <a:pt x="21706" y="21632"/>
                </a:lnTo>
                <a:lnTo>
                  <a:pt x="10757" y="21632"/>
                </a:lnTo>
                <a:close/>
              </a:path>
              <a:path w="21600" h="21600" extrusionOk="0">
                <a:moveTo>
                  <a:pt x="85" y="17509"/>
                </a:moveTo>
                <a:lnTo>
                  <a:pt x="5187" y="17509"/>
                </a:lnTo>
                <a:lnTo>
                  <a:pt x="5187" y="21632"/>
                </a:lnTo>
                <a:lnTo>
                  <a:pt x="85" y="17509"/>
                </a:lnTo>
                <a:close/>
              </a:path>
              <a:path w="21600" h="21600" extrusionOk="0">
                <a:moveTo>
                  <a:pt x="8333" y="4025"/>
                </a:moveTo>
                <a:lnTo>
                  <a:pt x="12500" y="4025"/>
                </a:lnTo>
                <a:lnTo>
                  <a:pt x="12500" y="11094"/>
                </a:lnTo>
                <a:lnTo>
                  <a:pt x="13903" y="11094"/>
                </a:lnTo>
                <a:lnTo>
                  <a:pt x="13903" y="11618"/>
                </a:lnTo>
                <a:lnTo>
                  <a:pt x="7908" y="11618"/>
                </a:lnTo>
                <a:lnTo>
                  <a:pt x="7908" y="11078"/>
                </a:lnTo>
                <a:lnTo>
                  <a:pt x="9418" y="11078"/>
                </a:lnTo>
                <a:lnTo>
                  <a:pt x="9418" y="4549"/>
                </a:lnTo>
                <a:lnTo>
                  <a:pt x="8333" y="4549"/>
                </a:lnTo>
                <a:lnTo>
                  <a:pt x="8333" y="4025"/>
                </a:lnTo>
                <a:close/>
              </a:path>
              <a:path w="21600" h="21600" extrusionOk="0">
                <a:moveTo>
                  <a:pt x="9120" y="2127"/>
                </a:moveTo>
                <a:lnTo>
                  <a:pt x="9120" y="1783"/>
                </a:lnTo>
                <a:lnTo>
                  <a:pt x="9269" y="1538"/>
                </a:lnTo>
                <a:lnTo>
                  <a:pt x="9588" y="1194"/>
                </a:lnTo>
                <a:lnTo>
                  <a:pt x="10013" y="998"/>
                </a:lnTo>
                <a:lnTo>
                  <a:pt x="10396" y="850"/>
                </a:lnTo>
                <a:lnTo>
                  <a:pt x="10906" y="801"/>
                </a:lnTo>
                <a:lnTo>
                  <a:pt x="11480" y="900"/>
                </a:lnTo>
                <a:lnTo>
                  <a:pt x="11926" y="1047"/>
                </a:lnTo>
                <a:lnTo>
                  <a:pt x="12266" y="1292"/>
                </a:lnTo>
                <a:lnTo>
                  <a:pt x="12500" y="1587"/>
                </a:lnTo>
                <a:lnTo>
                  <a:pt x="12649" y="1832"/>
                </a:lnTo>
                <a:lnTo>
                  <a:pt x="12692" y="2143"/>
                </a:lnTo>
                <a:lnTo>
                  <a:pt x="12649" y="2421"/>
                </a:lnTo>
                <a:lnTo>
                  <a:pt x="12500" y="2781"/>
                </a:lnTo>
                <a:lnTo>
                  <a:pt x="12330" y="3060"/>
                </a:lnTo>
                <a:lnTo>
                  <a:pt x="11884" y="3305"/>
                </a:lnTo>
                <a:lnTo>
                  <a:pt x="11501" y="3452"/>
                </a:lnTo>
                <a:lnTo>
                  <a:pt x="10863" y="3550"/>
                </a:lnTo>
                <a:lnTo>
                  <a:pt x="10396" y="3518"/>
                </a:lnTo>
                <a:lnTo>
                  <a:pt x="9949" y="3321"/>
                </a:lnTo>
                <a:lnTo>
                  <a:pt x="9524" y="3125"/>
                </a:lnTo>
                <a:lnTo>
                  <a:pt x="9311" y="2765"/>
                </a:lnTo>
                <a:lnTo>
                  <a:pt x="9184" y="2438"/>
                </a:lnTo>
                <a:lnTo>
                  <a:pt x="9120" y="2127"/>
                </a:lnTo>
                <a:close/>
              </a:path>
            </a:pathLst>
          </a:custGeom>
          <a:solidFill>
            <a:srgbClr val="00CCFF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9727" name="AutoShape 31"/>
          <p:cNvSpPr>
            <a:spLocks noChangeArrowheads="1"/>
          </p:cNvSpPr>
          <p:nvPr/>
        </p:nvSpPr>
        <p:spPr bwMode="auto">
          <a:xfrm>
            <a:off x="179388" y="4365625"/>
            <a:ext cx="2376487" cy="1258888"/>
          </a:xfrm>
          <a:prstGeom prst="flowChartOnlineStorage">
            <a:avLst/>
          </a:prstGeom>
          <a:gradFill rotWithShape="0">
            <a:gsLst>
              <a:gs pos="0">
                <a:srgbClr val="FFFF00"/>
              </a:gs>
              <a:gs pos="50000">
                <a:srgbClr val="FF99CC"/>
              </a:gs>
              <a:gs pos="100000">
                <a:srgbClr val="FFFF00"/>
              </a:gs>
            </a:gsLst>
            <a:lin ang="18900000" scaled="1"/>
          </a:gradFill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sz="1600" b="1" i="1"/>
              <a:t>Пульс </a:t>
            </a:r>
            <a:endParaRPr lang="en-US" sz="1600" b="1" i="1"/>
          </a:p>
          <a:p>
            <a:r>
              <a:rPr lang="ru-RU" sz="1600" b="1" i="1"/>
              <a:t>можно </a:t>
            </a:r>
            <a:endParaRPr lang="en-US" sz="1600" b="1" i="1"/>
          </a:p>
          <a:p>
            <a:r>
              <a:rPr lang="ru-RU" sz="1600" b="1" i="1" u="sng">
                <a:solidFill>
                  <a:schemeClr val="tx2"/>
                </a:solidFill>
              </a:rPr>
              <a:t>подсчитывать</a:t>
            </a:r>
          </a:p>
        </p:txBody>
      </p:sp>
      <p:sp>
        <p:nvSpPr>
          <p:cNvPr id="29728" name="Oval 32"/>
          <p:cNvSpPr>
            <a:spLocks noChangeArrowheads="1"/>
          </p:cNvSpPr>
          <p:nvPr/>
        </p:nvSpPr>
        <p:spPr bwMode="auto">
          <a:xfrm>
            <a:off x="2124075" y="3284538"/>
            <a:ext cx="914400" cy="9144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sz="1200" b="1" i="1" u="sng"/>
              <a:t>на лучевой</a:t>
            </a:r>
            <a:endParaRPr lang="en-US" sz="1200" b="1" i="1" u="sng"/>
          </a:p>
          <a:p>
            <a:r>
              <a:rPr lang="ru-RU" sz="1200" b="1" i="1" u="sng"/>
              <a:t>артерии</a:t>
            </a:r>
          </a:p>
        </p:txBody>
      </p:sp>
      <p:sp>
        <p:nvSpPr>
          <p:cNvPr id="29729" name="Oval 33"/>
          <p:cNvSpPr>
            <a:spLocks noChangeArrowheads="1"/>
          </p:cNvSpPr>
          <p:nvPr/>
        </p:nvSpPr>
        <p:spPr bwMode="auto">
          <a:xfrm>
            <a:off x="2700338" y="4508500"/>
            <a:ext cx="914400" cy="9144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sz="1200" b="1" i="1" u="sng"/>
              <a:t>на сонной</a:t>
            </a:r>
            <a:endParaRPr lang="en-US" sz="1200" b="1" i="1" u="sng"/>
          </a:p>
          <a:p>
            <a:r>
              <a:rPr lang="ru-RU" sz="1200" b="1" i="1" u="sng"/>
              <a:t>артерии</a:t>
            </a:r>
          </a:p>
        </p:txBody>
      </p:sp>
      <p:sp>
        <p:nvSpPr>
          <p:cNvPr id="29730" name="Oval 34"/>
          <p:cNvSpPr>
            <a:spLocks noChangeArrowheads="1"/>
          </p:cNvSpPr>
          <p:nvPr/>
        </p:nvSpPr>
        <p:spPr bwMode="auto">
          <a:xfrm>
            <a:off x="2268538" y="5661025"/>
            <a:ext cx="914400" cy="9144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sz="1200" b="1" i="1" u="sng"/>
              <a:t>в области</a:t>
            </a:r>
          </a:p>
          <a:p>
            <a:r>
              <a:rPr lang="ru-RU" sz="1200" b="1" i="1" u="sng"/>
              <a:t> сердца</a:t>
            </a:r>
          </a:p>
        </p:txBody>
      </p:sp>
      <p:sp>
        <p:nvSpPr>
          <p:cNvPr id="21517" name="AutoShape 36"/>
          <p:cNvSpPr>
            <a:spLocks noChangeArrowheads="1"/>
          </p:cNvSpPr>
          <p:nvPr/>
        </p:nvSpPr>
        <p:spPr bwMode="auto">
          <a:xfrm rot="-9628619">
            <a:off x="1439863" y="3494088"/>
            <a:ext cx="360362" cy="792162"/>
          </a:xfrm>
          <a:prstGeom prst="curvedLeftArrow">
            <a:avLst>
              <a:gd name="adj1" fmla="val 43965"/>
              <a:gd name="adj2" fmla="val 87930"/>
              <a:gd name="adj3" fmla="val 33333"/>
            </a:avLst>
          </a:prstGeom>
          <a:gradFill rotWithShape="1">
            <a:gsLst>
              <a:gs pos="0">
                <a:srgbClr val="FFFF00"/>
              </a:gs>
              <a:gs pos="50000">
                <a:srgbClr val="FF99CC"/>
              </a:gs>
              <a:gs pos="100000">
                <a:srgbClr val="FFFF00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1518" name="AutoShape 37"/>
          <p:cNvSpPr>
            <a:spLocks noChangeArrowheads="1"/>
          </p:cNvSpPr>
          <p:nvPr/>
        </p:nvSpPr>
        <p:spPr bwMode="auto">
          <a:xfrm rot="-1497171">
            <a:off x="1547813" y="5661025"/>
            <a:ext cx="288925" cy="854075"/>
          </a:xfrm>
          <a:prstGeom prst="curvedRightArrow">
            <a:avLst>
              <a:gd name="adj1" fmla="val 59121"/>
              <a:gd name="adj2" fmla="val 118242"/>
              <a:gd name="adj3" fmla="val 33333"/>
            </a:avLst>
          </a:prstGeom>
          <a:gradFill rotWithShape="1">
            <a:gsLst>
              <a:gs pos="0">
                <a:srgbClr val="FFFF00"/>
              </a:gs>
              <a:gs pos="50000">
                <a:srgbClr val="FF99CC"/>
              </a:gs>
              <a:gs pos="100000">
                <a:srgbClr val="FFFF00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1519" name="AutoShape 38"/>
          <p:cNvSpPr>
            <a:spLocks noChangeArrowheads="1"/>
          </p:cNvSpPr>
          <p:nvPr/>
        </p:nvSpPr>
        <p:spPr bwMode="auto">
          <a:xfrm>
            <a:off x="2268538" y="4868863"/>
            <a:ext cx="360362" cy="287337"/>
          </a:xfrm>
          <a:prstGeom prst="notchedRightArrow">
            <a:avLst>
              <a:gd name="adj1" fmla="val 50000"/>
              <a:gd name="adj2" fmla="val 31354"/>
            </a:avLst>
          </a:prstGeom>
          <a:gradFill rotWithShape="1">
            <a:gsLst>
              <a:gs pos="0">
                <a:srgbClr val="FFFF00"/>
              </a:gs>
              <a:gs pos="50000">
                <a:srgbClr val="FF99CC"/>
              </a:gs>
              <a:gs pos="100000">
                <a:srgbClr val="FFFF00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1520" name="AutoShape 40"/>
          <p:cNvSpPr>
            <a:spLocks noChangeArrowheads="1"/>
          </p:cNvSpPr>
          <p:nvPr/>
        </p:nvSpPr>
        <p:spPr bwMode="auto">
          <a:xfrm rot="10668304">
            <a:off x="2916238" y="3284538"/>
            <a:ext cx="457200" cy="914400"/>
          </a:xfrm>
          <a:prstGeom prst="moon">
            <a:avLst>
              <a:gd name="adj" fmla="val 50000"/>
            </a:avLst>
          </a:prstGeom>
          <a:gradFill rotWithShape="1">
            <a:gsLst>
              <a:gs pos="0">
                <a:schemeClr val="bg1"/>
              </a:gs>
              <a:gs pos="100000">
                <a:srgbClr val="FF3300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1521" name="AutoShape 43"/>
          <p:cNvSpPr>
            <a:spLocks noChangeArrowheads="1"/>
          </p:cNvSpPr>
          <p:nvPr/>
        </p:nvSpPr>
        <p:spPr bwMode="auto">
          <a:xfrm rot="10668304">
            <a:off x="3492500" y="4508500"/>
            <a:ext cx="457200" cy="914400"/>
          </a:xfrm>
          <a:prstGeom prst="moon">
            <a:avLst>
              <a:gd name="adj" fmla="val 50000"/>
            </a:avLst>
          </a:prstGeom>
          <a:gradFill rotWithShape="1">
            <a:gsLst>
              <a:gs pos="0">
                <a:schemeClr val="bg1"/>
              </a:gs>
              <a:gs pos="100000">
                <a:srgbClr val="FF3300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1522" name="AutoShape 44"/>
          <p:cNvSpPr>
            <a:spLocks noChangeArrowheads="1"/>
          </p:cNvSpPr>
          <p:nvPr/>
        </p:nvSpPr>
        <p:spPr bwMode="auto">
          <a:xfrm rot="10668304">
            <a:off x="3059113" y="5661025"/>
            <a:ext cx="457200" cy="914400"/>
          </a:xfrm>
          <a:prstGeom prst="moon">
            <a:avLst>
              <a:gd name="adj" fmla="val 50000"/>
            </a:avLst>
          </a:prstGeom>
          <a:gradFill rotWithShape="1">
            <a:gsLst>
              <a:gs pos="0">
                <a:schemeClr val="bg1"/>
              </a:gs>
              <a:gs pos="100000">
                <a:srgbClr val="FF3300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21523" name="Picture 45" descr="3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08400" y="3068638"/>
            <a:ext cx="12573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97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97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97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97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297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97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6000"/>
                            </p:stCondLst>
                            <p:childTnLst>
                              <p:par>
                                <p:cTn id="34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297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297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297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2200"/>
                            </p:stCondLst>
                            <p:childTnLst>
                              <p:par>
                                <p:cTn id="40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297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297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297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297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4200"/>
                            </p:stCondLst>
                            <p:childTnLst>
                              <p:par>
                                <p:cTn id="47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297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297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297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297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6200"/>
                            </p:stCondLst>
                            <p:childTnLst>
                              <p:par>
                                <p:cTn id="54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000"/>
                                        <p:tgtEl>
                                          <p:spTgt spid="297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297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00" fill="hold"/>
                                        <p:tgtEl>
                                          <p:spTgt spid="297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000" fill="hold"/>
                                        <p:tgtEl>
                                          <p:spTgt spid="297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5" grpId="0" animBg="1"/>
      <p:bldP spid="29706" grpId="0" animBg="1"/>
      <p:bldP spid="29727" grpId="0" animBg="1"/>
      <p:bldP spid="29728" grpId="0" animBg="1"/>
      <p:bldP spid="29729" grpId="0" animBg="1"/>
      <p:bldP spid="2973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5"/>
          <p:cNvGraphicFramePr>
            <a:graphicFrameLocks noChangeAspect="1"/>
          </p:cNvGraphicFramePr>
          <p:nvPr>
            <p:ph/>
          </p:nvPr>
        </p:nvGraphicFramePr>
        <p:xfrm>
          <a:off x="0" y="0"/>
          <a:ext cx="9144000" cy="6858000"/>
        </p:xfrm>
        <a:graphic>
          <a:graphicData uri="http://schemas.openxmlformats.org/presentationml/2006/ole">
            <p:oleObj spid="_x0000_s1026" name="Clip" r:id="rId3" imgW="469080" imgH="446040" progId="">
              <p:embed/>
            </p:oleObj>
          </a:graphicData>
        </a:graphic>
      </p:graphicFrame>
      <p:sp>
        <p:nvSpPr>
          <p:cNvPr id="8196" name="Rectangle 4"/>
          <p:cNvSpPr>
            <a:spLocks noChangeArrowheads="1"/>
          </p:cNvSpPr>
          <p:nvPr/>
        </p:nvSpPr>
        <p:spPr bwMode="auto">
          <a:xfrm>
            <a:off x="684213" y="1111250"/>
            <a:ext cx="7272337" cy="496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4000" b="1" i="1" u="sng"/>
              <a:t>Самоконтроль </a:t>
            </a:r>
            <a:r>
              <a:rPr lang="ru-RU" sz="4000" b="1"/>
              <a:t>— </a:t>
            </a:r>
          </a:p>
          <a:p>
            <a:r>
              <a:rPr lang="ru-RU" sz="4000" b="1"/>
              <a:t>это регулярное наблюдение за состоянием своего здоровья и физического развития и их изменений под влиянием занятий физкультурой и спортом.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/>
      <p:bldP spid="8196" grpId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14" descr="0004588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3800" y="188913"/>
            <a:ext cx="1647825" cy="1252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5" name="AutoShape 5"/>
          <p:cNvSpPr>
            <a:spLocks noChangeArrowheads="1"/>
          </p:cNvSpPr>
          <p:nvPr/>
        </p:nvSpPr>
        <p:spPr bwMode="auto">
          <a:xfrm rot="16200000">
            <a:off x="-72232" y="513557"/>
            <a:ext cx="3529013" cy="3168650"/>
          </a:xfrm>
          <a:prstGeom prst="horizontalScroll">
            <a:avLst>
              <a:gd name="adj" fmla="val 12500"/>
            </a:avLst>
          </a:prstGeom>
          <a:gradFill rotWithShape="1">
            <a:gsLst>
              <a:gs pos="0">
                <a:schemeClr val="bg2"/>
              </a:gs>
              <a:gs pos="50000">
                <a:srgbClr val="66FF33"/>
              </a:gs>
              <a:gs pos="100000">
                <a:schemeClr val="bg2"/>
              </a:gs>
            </a:gsLst>
            <a:lin ang="1890000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vert="eaVert" wrap="none" anchor="ctr"/>
          <a:lstStyle/>
          <a:p>
            <a:pPr>
              <a:defRPr/>
            </a:pPr>
            <a:endParaRPr lang="ru-RU" b="1" i="1"/>
          </a:p>
        </p:txBody>
      </p:sp>
      <p:sp>
        <p:nvSpPr>
          <p:cNvPr id="30724" name="Rectangle 4"/>
          <p:cNvSpPr>
            <a:spLocks noChangeArrowheads="1"/>
          </p:cNvSpPr>
          <p:nvPr/>
        </p:nvSpPr>
        <p:spPr bwMode="auto">
          <a:xfrm>
            <a:off x="539750" y="620713"/>
            <a:ext cx="2087563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1400"/>
              <a:t>После физических нагрузок </a:t>
            </a:r>
            <a:r>
              <a:rPr lang="ru-RU" sz="1400" b="1" i="1" u="sng">
                <a:solidFill>
                  <a:schemeClr val="tx2"/>
                </a:solidFill>
              </a:rPr>
              <a:t>пульс</a:t>
            </a:r>
            <a:r>
              <a:rPr lang="ru-RU" sz="1400"/>
              <a:t> здорового человека приходит в исходное состояние</a:t>
            </a:r>
          </a:p>
          <a:p>
            <a:r>
              <a:rPr lang="ru-RU" sz="1400"/>
              <a:t> </a:t>
            </a:r>
            <a:r>
              <a:rPr lang="ru-RU" sz="1400">
                <a:solidFill>
                  <a:schemeClr val="tx2"/>
                </a:solidFill>
              </a:rPr>
              <a:t>через 5-10 минут</a:t>
            </a:r>
            <a:r>
              <a:rPr lang="ru-RU" sz="1400"/>
              <a:t>, замедленное восстановление пульса говорит о чрезмерности нагрузки.</a:t>
            </a:r>
            <a:br>
              <a:rPr lang="ru-RU" sz="1400"/>
            </a:br>
            <a:r>
              <a:rPr lang="ru-RU" sz="1400"/>
              <a:t/>
            </a:r>
            <a:br>
              <a:rPr lang="ru-RU" sz="1400"/>
            </a:br>
            <a:endParaRPr lang="ru-RU" sz="1400"/>
          </a:p>
        </p:txBody>
      </p:sp>
      <p:sp>
        <p:nvSpPr>
          <p:cNvPr id="30726" name="AutoShape 6"/>
          <p:cNvSpPr>
            <a:spLocks noChangeArrowheads="1"/>
          </p:cNvSpPr>
          <p:nvPr/>
        </p:nvSpPr>
        <p:spPr bwMode="auto">
          <a:xfrm rot="-5400000">
            <a:off x="2195513" y="1700213"/>
            <a:ext cx="3455987" cy="3024187"/>
          </a:xfrm>
          <a:prstGeom prst="horizontalScroll">
            <a:avLst>
              <a:gd name="adj" fmla="val 12500"/>
            </a:avLst>
          </a:prstGeom>
          <a:gradFill rotWithShape="1">
            <a:gsLst>
              <a:gs pos="0">
                <a:srgbClr val="FFFF00"/>
              </a:gs>
              <a:gs pos="50000">
                <a:srgbClr val="66FF33"/>
              </a:gs>
              <a:gs pos="100000">
                <a:srgbClr val="FFFF00"/>
              </a:gs>
            </a:gsLst>
            <a:lin ang="18900000" scaled="1"/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vert="eaVert" wrap="none" anchor="ctr"/>
          <a:lstStyle/>
          <a:p>
            <a:endParaRPr lang="ru-RU" b="1" i="1"/>
          </a:p>
        </p:txBody>
      </p:sp>
      <p:sp>
        <p:nvSpPr>
          <p:cNvPr id="30727" name="Rectangle 7"/>
          <p:cNvSpPr>
            <a:spLocks noChangeArrowheads="1"/>
          </p:cNvSpPr>
          <p:nvPr/>
        </p:nvSpPr>
        <p:spPr bwMode="auto">
          <a:xfrm>
            <a:off x="2843213" y="1773238"/>
            <a:ext cx="2160587" cy="264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1400"/>
              <a:t>При физической нагрузке усиленная работа сердца направлена на обеспечение работающих частей тела кислородом и питательными веществами. Под влиянием нагрузок объём сердца увеличивается. </a:t>
            </a:r>
            <a:endParaRPr lang="ru-RU"/>
          </a:p>
        </p:txBody>
      </p:sp>
      <p:sp>
        <p:nvSpPr>
          <p:cNvPr id="22535" name="Rectangle 8"/>
          <p:cNvSpPr>
            <a:spLocks noChangeArrowheads="1"/>
          </p:cNvSpPr>
          <p:nvPr/>
        </p:nvSpPr>
        <p:spPr bwMode="auto">
          <a:xfrm>
            <a:off x="6335713" y="4699000"/>
            <a:ext cx="280828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/>
              <a:t/>
            </a:r>
            <a:br>
              <a:rPr lang="ru-RU"/>
            </a:br>
            <a:endParaRPr lang="ru-RU"/>
          </a:p>
        </p:txBody>
      </p:sp>
      <p:sp>
        <p:nvSpPr>
          <p:cNvPr id="30729" name="AutoShape 9"/>
          <p:cNvSpPr>
            <a:spLocks noChangeArrowheads="1"/>
          </p:cNvSpPr>
          <p:nvPr/>
        </p:nvSpPr>
        <p:spPr bwMode="auto">
          <a:xfrm>
            <a:off x="5795963" y="2420938"/>
            <a:ext cx="2663825" cy="2449512"/>
          </a:xfrm>
          <a:prstGeom prst="wedgeRoundRectCallout">
            <a:avLst>
              <a:gd name="adj1" fmla="val -61384"/>
              <a:gd name="adj2" fmla="val 85644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r>
              <a:rPr lang="ru-RU" sz="1400"/>
              <a:t>Так, объём сердца нетренированного человека составляет </a:t>
            </a:r>
          </a:p>
          <a:p>
            <a:r>
              <a:rPr lang="ru-RU" sz="1400" i="1" u="sng">
                <a:solidFill>
                  <a:schemeClr val="tx2"/>
                </a:solidFill>
              </a:rPr>
              <a:t>600-900 мл</a:t>
            </a:r>
            <a:r>
              <a:rPr lang="ru-RU" sz="1400"/>
              <a:t>, а у спортсменов высокого класса он достигает </a:t>
            </a:r>
          </a:p>
          <a:p>
            <a:r>
              <a:rPr lang="ru-RU" sz="1400" i="1" u="sng">
                <a:solidFill>
                  <a:schemeClr val="tx2"/>
                </a:solidFill>
              </a:rPr>
              <a:t>900-1400 миллилитров</a:t>
            </a:r>
            <a:r>
              <a:rPr lang="ru-RU" sz="1400"/>
              <a:t>; после прекращения тренировок объём сердца постепенно уменьшается.</a:t>
            </a:r>
            <a:br>
              <a:rPr lang="ru-RU" sz="1400"/>
            </a:br>
            <a:endParaRPr lang="ru-RU" sz="1400"/>
          </a:p>
        </p:txBody>
      </p:sp>
      <p:pic>
        <p:nvPicPr>
          <p:cNvPr id="30730" name="Picture 10" descr="2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4663" y="5157788"/>
            <a:ext cx="1017587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31" name="AutoShape 11"/>
          <p:cNvSpPr>
            <a:spLocks noChangeArrowheads="1"/>
          </p:cNvSpPr>
          <p:nvPr/>
        </p:nvSpPr>
        <p:spPr bwMode="auto">
          <a:xfrm>
            <a:off x="6011863" y="1268413"/>
            <a:ext cx="1047750" cy="914400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gradFill rotWithShape="1">
            <a:gsLst>
              <a:gs pos="0">
                <a:srgbClr val="FF3300">
                  <a:gamma/>
                  <a:shade val="46275"/>
                  <a:invGamma/>
                </a:srgbClr>
              </a:gs>
              <a:gs pos="100000">
                <a:srgbClr val="FF3300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30732" name="AutoShape 12"/>
          <p:cNvSpPr>
            <a:spLocks noChangeArrowheads="1"/>
          </p:cNvSpPr>
          <p:nvPr/>
        </p:nvSpPr>
        <p:spPr bwMode="auto">
          <a:xfrm>
            <a:off x="6516688" y="1341438"/>
            <a:ext cx="1047750" cy="914400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gradFill rotWithShape="1">
            <a:gsLst>
              <a:gs pos="0">
                <a:srgbClr val="FF3300">
                  <a:gamma/>
                  <a:shade val="46275"/>
                  <a:invGamma/>
                </a:srgbClr>
              </a:gs>
              <a:gs pos="100000">
                <a:srgbClr val="FF3300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pic>
        <p:nvPicPr>
          <p:cNvPr id="22540" name="Picture 13" descr="0004591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5800" y="4581525"/>
            <a:ext cx="1509713" cy="172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0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30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307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307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307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307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307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307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000"/>
                            </p:stCondLst>
                            <p:childTnLst>
                              <p:par>
                                <p:cTn id="3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307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307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307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5" grpId="0" animBg="1"/>
      <p:bldP spid="30724" grpId="0"/>
      <p:bldP spid="30726" grpId="0" animBg="1"/>
      <p:bldP spid="30727" grpId="0"/>
      <p:bldP spid="3072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17" descr="0004661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524000" y="-1447800"/>
            <a:ext cx="12192000" cy="975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82" name="AutoShape 14"/>
          <p:cNvSpPr>
            <a:spLocks noChangeArrowheads="1"/>
          </p:cNvSpPr>
          <p:nvPr/>
        </p:nvSpPr>
        <p:spPr bwMode="auto">
          <a:xfrm>
            <a:off x="3563938" y="4724400"/>
            <a:ext cx="5113337" cy="1584325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2781" name="AutoShape 13"/>
          <p:cNvSpPr>
            <a:spLocks noChangeArrowheads="1"/>
          </p:cNvSpPr>
          <p:nvPr/>
        </p:nvSpPr>
        <p:spPr bwMode="auto">
          <a:xfrm>
            <a:off x="395288" y="3860800"/>
            <a:ext cx="3384550" cy="2066925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2772" name="Rectangle 4"/>
          <p:cNvSpPr>
            <a:spLocks noChangeArrowheads="1"/>
          </p:cNvSpPr>
          <p:nvPr/>
        </p:nvSpPr>
        <p:spPr bwMode="auto">
          <a:xfrm>
            <a:off x="406400" y="3957638"/>
            <a:ext cx="3228975" cy="179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1400" b="1"/>
              <a:t>Физкультурник лежит на кушетке в течение 5 минут, затем подсчитывает частоту сердечных сокращений. В норме при переходе из положения лёжа в положение стоя отмечается учащение пульса на 10-12 ударов в минуту. </a:t>
            </a:r>
            <a:endParaRPr lang="ru-RU" b="1"/>
          </a:p>
        </p:txBody>
      </p:sp>
      <p:sp>
        <p:nvSpPr>
          <p:cNvPr id="5" name="Блок-схема: память с прямым доступом 4"/>
          <p:cNvSpPr>
            <a:spLocks noChangeArrowheads="1"/>
          </p:cNvSpPr>
          <p:nvPr/>
        </p:nvSpPr>
        <p:spPr bwMode="auto">
          <a:xfrm>
            <a:off x="1692275" y="-531813"/>
            <a:ext cx="5327650" cy="2736851"/>
          </a:xfrm>
          <a:prstGeom prst="flowChartMagneticDrum">
            <a:avLst/>
          </a:prstGeom>
          <a:gradFill rotWithShape="1">
            <a:gsLst>
              <a:gs pos="0">
                <a:srgbClr val="FF99FF"/>
              </a:gs>
              <a:gs pos="50000">
                <a:srgbClr val="764776"/>
              </a:gs>
              <a:gs pos="100000">
                <a:srgbClr val="FF99FF"/>
              </a:gs>
            </a:gsLst>
            <a:lin ang="5400000" scaled="1"/>
          </a:gradFill>
          <a:ln w="25400" algn="ctr">
            <a:solidFill>
              <a:srgbClr val="862A4A"/>
            </a:solidFill>
            <a:round/>
            <a:headEnd/>
            <a:tailEnd/>
          </a:ln>
        </p:spPr>
        <p:txBody>
          <a:bodyPr anchor="ctr"/>
          <a:lstStyle/>
          <a:p>
            <a:r>
              <a:rPr lang="ru-RU" sz="2400" b="1">
                <a:solidFill>
                  <a:schemeClr val="accent1"/>
                </a:solidFill>
                <a:latin typeface="Antique Olive Compact" pitchFamily="34" charset="0"/>
              </a:rPr>
              <a:t>пробы для определения состояния органов сердечно-сосудистой системы</a:t>
            </a:r>
          </a:p>
        </p:txBody>
      </p:sp>
      <p:sp>
        <p:nvSpPr>
          <p:cNvPr id="32774" name="Oval 6"/>
          <p:cNvSpPr>
            <a:spLocks noChangeArrowheads="1"/>
          </p:cNvSpPr>
          <p:nvPr/>
        </p:nvSpPr>
        <p:spPr bwMode="auto">
          <a:xfrm>
            <a:off x="468313" y="2708275"/>
            <a:ext cx="3455987" cy="914400"/>
          </a:xfrm>
          <a:prstGeom prst="ellipse">
            <a:avLst/>
          </a:prstGeom>
          <a:solidFill>
            <a:srgbClr val="CC99FF"/>
          </a:solidFill>
          <a:ln w="38100">
            <a:solidFill>
              <a:srgbClr val="800080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b="1" i="1" u="sng">
                <a:solidFill>
                  <a:srgbClr val="E7DD0F"/>
                </a:solidFill>
              </a:rPr>
              <a:t>ортостатическая</a:t>
            </a:r>
          </a:p>
        </p:txBody>
      </p:sp>
      <p:sp>
        <p:nvSpPr>
          <p:cNvPr id="32776" name="Oval 8"/>
          <p:cNvSpPr>
            <a:spLocks noChangeArrowheads="1"/>
          </p:cNvSpPr>
          <p:nvPr/>
        </p:nvSpPr>
        <p:spPr bwMode="auto">
          <a:xfrm>
            <a:off x="4787900" y="2708275"/>
            <a:ext cx="3455988" cy="914400"/>
          </a:xfrm>
          <a:prstGeom prst="ellipse">
            <a:avLst/>
          </a:prstGeom>
          <a:solidFill>
            <a:srgbClr val="CC99FF"/>
          </a:solidFill>
          <a:ln w="38100">
            <a:solidFill>
              <a:srgbClr val="800080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b="1" i="1" u="sng">
                <a:solidFill>
                  <a:srgbClr val="E7DD0F"/>
                </a:solidFill>
              </a:rPr>
              <a:t>клипостатическая</a:t>
            </a:r>
          </a:p>
        </p:txBody>
      </p:sp>
      <p:sp>
        <p:nvSpPr>
          <p:cNvPr id="32777" name="AutoShape 9"/>
          <p:cNvSpPr>
            <a:spLocks noChangeArrowheads="1"/>
          </p:cNvSpPr>
          <p:nvPr/>
        </p:nvSpPr>
        <p:spPr bwMode="auto">
          <a:xfrm>
            <a:off x="2051050" y="1916113"/>
            <a:ext cx="485775" cy="976312"/>
          </a:xfrm>
          <a:prstGeom prst="downArrow">
            <a:avLst>
              <a:gd name="adj1" fmla="val 50000"/>
              <a:gd name="adj2" fmla="val 50245"/>
            </a:avLst>
          </a:prstGeom>
          <a:gradFill rotWithShape="1">
            <a:gsLst>
              <a:gs pos="0">
                <a:srgbClr val="800080"/>
              </a:gs>
              <a:gs pos="100000">
                <a:srgbClr val="3B003B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2778" name="AutoShape 10"/>
          <p:cNvSpPr>
            <a:spLocks noChangeArrowheads="1"/>
          </p:cNvSpPr>
          <p:nvPr/>
        </p:nvSpPr>
        <p:spPr bwMode="auto">
          <a:xfrm>
            <a:off x="6156325" y="1916113"/>
            <a:ext cx="485775" cy="976312"/>
          </a:xfrm>
          <a:prstGeom prst="downArrow">
            <a:avLst>
              <a:gd name="adj1" fmla="val 50000"/>
              <a:gd name="adj2" fmla="val 50245"/>
            </a:avLst>
          </a:prstGeom>
          <a:gradFill rotWithShape="1">
            <a:gsLst>
              <a:gs pos="0">
                <a:srgbClr val="800080"/>
              </a:gs>
              <a:gs pos="100000">
                <a:srgbClr val="3B003B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2779" name="Rectangle 11"/>
          <p:cNvSpPr>
            <a:spLocks noChangeArrowheads="1"/>
          </p:cNvSpPr>
          <p:nvPr/>
        </p:nvSpPr>
        <p:spPr bwMode="auto">
          <a:xfrm>
            <a:off x="3851275" y="4797425"/>
            <a:ext cx="4824413" cy="136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ru-RU" sz="1400" b="1" i="1">
                <a:solidFill>
                  <a:srgbClr val="FF0000"/>
                </a:solidFill>
              </a:rPr>
              <a:t>Считается, что учащение его до 18 ударов в минуту - удовлетворительная реакция, более 20 - неудовлетворительная. Такое увеличение пульса указывает на недостаточную нервную регуляцию сердечно-сосудистой системы.</a:t>
            </a:r>
            <a:br>
              <a:rPr lang="ru-RU" sz="1400" b="1" i="1">
                <a:solidFill>
                  <a:srgbClr val="FF0000"/>
                </a:solidFill>
              </a:rPr>
            </a:br>
            <a:endParaRPr lang="ru-RU" sz="1400" b="1" i="1">
              <a:solidFill>
                <a:srgbClr val="FF0000"/>
              </a:solidFill>
            </a:endParaRPr>
          </a:p>
        </p:txBody>
      </p:sp>
      <p:sp>
        <p:nvSpPr>
          <p:cNvPr id="32783" name="AutoShape 15"/>
          <p:cNvSpPr>
            <a:spLocks noChangeArrowheads="1"/>
          </p:cNvSpPr>
          <p:nvPr/>
        </p:nvSpPr>
        <p:spPr bwMode="auto">
          <a:xfrm>
            <a:off x="179388" y="3357563"/>
            <a:ext cx="287337" cy="649287"/>
          </a:xfrm>
          <a:prstGeom prst="curvedRightArrow">
            <a:avLst>
              <a:gd name="adj1" fmla="val 45193"/>
              <a:gd name="adj2" fmla="val 90387"/>
              <a:gd name="adj3" fmla="val 33333"/>
            </a:avLst>
          </a:prstGeom>
          <a:solidFill>
            <a:srgbClr val="80008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23565" name="Picture 16" descr="3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51275" y="2636838"/>
            <a:ext cx="12573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27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6000"/>
                            </p:stCondLst>
                            <p:childTnLst>
                              <p:par>
                                <p:cTn id="32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327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8000"/>
                            </p:stCondLst>
                            <p:childTnLst>
                              <p:par>
                                <p:cTn id="3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2000" fill="hold"/>
                                        <p:tgtEl>
                                          <p:spTgt spid="327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2000" fill="hold"/>
                                        <p:tgtEl>
                                          <p:spTgt spid="327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0"/>
                            </p:stCondLst>
                            <p:childTnLst>
                              <p:par>
                                <p:cTn id="4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327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327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327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2000"/>
                                        <p:tgtEl>
                                          <p:spTgt spid="32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2000"/>
                            </p:stCondLst>
                            <p:childTnLst>
                              <p:par>
                                <p:cTn id="5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327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327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327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000"/>
                                        <p:tgtEl>
                                          <p:spTgt spid="327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2000" fill="hold"/>
                                        <p:tgtEl>
                                          <p:spTgt spid="3277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327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327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82" grpId="0" animBg="1"/>
      <p:bldP spid="32781" grpId="0" animBg="1"/>
      <p:bldP spid="32772" grpId="0"/>
      <p:bldP spid="5" grpId="0" animBg="1"/>
      <p:bldP spid="32774" grpId="0" animBg="1"/>
      <p:bldP spid="32776" grpId="0" animBg="1"/>
      <p:bldP spid="32777" grpId="0" animBg="1"/>
      <p:bldP spid="32778" grpId="0" animBg="1"/>
      <p:bldP spid="32779" grpId="0"/>
      <p:bldP spid="3278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WordArt 9"/>
          <p:cNvSpPr>
            <a:spLocks noChangeArrowheads="1" noChangeShapeType="1" noTextEdit="1"/>
          </p:cNvSpPr>
          <p:nvPr/>
        </p:nvSpPr>
        <p:spPr bwMode="auto">
          <a:xfrm>
            <a:off x="3348038" y="404813"/>
            <a:ext cx="1571625" cy="657225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r>
              <a:rPr lang="ru-RU" sz="3600" b="1" kern="10" spc="-36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760000"/>
                    </a:gs>
                    <a:gs pos="100000">
                      <a:srgbClr val="FF0000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125724" dir="18900000" algn="ctr" rotWithShape="0">
                    <a:srgbClr val="000099"/>
                  </a:outerShdw>
                </a:effectLst>
                <a:latin typeface="Impact"/>
              </a:rPr>
              <a:t>п у л ь с</a:t>
            </a:r>
          </a:p>
        </p:txBody>
      </p:sp>
      <p:sp>
        <p:nvSpPr>
          <p:cNvPr id="24586" name="AutoShape 10"/>
          <p:cNvSpPr>
            <a:spLocks noChangeArrowheads="1"/>
          </p:cNvSpPr>
          <p:nvPr/>
        </p:nvSpPr>
        <p:spPr bwMode="auto">
          <a:xfrm>
            <a:off x="1979613" y="1052513"/>
            <a:ext cx="5465762" cy="441325"/>
          </a:xfrm>
          <a:prstGeom prst="foldedCorner">
            <a:avLst>
              <a:gd name="adj" fmla="val 12500"/>
            </a:avLst>
          </a:prstGeom>
          <a:solidFill>
            <a:schemeClr val="bg1"/>
          </a:solidFill>
          <a:ln w="9525">
            <a:solidFill>
              <a:srgbClr val="FF0000"/>
            </a:solidFill>
            <a:round/>
            <a:headEnd/>
            <a:tailEnd/>
          </a:ln>
          <a:effectLst>
            <a:outerShdw dist="107763" dir="18900000" algn="ctr" rotWithShape="0">
              <a:srgbClr val="FFFF99"/>
            </a:outerShdw>
          </a:effectLst>
        </p:spPr>
        <p:txBody>
          <a:bodyPr>
            <a:spAutoFit/>
          </a:bodyPr>
          <a:lstStyle/>
          <a:p>
            <a:pPr algn="l" eaLnBrk="0" hangingPunct="0">
              <a:defRPr/>
            </a:pPr>
            <a:r>
              <a:rPr lang="ru-RU" sz="2000" i="1">
                <a:latin typeface="Arial Narrow" pitchFamily="34" charset="0"/>
              </a:rPr>
              <a:t>   </a:t>
            </a:r>
            <a:r>
              <a:rPr lang="ru-RU" sz="2000" b="1" i="1">
                <a:latin typeface="Arial Narrow" pitchFamily="34" charset="0"/>
              </a:rPr>
              <a:t>достоверный  показатель  тренированности</a:t>
            </a:r>
            <a:endParaRPr lang="en-US" sz="2000" b="1" i="1">
              <a:latin typeface="Arial Narrow" pitchFamily="34" charset="0"/>
            </a:endParaRPr>
          </a:p>
        </p:txBody>
      </p:sp>
      <p:sp>
        <p:nvSpPr>
          <p:cNvPr id="24587" name="Rectangle 11"/>
          <p:cNvSpPr>
            <a:spLocks noChangeArrowheads="1"/>
          </p:cNvSpPr>
          <p:nvPr/>
        </p:nvSpPr>
        <p:spPr bwMode="auto">
          <a:xfrm>
            <a:off x="395288" y="1700213"/>
            <a:ext cx="8139112" cy="8255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>
            <a:prstShdw prst="shdw13" dist="53882" dir="13500000">
              <a:srgbClr val="008000"/>
            </a:prstShdw>
          </a:effectLst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ru-RU" sz="1600" b="1"/>
              <a:t>Оценку реакции пульса на физическую нагрузку можно провести методом сопоставления данных частоты сердечных сокращений в покое (до нагрузки) и после нагрузки, т.е. определить процент учащения пульса.</a:t>
            </a:r>
            <a:endParaRPr lang="en-US" sz="1600" b="1"/>
          </a:p>
        </p:txBody>
      </p:sp>
      <p:sp>
        <p:nvSpPr>
          <p:cNvPr id="24588" name="Rectangle 12"/>
          <p:cNvSpPr>
            <a:spLocks noChangeArrowheads="1"/>
          </p:cNvSpPr>
          <p:nvPr/>
        </p:nvSpPr>
        <p:spPr bwMode="auto">
          <a:xfrm>
            <a:off x="468313" y="2708275"/>
            <a:ext cx="8064500" cy="5175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>
            <a:prstShdw prst="shdw13" dist="53882" dir="13500000">
              <a:srgbClr val="008000"/>
            </a:prstShdw>
          </a:effectLst>
        </p:spPr>
        <p:txBody>
          <a:bodyPr>
            <a:spAutoFit/>
          </a:bodyPr>
          <a:lstStyle/>
          <a:p>
            <a:pPr algn="l" eaLnBrk="0" hangingPunct="0"/>
            <a:r>
              <a:rPr lang="ru-RU" sz="1400" b="1" i="1"/>
              <a:t>Частоту пульса в покое принимают за 100%, разницу в частоте </a:t>
            </a:r>
            <a:r>
              <a:rPr lang="ru-RU" sz="1400" b="1" i="1" u="sng">
                <a:solidFill>
                  <a:schemeClr val="tx2"/>
                </a:solidFill>
              </a:rPr>
              <a:t>до</a:t>
            </a:r>
            <a:r>
              <a:rPr lang="ru-RU" sz="1400" b="1" i="1"/>
              <a:t> и </a:t>
            </a:r>
            <a:r>
              <a:rPr lang="ru-RU" sz="1400" b="1" i="1" u="sng">
                <a:solidFill>
                  <a:schemeClr val="tx2"/>
                </a:solidFill>
              </a:rPr>
              <a:t>после </a:t>
            </a:r>
            <a:r>
              <a:rPr lang="ru-RU" sz="1400" b="1" i="1"/>
              <a:t>нагрузки - за </a:t>
            </a:r>
            <a:r>
              <a:rPr lang="ru-RU" sz="1400" b="1" i="1">
                <a:solidFill>
                  <a:schemeClr val="tx2"/>
                </a:solidFill>
              </a:rPr>
              <a:t>Х</a:t>
            </a:r>
            <a:r>
              <a:rPr lang="ru-RU" sz="1400" b="1" i="1"/>
              <a:t>.</a:t>
            </a:r>
          </a:p>
        </p:txBody>
      </p:sp>
      <p:grpSp>
        <p:nvGrpSpPr>
          <p:cNvPr id="2" name="Group 13"/>
          <p:cNvGrpSpPr>
            <a:grpSpLocks/>
          </p:cNvGrpSpPr>
          <p:nvPr/>
        </p:nvGrpSpPr>
        <p:grpSpPr bwMode="auto">
          <a:xfrm>
            <a:off x="611188" y="3284538"/>
            <a:ext cx="1366837" cy="685800"/>
            <a:chOff x="240" y="3312"/>
            <a:chExt cx="3024" cy="432"/>
          </a:xfrm>
        </p:grpSpPr>
        <p:sp>
          <p:nvSpPr>
            <p:cNvPr id="24590" name="Rectangle 14"/>
            <p:cNvSpPr>
              <a:spLocks noChangeArrowheads="1"/>
            </p:cNvSpPr>
            <p:nvPr/>
          </p:nvSpPr>
          <p:spPr bwMode="auto">
            <a:xfrm>
              <a:off x="240" y="3312"/>
              <a:ext cx="2736" cy="192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chemeClr val="tx1"/>
              </a:outerShdw>
            </a:effectLst>
          </p:spPr>
          <p:txBody>
            <a:bodyPr>
              <a:spAutoFit/>
            </a:bodyPr>
            <a:lstStyle/>
            <a:p>
              <a:pPr algn="l" eaLnBrk="0" hangingPunct="0">
                <a:spcBef>
                  <a:spcPct val="50000"/>
                </a:spcBef>
                <a:buClr>
                  <a:srgbClr val="FF0000"/>
                </a:buClr>
                <a:buFont typeface="Wingdings" pitchFamily="2" charset="2"/>
                <a:buChar char="ü"/>
                <a:defRPr/>
              </a:pPr>
              <a:r>
                <a:rPr lang="ru-RU" sz="1400" b="1" i="1" u="sng">
                  <a:latin typeface="Arial Narrow" pitchFamily="34" charset="0"/>
                </a:rPr>
                <a:t>Например:</a:t>
              </a:r>
            </a:p>
          </p:txBody>
        </p:sp>
        <p:sp>
          <p:nvSpPr>
            <p:cNvPr id="24591" name="AutoShape 15"/>
            <p:cNvSpPr>
              <a:spLocks noChangeArrowheads="1"/>
            </p:cNvSpPr>
            <p:nvPr/>
          </p:nvSpPr>
          <p:spPr bwMode="auto">
            <a:xfrm>
              <a:off x="2400" y="3504"/>
              <a:ext cx="864" cy="240"/>
            </a:xfrm>
            <a:prstGeom prst="rightArrow">
              <a:avLst>
                <a:gd name="adj1" fmla="val 40000"/>
                <a:gd name="adj2" fmla="val 90000"/>
              </a:avLst>
            </a:prstGeom>
            <a:gradFill rotWithShape="0">
              <a:gsLst>
                <a:gs pos="0">
                  <a:srgbClr val="00FF00">
                    <a:gamma/>
                    <a:shade val="46275"/>
                    <a:invGamma/>
                  </a:srgbClr>
                </a:gs>
                <a:gs pos="50000">
                  <a:srgbClr val="00FF00"/>
                </a:gs>
                <a:gs pos="100000">
                  <a:srgbClr val="00FF00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chemeClr val="tx1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24592" name="Rectangle 16"/>
          <p:cNvSpPr>
            <a:spLocks noChangeArrowheads="1"/>
          </p:cNvSpPr>
          <p:nvPr/>
        </p:nvSpPr>
        <p:spPr bwMode="auto">
          <a:xfrm>
            <a:off x="2195513" y="3933825"/>
            <a:ext cx="5832475" cy="1625600"/>
          </a:xfrm>
          <a:prstGeom prst="rect">
            <a:avLst/>
          </a:prstGeom>
          <a:gradFill rotWithShape="1">
            <a:gsLst>
              <a:gs pos="0">
                <a:srgbClr val="66FF66">
                  <a:gamma/>
                  <a:shade val="46275"/>
                  <a:invGamma/>
                </a:srgbClr>
              </a:gs>
              <a:gs pos="50000">
                <a:srgbClr val="66FF66"/>
              </a:gs>
              <a:gs pos="100000">
                <a:srgbClr val="66FF66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rgbClr val="008000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buClr>
                <a:srgbClr val="FF0000"/>
              </a:buClr>
              <a:buFont typeface="Wingdings" pitchFamily="2" charset="2"/>
              <a:buChar char="v"/>
              <a:defRPr/>
            </a:pPr>
            <a:r>
              <a:rPr lang="ru-RU" sz="2000" b="1">
                <a:latin typeface="Arial Narrow" pitchFamily="34" charset="0"/>
              </a:rPr>
              <a:t>  </a:t>
            </a:r>
            <a:r>
              <a:rPr lang="ru-RU" sz="2000"/>
              <a:t>пульс до начала нагрузки был равен 12 ударам за 10 секунд, а после - 20 ударов. После вычислений выясняем, что пульс участился на 67%.</a:t>
            </a:r>
            <a:br>
              <a:rPr lang="ru-RU" sz="2000"/>
            </a:br>
            <a:endParaRPr lang="ru-RU" sz="2000"/>
          </a:p>
        </p:txBody>
      </p:sp>
      <p:pic>
        <p:nvPicPr>
          <p:cNvPr id="24584" name="Рисунок 17" descr="human174.g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288" y="188913"/>
            <a:ext cx="912812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5" name="Picture 19" descr="vratar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24750" y="5300663"/>
            <a:ext cx="1387475" cy="138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3" descr="2l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0825" y="3789363"/>
            <a:ext cx="12573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4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45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45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7500"/>
                            </p:stCondLst>
                            <p:childTnLst>
                              <p:par>
                                <p:cTn id="20" presetID="22" presetClass="entr" presetSubtype="1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45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6" grpId="0" animBg="1" autoUpdateAnimBg="0"/>
      <p:bldP spid="24587" grpId="0" animBg="1" autoUpdateAnimBg="0"/>
      <p:bldP spid="24588" grpId="0" animBg="1" autoUpdateAnimBg="0"/>
      <p:bldP spid="24592" grpId="0" animBg="1" autoUpdateAnimBg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4"/>
          <p:cNvSpPr>
            <a:spLocks noChangeArrowheads="1"/>
          </p:cNvSpPr>
          <p:nvPr/>
        </p:nvSpPr>
        <p:spPr bwMode="auto">
          <a:xfrm>
            <a:off x="6084888" y="5689600"/>
            <a:ext cx="2808287" cy="763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l"/>
            <a:r>
              <a:rPr lang="ru-RU" sz="800"/>
              <a:t/>
            </a:r>
            <a:br>
              <a:rPr lang="ru-RU" sz="800"/>
            </a:br>
            <a:r>
              <a:rPr lang="ru-RU"/>
              <a:t/>
            </a:r>
            <a:br>
              <a:rPr lang="ru-RU"/>
            </a:br>
            <a:endParaRPr lang="ru-RU"/>
          </a:p>
        </p:txBody>
      </p:sp>
      <p:sp>
        <p:nvSpPr>
          <p:cNvPr id="25603" name="Rectangle 5"/>
          <p:cNvSpPr>
            <a:spLocks noChangeArrowheads="1"/>
          </p:cNvSpPr>
          <p:nvPr/>
        </p:nvSpPr>
        <p:spPr bwMode="auto">
          <a:xfrm>
            <a:off x="179388" y="115888"/>
            <a:ext cx="439261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ru-RU"/>
              <a:t> если     есть   возможность  измерить</a:t>
            </a:r>
          </a:p>
        </p:txBody>
      </p:sp>
      <p:sp>
        <p:nvSpPr>
          <p:cNvPr id="26630" name="WordArt 6"/>
          <p:cNvSpPr>
            <a:spLocks noChangeArrowheads="1" noChangeShapeType="1" noTextEdit="1"/>
          </p:cNvSpPr>
          <p:nvPr/>
        </p:nvSpPr>
        <p:spPr bwMode="auto">
          <a:xfrm>
            <a:off x="2555875" y="0"/>
            <a:ext cx="5400675" cy="1341438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40356"/>
              </a:avLst>
            </a:prstTxWarp>
          </a:bodyPr>
          <a:lstStyle/>
          <a:p>
            <a:r>
              <a:rPr lang="ru-RU" sz="3600" b="1" kern="1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000082"/>
                    </a:gs>
                    <a:gs pos="30000">
                      <a:srgbClr val="66008F"/>
                    </a:gs>
                    <a:gs pos="64999">
                      <a:srgbClr val="BA0066"/>
                    </a:gs>
                    <a:gs pos="89999">
                      <a:srgbClr val="FF0000"/>
                    </a:gs>
                    <a:gs pos="100000">
                      <a:srgbClr val="FF8200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артериальное </a:t>
            </a:r>
          </a:p>
          <a:p>
            <a:r>
              <a:rPr lang="ru-RU" sz="3600" b="1" kern="1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000082"/>
                    </a:gs>
                    <a:gs pos="30000">
                      <a:srgbClr val="66008F"/>
                    </a:gs>
                    <a:gs pos="64999">
                      <a:srgbClr val="BA0066"/>
                    </a:gs>
                    <a:gs pos="89999">
                      <a:srgbClr val="FF0000"/>
                    </a:gs>
                    <a:gs pos="100000">
                      <a:srgbClr val="FF8200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давление</a:t>
            </a:r>
          </a:p>
        </p:txBody>
      </p:sp>
      <p:sp>
        <p:nvSpPr>
          <p:cNvPr id="25605" name="Rectangle 7"/>
          <p:cNvSpPr>
            <a:spLocks noChangeArrowheads="1"/>
          </p:cNvSpPr>
          <p:nvPr/>
        </p:nvSpPr>
        <p:spPr bwMode="auto">
          <a:xfrm>
            <a:off x="827088" y="1052513"/>
            <a:ext cx="244951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ru-RU"/>
              <a:t>до и после нагрузки</a:t>
            </a:r>
          </a:p>
        </p:txBody>
      </p:sp>
      <p:sp>
        <p:nvSpPr>
          <p:cNvPr id="19" name="Половина рамки 18"/>
          <p:cNvSpPr>
            <a:spLocks noChangeArrowheads="1"/>
          </p:cNvSpPr>
          <p:nvPr/>
        </p:nvSpPr>
        <p:spPr bwMode="auto">
          <a:xfrm rot="-5400000">
            <a:off x="145256" y="726282"/>
            <a:ext cx="1571625" cy="1071562"/>
          </a:xfrm>
          <a:custGeom>
            <a:avLst/>
            <a:gdLst>
              <a:gd name="T0" fmla="*/ 1309689 w 1571625"/>
              <a:gd name="T1" fmla="*/ 178592 h 1071563"/>
              <a:gd name="T2" fmla="*/ 178592 w 1571625"/>
              <a:gd name="T3" fmla="*/ 949795 h 1071563"/>
              <a:gd name="T4" fmla="*/ 0 w 1571625"/>
              <a:gd name="T5" fmla="*/ 535782 h 1071563"/>
              <a:gd name="T6" fmla="*/ 785813 w 1571625"/>
              <a:gd name="T7" fmla="*/ 0 h 1071563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0 w 1571625"/>
              <a:gd name="T13" fmla="*/ 0 h 1071563"/>
              <a:gd name="T14" fmla="*/ 1571625 w 1571625"/>
              <a:gd name="T15" fmla="*/ 1071563 h 1071563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571625" h="1071563">
                <a:moveTo>
                  <a:pt x="0" y="0"/>
                </a:moveTo>
                <a:lnTo>
                  <a:pt x="1571625" y="0"/>
                </a:lnTo>
                <a:lnTo>
                  <a:pt x="1047755" y="357184"/>
                </a:lnTo>
                <a:lnTo>
                  <a:pt x="357184" y="357184"/>
                </a:lnTo>
                <a:lnTo>
                  <a:pt x="357184" y="828028"/>
                </a:lnTo>
                <a:lnTo>
                  <a:pt x="0" y="1071563"/>
                </a:lnTo>
                <a:close/>
              </a:path>
            </a:pathLst>
          </a:custGeom>
          <a:gradFill rotWithShape="0">
            <a:gsLst>
              <a:gs pos="0">
                <a:srgbClr val="E296A8"/>
              </a:gs>
              <a:gs pos="50000">
                <a:srgbClr val="EBC0C9"/>
              </a:gs>
              <a:gs pos="100000">
                <a:srgbClr val="F5E0E5"/>
              </a:gs>
            </a:gsLst>
            <a:lin ang="5400000"/>
          </a:gradFill>
          <a:ln w="25400" algn="ctr">
            <a:solidFill>
              <a:srgbClr val="862A4A"/>
            </a:solidFill>
            <a:miter lim="800000"/>
            <a:headEnd/>
            <a:tailEnd/>
          </a:ln>
        </p:spPr>
        <p:txBody>
          <a:bodyPr vert="eaVert" anchor="ctr"/>
          <a:lstStyle/>
          <a:p>
            <a:pPr>
              <a:defRPr/>
            </a:pPr>
            <a:endParaRPr lang="ru-RU">
              <a:latin typeface="+mn-lt"/>
            </a:endParaRPr>
          </a:p>
        </p:txBody>
      </p:sp>
      <p:cxnSp>
        <p:nvCxnSpPr>
          <p:cNvPr id="17" name="Прямая соединительная линия 16"/>
          <p:cNvCxnSpPr/>
          <p:nvPr/>
        </p:nvCxnSpPr>
        <p:spPr>
          <a:xfrm>
            <a:off x="500063" y="1785938"/>
            <a:ext cx="7072312" cy="1587"/>
          </a:xfrm>
          <a:prstGeom prst="line">
            <a:avLst/>
          </a:prstGeom>
          <a:ln w="57150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Горизонтальный свиток 2"/>
          <p:cNvSpPr>
            <a:spLocks noChangeArrowheads="1"/>
          </p:cNvSpPr>
          <p:nvPr/>
        </p:nvSpPr>
        <p:spPr bwMode="auto">
          <a:xfrm rot="-5400000">
            <a:off x="2591594" y="1016794"/>
            <a:ext cx="3960813" cy="6048375"/>
          </a:xfrm>
          <a:prstGeom prst="horizontalScroll">
            <a:avLst>
              <a:gd name="adj" fmla="val 12500"/>
            </a:avLst>
          </a:prstGeom>
          <a:blipFill dpi="0" rotWithShape="1">
            <a:blip r:embed="rId2" cstate="print"/>
            <a:srcRect/>
            <a:tile tx="0" ty="0" sx="100000" sy="100000" flip="none" algn="tl"/>
          </a:blipFill>
          <a:ln w="25400" algn="ctr">
            <a:solidFill>
              <a:srgbClr val="FF99FF"/>
            </a:solidFill>
            <a:round/>
            <a:headEnd/>
            <a:tailEnd/>
          </a:ln>
        </p:spPr>
        <p:txBody>
          <a:bodyPr vert="eaVert" anchor="ctr"/>
          <a:lstStyle/>
          <a:p>
            <a:r>
              <a:rPr lang="ru-RU"/>
              <a:t>В начале нагрузок максимальное давление повышается, потом стабилизируется на определённом уровне. После прекращения работы (первые 10-15 минут) снижается ниже исходного уровня, а потом приходит в начальное состояние. Минимальное же давление при лёгкой или умеренной нагрузке не изменяется, а при напряжённой тяжёлой работе немного повышается.</a:t>
            </a:r>
            <a:br>
              <a:rPr lang="ru-RU"/>
            </a:br>
            <a:r>
              <a:rPr lang="ru-RU"/>
              <a:t>Известно, что величины пульса и минимального артериального давления в норме численно совпадают.</a:t>
            </a:r>
          </a:p>
          <a:p>
            <a:endParaRPr lang="ru-RU">
              <a:solidFill>
                <a:srgbClr val="FDF0D7"/>
              </a:solidFill>
              <a:latin typeface="Constantia" pitchFamily="18" charset="0"/>
            </a:endParaRPr>
          </a:p>
        </p:txBody>
      </p:sp>
      <p:pic>
        <p:nvPicPr>
          <p:cNvPr id="25609" name="Picture 14" descr="CVD_002"/>
          <p:cNvPicPr>
            <a:picLocks noChangeAspect="1" noChangeArrowheads="1"/>
          </p:cNvPicPr>
          <p:nvPr/>
        </p:nvPicPr>
        <p:blipFill>
          <a:blip r:embed="rId3" cstate="print"/>
          <a:srcRect t="19051" r="65633"/>
          <a:stretch>
            <a:fillRect/>
          </a:stretch>
        </p:blipFill>
        <p:spPr bwMode="auto">
          <a:xfrm>
            <a:off x="539750" y="2492375"/>
            <a:ext cx="730250" cy="2160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10" name="Picture 17" descr="0004496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32588" y="4941888"/>
            <a:ext cx="1943100" cy="1328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6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30" grpId="0" animBg="1"/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10" descr="0004667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Цилиндр 3"/>
          <p:cNvSpPr>
            <a:spLocks noChangeArrowheads="1"/>
          </p:cNvSpPr>
          <p:nvPr/>
        </p:nvSpPr>
        <p:spPr bwMode="auto">
          <a:xfrm>
            <a:off x="5292725" y="188913"/>
            <a:ext cx="2592388" cy="6357937"/>
          </a:xfrm>
          <a:prstGeom prst="can">
            <a:avLst>
              <a:gd name="adj" fmla="val 12263"/>
            </a:avLst>
          </a:prstGeom>
          <a:solidFill>
            <a:srgbClr val="99CCFF"/>
          </a:solidFill>
          <a:ln w="25400" algn="ctr">
            <a:solidFill>
              <a:srgbClr val="862A4A"/>
            </a:solidFill>
            <a:round/>
            <a:headEnd/>
            <a:tailEnd/>
          </a:ln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lt1"/>
              </a:solidFill>
              <a:latin typeface="+mn-lt"/>
            </a:endParaRPr>
          </a:p>
        </p:txBody>
      </p:sp>
      <p:sp>
        <p:nvSpPr>
          <p:cNvPr id="28676" name="Rectangle 4"/>
          <p:cNvSpPr>
            <a:spLocks noChangeArrowheads="1"/>
          </p:cNvSpPr>
          <p:nvPr/>
        </p:nvSpPr>
        <p:spPr bwMode="auto">
          <a:xfrm>
            <a:off x="5508625" y="1419225"/>
            <a:ext cx="2087563" cy="406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1600" b="1" i="1"/>
              <a:t>У здоровых людей этот индекс близок к </a:t>
            </a:r>
            <a:r>
              <a:rPr lang="ru-RU" sz="1600" b="1" i="1">
                <a:solidFill>
                  <a:srgbClr val="FF0000"/>
                </a:solidFill>
              </a:rPr>
              <a:t>единице.</a:t>
            </a:r>
            <a:r>
              <a:rPr lang="ru-RU" sz="1600" b="1" i="1"/>
              <a:t> </a:t>
            </a:r>
            <a:endParaRPr lang="en-US" sz="1600" b="1" i="1"/>
          </a:p>
          <a:p>
            <a:r>
              <a:rPr lang="ru-RU" sz="1600" b="1" i="1"/>
              <a:t>При нарушении нервной регуляции сердечно-сосудистой системы он становится </a:t>
            </a:r>
            <a:r>
              <a:rPr lang="ru-RU" sz="1600" b="1" i="1">
                <a:solidFill>
                  <a:srgbClr val="FF0000"/>
                </a:solidFill>
              </a:rPr>
              <a:t>большим </a:t>
            </a:r>
            <a:r>
              <a:rPr lang="ru-RU" sz="1600" b="1" i="1"/>
              <a:t>или </a:t>
            </a:r>
            <a:r>
              <a:rPr lang="ru-RU" sz="1600" b="1" i="1">
                <a:solidFill>
                  <a:srgbClr val="FF0000"/>
                </a:solidFill>
              </a:rPr>
              <a:t>меньшим единице.</a:t>
            </a:r>
            <a:br>
              <a:rPr lang="ru-RU" sz="1600" b="1" i="1">
                <a:solidFill>
                  <a:srgbClr val="FF0000"/>
                </a:solidFill>
              </a:rPr>
            </a:br>
            <a:r>
              <a:rPr lang="ru-RU"/>
              <a:t/>
            </a:r>
            <a:br>
              <a:rPr lang="ru-RU"/>
            </a:br>
            <a:endParaRPr lang="ru-RU"/>
          </a:p>
        </p:txBody>
      </p:sp>
      <p:sp>
        <p:nvSpPr>
          <p:cNvPr id="2" name="Прямоугольник 3"/>
          <p:cNvSpPr/>
          <p:nvPr/>
        </p:nvSpPr>
        <p:spPr>
          <a:xfrm>
            <a:off x="684213" y="981075"/>
            <a:ext cx="3671887" cy="3527425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ln>
            <a:solidFill>
              <a:srgbClr val="FF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2000" b="1">
                <a:solidFill>
                  <a:schemeClr val="tx1"/>
                </a:solidFill>
              </a:rPr>
              <a:t>индекс Кердо </a:t>
            </a:r>
            <a:br>
              <a:rPr lang="ru-RU" sz="2000" b="1">
                <a:solidFill>
                  <a:schemeClr val="tx1"/>
                </a:solidFill>
              </a:rPr>
            </a:br>
            <a:r>
              <a:rPr lang="ru-RU" sz="2000" b="1">
                <a:solidFill>
                  <a:schemeClr val="tx1"/>
                </a:solidFill>
              </a:rPr>
              <a:t/>
            </a:r>
            <a:br>
              <a:rPr lang="ru-RU" sz="2000" b="1">
                <a:solidFill>
                  <a:schemeClr val="tx1"/>
                </a:solidFill>
              </a:rPr>
            </a:br>
            <a:r>
              <a:rPr lang="ru-RU" sz="2000" b="1">
                <a:solidFill>
                  <a:schemeClr val="tx1"/>
                </a:solidFill>
              </a:rPr>
              <a:t>ИК=Д/П</a:t>
            </a:r>
          </a:p>
          <a:p>
            <a:pPr>
              <a:defRPr/>
            </a:pPr>
            <a:endParaRPr lang="ru-RU" sz="2000" b="1">
              <a:solidFill>
                <a:schemeClr val="tx1"/>
              </a:solidFill>
            </a:endParaRPr>
          </a:p>
          <a:p>
            <a:pPr>
              <a:defRPr/>
            </a:pPr>
            <a:r>
              <a:rPr lang="ru-RU" sz="2000" b="1">
                <a:solidFill>
                  <a:schemeClr val="tx1"/>
                </a:solidFill>
              </a:rPr>
              <a:t> где Д - минимальное давление,</a:t>
            </a:r>
          </a:p>
          <a:p>
            <a:pPr>
              <a:defRPr/>
            </a:pPr>
            <a:r>
              <a:rPr lang="ru-RU" sz="2000" b="1">
                <a:solidFill>
                  <a:schemeClr val="tx1"/>
                </a:solidFill>
              </a:rPr>
              <a:t>а П - пульс.</a:t>
            </a:r>
            <a:br>
              <a:rPr lang="ru-RU" sz="2000" b="1">
                <a:solidFill>
                  <a:schemeClr val="tx1"/>
                </a:solidFill>
              </a:rPr>
            </a:br>
            <a:endParaRPr lang="ru-RU" sz="2000" b="1">
              <a:solidFill>
                <a:schemeClr val="tx1"/>
              </a:solidFill>
            </a:endParaRPr>
          </a:p>
        </p:txBody>
      </p:sp>
      <p:sp>
        <p:nvSpPr>
          <p:cNvPr id="26630" name="AutoShape 6"/>
          <p:cNvSpPr>
            <a:spLocks noChangeArrowheads="1"/>
          </p:cNvSpPr>
          <p:nvPr/>
        </p:nvSpPr>
        <p:spPr bwMode="auto">
          <a:xfrm>
            <a:off x="1763713" y="2060575"/>
            <a:ext cx="1439862" cy="431800"/>
          </a:xfrm>
          <a:prstGeom prst="flowChartAlternateProcess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28680" name="Picture 8" descr="2l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43350" y="2628900"/>
            <a:ext cx="12573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286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286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6000"/>
                            </p:stCondLst>
                            <p:childTnLst>
                              <p:par>
                                <p:cTn id="27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8676" grpId="0"/>
      <p:bldP spid="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4" descr="0004661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54" name="AutoShape 18"/>
          <p:cNvSpPr>
            <a:spLocks noChangeArrowheads="1"/>
          </p:cNvSpPr>
          <p:nvPr/>
        </p:nvSpPr>
        <p:spPr bwMode="auto">
          <a:xfrm>
            <a:off x="684213" y="5013325"/>
            <a:ext cx="6911975" cy="1582738"/>
          </a:xfrm>
          <a:prstGeom prst="flowChartMultidocumen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9940" name="Rectangle 4"/>
          <p:cNvSpPr>
            <a:spLocks noChangeArrowheads="1"/>
          </p:cNvSpPr>
          <p:nvPr/>
        </p:nvSpPr>
        <p:spPr bwMode="auto">
          <a:xfrm>
            <a:off x="684213" y="5300663"/>
            <a:ext cx="5903912" cy="1155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1400" b="1" i="1">
                <a:solidFill>
                  <a:srgbClr val="990000"/>
                </a:solidFill>
              </a:rPr>
              <a:t>Уже через 6-7 месяцев после начала занятий плаванием или бегом жизненная емкость легких у юных спортсменов может возрасти на 500 куб.см. и более. Снижение ее - признак переутомления.</a:t>
            </a:r>
            <a:br>
              <a:rPr lang="ru-RU" sz="1400" b="1" i="1">
                <a:solidFill>
                  <a:srgbClr val="990000"/>
                </a:solidFill>
              </a:rPr>
            </a:br>
            <a:endParaRPr lang="ru-RU" sz="1400" b="1" i="1">
              <a:solidFill>
                <a:srgbClr val="990000"/>
              </a:solidFill>
            </a:endParaRPr>
          </a:p>
        </p:txBody>
      </p:sp>
      <p:sp>
        <p:nvSpPr>
          <p:cNvPr id="4" name="Выноска со стрелкой вниз 3"/>
          <p:cNvSpPr/>
          <p:nvPr/>
        </p:nvSpPr>
        <p:spPr>
          <a:xfrm>
            <a:off x="571500" y="357188"/>
            <a:ext cx="6929438" cy="1487487"/>
          </a:xfrm>
          <a:prstGeom prst="downArrowCallout">
            <a:avLst/>
          </a:prstGeom>
          <a:gradFill>
            <a:gsLst>
              <a:gs pos="0">
                <a:srgbClr val="FFFF00"/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2400" b="1" i="1">
                <a:solidFill>
                  <a:srgbClr val="990000"/>
                </a:solidFill>
              </a:rPr>
              <a:t>Систематические занятия</a:t>
            </a:r>
          </a:p>
          <a:p>
            <a:pPr>
              <a:defRPr/>
            </a:pPr>
            <a:r>
              <a:rPr lang="ru-RU" sz="2400" b="1" i="1">
                <a:solidFill>
                  <a:srgbClr val="990000"/>
                </a:solidFill>
              </a:rPr>
              <a:t> физкультурой и спортом</a:t>
            </a:r>
          </a:p>
        </p:txBody>
      </p:sp>
      <p:sp>
        <p:nvSpPr>
          <p:cNvPr id="39944" name="WordArt 8"/>
          <p:cNvSpPr>
            <a:spLocks noChangeArrowheads="1" noChangeShapeType="1" noTextEdit="1"/>
          </p:cNvSpPr>
          <p:nvPr/>
        </p:nvSpPr>
        <p:spPr bwMode="auto">
          <a:xfrm>
            <a:off x="3203575" y="1989138"/>
            <a:ext cx="1619250" cy="1511300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0800004"/>
              </a:avLst>
            </a:prstTxWarp>
          </a:bodyPr>
          <a:lstStyle/>
          <a:p>
            <a:r>
              <a:rPr lang="ru-RU" b="1" kern="10">
                <a:ln w="9525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990000"/>
                </a:solidFill>
                <a:latin typeface="Arial"/>
                <a:cs typeface="Arial"/>
              </a:rPr>
              <a:t>способствуют</a:t>
            </a:r>
          </a:p>
        </p:txBody>
      </p:sp>
      <p:sp>
        <p:nvSpPr>
          <p:cNvPr id="39945" name="AutoShape 9"/>
          <p:cNvSpPr>
            <a:spLocks noChangeArrowheads="1"/>
          </p:cNvSpPr>
          <p:nvPr/>
        </p:nvSpPr>
        <p:spPr bwMode="auto">
          <a:xfrm>
            <a:off x="1476375" y="3357563"/>
            <a:ext cx="2592388" cy="1223962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990000"/>
              </a:gs>
              <a:gs pos="100000">
                <a:schemeClr val="accent1"/>
              </a:gs>
            </a:gsLst>
            <a:path path="shape">
              <a:fillToRect l="50000" t="50000" r="50000" b="50000"/>
            </a:path>
          </a:gradFill>
          <a:ln w="76200" cmpd="tri">
            <a:solidFill>
              <a:srgbClr val="990000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>
                <a:solidFill>
                  <a:srgbClr val="000099"/>
                </a:solidFill>
              </a:rPr>
              <a:t>развитию </a:t>
            </a:r>
          </a:p>
          <a:p>
            <a:r>
              <a:rPr lang="ru-RU">
                <a:solidFill>
                  <a:srgbClr val="000099"/>
                </a:solidFill>
              </a:rPr>
              <a:t>дыхательной </a:t>
            </a:r>
          </a:p>
          <a:p>
            <a:r>
              <a:rPr lang="ru-RU">
                <a:solidFill>
                  <a:srgbClr val="000099"/>
                </a:solidFill>
              </a:rPr>
              <a:t>мускулатуры</a:t>
            </a:r>
          </a:p>
        </p:txBody>
      </p:sp>
      <p:sp>
        <p:nvSpPr>
          <p:cNvPr id="39946" name="AutoShape 10"/>
          <p:cNvSpPr>
            <a:spLocks noChangeArrowheads="1"/>
          </p:cNvSpPr>
          <p:nvPr/>
        </p:nvSpPr>
        <p:spPr bwMode="auto">
          <a:xfrm>
            <a:off x="4284663" y="3357563"/>
            <a:ext cx="2592387" cy="1223962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990000"/>
              </a:gs>
              <a:gs pos="100000">
                <a:schemeClr val="accent1"/>
              </a:gs>
            </a:gsLst>
            <a:path path="shape">
              <a:fillToRect l="50000" t="50000" r="50000" b="50000"/>
            </a:path>
          </a:gradFill>
          <a:ln w="76200" cmpd="tri">
            <a:solidFill>
              <a:srgbClr val="990000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>
                <a:solidFill>
                  <a:srgbClr val="000099"/>
                </a:solidFill>
              </a:rPr>
              <a:t>расширению</a:t>
            </a:r>
          </a:p>
          <a:p>
            <a:r>
              <a:rPr lang="ru-RU">
                <a:solidFill>
                  <a:srgbClr val="000099"/>
                </a:solidFill>
              </a:rPr>
              <a:t>грудной клетки</a:t>
            </a:r>
          </a:p>
        </p:txBody>
      </p:sp>
      <p:sp>
        <p:nvSpPr>
          <p:cNvPr id="39947" name="AutoShape 11"/>
          <p:cNvSpPr>
            <a:spLocks noChangeArrowheads="1"/>
          </p:cNvSpPr>
          <p:nvPr/>
        </p:nvSpPr>
        <p:spPr bwMode="auto">
          <a:xfrm>
            <a:off x="971550" y="2492375"/>
            <a:ext cx="733425" cy="1214438"/>
          </a:xfrm>
          <a:prstGeom prst="curvedRightArrow">
            <a:avLst>
              <a:gd name="adj1" fmla="val 33117"/>
              <a:gd name="adj2" fmla="val 66234"/>
              <a:gd name="adj3" fmla="val 33333"/>
            </a:avLst>
          </a:prstGeom>
          <a:gradFill rotWithShape="1">
            <a:gsLst>
              <a:gs pos="0">
                <a:srgbClr val="FFFF00"/>
              </a:gs>
              <a:gs pos="50000">
                <a:srgbClr val="CC0000"/>
              </a:gs>
              <a:gs pos="100000">
                <a:srgbClr val="FFFF00"/>
              </a:gs>
            </a:gsLst>
            <a:lin ang="18900000" scaled="1"/>
          </a:gradFill>
          <a:ln w="9525">
            <a:solidFill>
              <a:srgbClr val="99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9948" name="AutoShape 12"/>
          <p:cNvSpPr>
            <a:spLocks noChangeArrowheads="1"/>
          </p:cNvSpPr>
          <p:nvPr/>
        </p:nvSpPr>
        <p:spPr bwMode="auto">
          <a:xfrm>
            <a:off x="6659563" y="2492375"/>
            <a:ext cx="733425" cy="1214438"/>
          </a:xfrm>
          <a:prstGeom prst="curvedLeftArrow">
            <a:avLst>
              <a:gd name="adj1" fmla="val 33117"/>
              <a:gd name="adj2" fmla="val 66234"/>
              <a:gd name="adj3" fmla="val 33333"/>
            </a:avLst>
          </a:prstGeom>
          <a:gradFill rotWithShape="1">
            <a:gsLst>
              <a:gs pos="0">
                <a:srgbClr val="FFFF00"/>
              </a:gs>
              <a:gs pos="50000">
                <a:srgbClr val="CC0000"/>
              </a:gs>
              <a:gs pos="100000">
                <a:srgbClr val="FFFF00"/>
              </a:gs>
            </a:gsLst>
            <a:lin ang="18900000" scaled="1"/>
          </a:gradFill>
          <a:ln w="9525">
            <a:solidFill>
              <a:srgbClr val="99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39956" name="Picture 20" descr="baby20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08400" y="2205038"/>
            <a:ext cx="709613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60" name="Куб 3"/>
          <p:cNvSpPr>
            <a:spLocks noChangeArrowheads="1"/>
          </p:cNvSpPr>
          <p:nvPr/>
        </p:nvSpPr>
        <p:spPr bwMode="auto">
          <a:xfrm rot="-5400000">
            <a:off x="6516688" y="-100012"/>
            <a:ext cx="720725" cy="3889375"/>
          </a:xfrm>
          <a:prstGeom prst="cube">
            <a:avLst>
              <a:gd name="adj" fmla="val 25000"/>
            </a:avLst>
          </a:prstGeom>
          <a:solidFill>
            <a:srgbClr val="D5FFE8"/>
          </a:solidFill>
          <a:ln w="25400" algn="ctr">
            <a:solidFill>
              <a:srgbClr val="862A4A"/>
            </a:solidFill>
            <a:miter lim="800000"/>
            <a:headEnd/>
            <a:tailEnd/>
          </a:ln>
        </p:spPr>
        <p:txBody>
          <a:bodyPr vert="eaVert" anchor="ctr"/>
          <a:lstStyle/>
          <a:p>
            <a:r>
              <a:rPr lang="ru-RU" sz="1600" b="1" i="1" u="sng">
                <a:solidFill>
                  <a:srgbClr val="CC0066"/>
                </a:solidFill>
              </a:rPr>
              <a:t>Жизненная емкость легких.</a:t>
            </a:r>
            <a:r>
              <a:rPr lang="ru-RU" sz="160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99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99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99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99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399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2000" fill="hold"/>
                                        <p:tgtEl>
                                          <p:spTgt spid="399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399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399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399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2000" fill="hold"/>
                                        <p:tgtEl>
                                          <p:spTgt spid="399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600" decel="100000"/>
                                        <p:tgtEl>
                                          <p:spTgt spid="399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600" decel="100000" fill="hold"/>
                                        <p:tgtEl>
                                          <p:spTgt spid="399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00" decel="100000" fill="hold"/>
                                        <p:tgtEl>
                                          <p:spTgt spid="399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00" decel="100000" fill="hold"/>
                                        <p:tgtEl>
                                          <p:spTgt spid="399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99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99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6000"/>
                            </p:stCondLst>
                            <p:childTnLst>
                              <p:par>
                                <p:cTn id="40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600" decel="100000"/>
                                        <p:tgtEl>
                                          <p:spTgt spid="399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600" decel="100000" fill="hold"/>
                                        <p:tgtEl>
                                          <p:spTgt spid="399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00" decel="100000" fill="hold"/>
                                        <p:tgtEl>
                                          <p:spTgt spid="399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600" decel="100000" fill="hold"/>
                                        <p:tgtEl>
                                          <p:spTgt spid="399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99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99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8000"/>
                            </p:stCondLst>
                            <p:childTnLst>
                              <p:par>
                                <p:cTn id="4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399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399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2000"/>
                                        <p:tgtEl>
                                          <p:spTgt spid="399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000" fill="hold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54" grpId="0" animBg="1"/>
      <p:bldP spid="39940" grpId="0"/>
      <p:bldP spid="4" grpId="0" animBg="1"/>
      <p:bldP spid="39944" grpId="0" animBg="1"/>
      <p:bldP spid="39945" grpId="0" animBg="1"/>
      <p:bldP spid="39946" grpId="0" animBg="1"/>
      <p:bldP spid="39947" grpId="0" animBg="1"/>
      <p:bldP spid="3994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5" descr="59908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4678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991" name="AutoShape 7"/>
          <p:cNvSpPr>
            <a:spLocks noChangeArrowheads="1"/>
          </p:cNvSpPr>
          <p:nvPr/>
        </p:nvSpPr>
        <p:spPr bwMode="auto">
          <a:xfrm rot="-5400000">
            <a:off x="431801" y="1233487"/>
            <a:ext cx="2093912" cy="1878013"/>
          </a:xfrm>
          <a:prstGeom prst="horizontalScroll">
            <a:avLst>
              <a:gd name="adj" fmla="val 12500"/>
            </a:avLst>
          </a:prstGeom>
          <a:gradFill rotWithShape="1">
            <a:gsLst>
              <a:gs pos="0">
                <a:srgbClr val="FF6600"/>
              </a:gs>
              <a:gs pos="50000">
                <a:srgbClr val="FFFF66"/>
              </a:gs>
              <a:gs pos="100000">
                <a:srgbClr val="FF6600"/>
              </a:gs>
            </a:gsLst>
            <a:lin ang="18900000" scaled="1"/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vert="eaVert" wrap="none" anchor="ctr"/>
          <a:lstStyle/>
          <a:p>
            <a:r>
              <a:rPr lang="ru-RU" sz="1400"/>
              <a:t>колеблется от </a:t>
            </a:r>
          </a:p>
          <a:p>
            <a:r>
              <a:rPr lang="ru-RU" sz="1400"/>
              <a:t>2,5 до 5л,</a:t>
            </a:r>
          </a:p>
          <a:p>
            <a:r>
              <a:rPr lang="ru-RU" sz="1400"/>
              <a:t> а у некоторых</a:t>
            </a:r>
          </a:p>
          <a:p>
            <a:r>
              <a:rPr lang="ru-RU" sz="1400"/>
              <a:t> спортсменов </a:t>
            </a:r>
          </a:p>
          <a:p>
            <a:r>
              <a:rPr lang="ru-RU" sz="1400"/>
              <a:t>достигает 5,5л</a:t>
            </a:r>
          </a:p>
          <a:p>
            <a:r>
              <a:rPr lang="ru-RU" sz="1400"/>
              <a:t> и более.</a:t>
            </a:r>
          </a:p>
        </p:txBody>
      </p:sp>
      <p:sp>
        <p:nvSpPr>
          <p:cNvPr id="41994" name="Oval 10"/>
          <p:cNvSpPr>
            <a:spLocks noChangeArrowheads="1"/>
          </p:cNvSpPr>
          <p:nvPr/>
        </p:nvSpPr>
        <p:spPr bwMode="auto">
          <a:xfrm>
            <a:off x="5003800" y="765175"/>
            <a:ext cx="3889375" cy="2209800"/>
          </a:xfrm>
          <a:prstGeom prst="ellipse">
            <a:avLst/>
          </a:prstGeom>
          <a:gradFill rotWithShape="1">
            <a:gsLst>
              <a:gs pos="0">
                <a:srgbClr val="FFFF66"/>
              </a:gs>
              <a:gs pos="50000">
                <a:srgbClr val="FF6600"/>
              </a:gs>
              <a:gs pos="100000">
                <a:srgbClr val="FFFF66"/>
              </a:gs>
            </a:gsLst>
            <a:lin ang="2700000" scaled="1"/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1992" name="WordArt 8"/>
          <p:cNvSpPr>
            <a:spLocks noChangeArrowheads="1" noChangeShapeType="1" noTextEdit="1"/>
          </p:cNvSpPr>
          <p:nvPr/>
        </p:nvSpPr>
        <p:spPr bwMode="auto">
          <a:xfrm>
            <a:off x="755650" y="3500438"/>
            <a:ext cx="1704975" cy="831850"/>
          </a:xfrm>
          <a:prstGeom prst="rect">
            <a:avLst/>
          </a:prstGeom>
        </p:spPr>
        <p:txBody>
          <a:bodyPr wrap="none" fromWordArt="1">
            <a:prstTxWarp prst="textDeflateBottom">
              <a:avLst>
                <a:gd name="adj" fmla="val 76472"/>
              </a:avLst>
            </a:prstTxWarp>
            <a:scene3d>
              <a:camera prst="legacyPerspectiveFront">
                <a:rot lat="19799994" lon="19439993" rev="0"/>
              </a:camera>
              <a:lightRig rig="legacyNormal2" dir="t"/>
            </a:scene3d>
            <a:sp3d extrusionH="354000" prstMaterial="legacyMatte">
              <a:extrusionClr>
                <a:srgbClr val="939676"/>
              </a:extrusionClr>
            </a:sp3d>
          </a:bodyPr>
          <a:lstStyle/>
          <a:p>
            <a:r>
              <a:rPr lang="ru-RU" sz="3600" b="1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FF66"/>
                    </a:gs>
                    <a:gs pos="50000">
                      <a:srgbClr val="FF6600"/>
                    </a:gs>
                    <a:gs pos="100000">
                      <a:srgbClr val="FFFF66"/>
                    </a:gs>
                  </a:gsLst>
                  <a:lin ang="18900000" scaled="1"/>
                </a:gradFill>
                <a:latin typeface="Impact"/>
              </a:rPr>
              <a:t>зависит</a:t>
            </a:r>
          </a:p>
        </p:txBody>
      </p:sp>
      <p:sp>
        <p:nvSpPr>
          <p:cNvPr id="41990" name="WordArt 6"/>
          <p:cNvSpPr>
            <a:spLocks noChangeArrowheads="1" noChangeShapeType="1" noTextEdit="1"/>
          </p:cNvSpPr>
          <p:nvPr/>
        </p:nvSpPr>
        <p:spPr bwMode="auto">
          <a:xfrm>
            <a:off x="5148263" y="620713"/>
            <a:ext cx="3384550" cy="2087562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40356"/>
              </a:avLst>
            </a:prstTxWarp>
          </a:bodyPr>
          <a:lstStyle/>
          <a:p>
            <a:r>
              <a:rPr lang="ru-RU" sz="3600" b="1" kern="10">
                <a:ln w="12700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000080"/>
                </a:solid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Жизненная </a:t>
            </a:r>
          </a:p>
          <a:p>
            <a:r>
              <a:rPr lang="ru-RU" sz="3600" b="1" kern="10">
                <a:ln w="12700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000080"/>
                </a:solid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ёмкость легких</a:t>
            </a:r>
          </a:p>
          <a:p>
            <a:r>
              <a:rPr lang="ru-RU" sz="3600" b="1" kern="10">
                <a:ln w="12700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000080"/>
                </a:solid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человека </a:t>
            </a:r>
          </a:p>
        </p:txBody>
      </p:sp>
      <p:sp>
        <p:nvSpPr>
          <p:cNvPr id="41996" name="AutoShape 12"/>
          <p:cNvSpPr>
            <a:spLocks noChangeArrowheads="1"/>
          </p:cNvSpPr>
          <p:nvPr/>
        </p:nvSpPr>
        <p:spPr bwMode="auto">
          <a:xfrm>
            <a:off x="3132138" y="3284538"/>
            <a:ext cx="2232025" cy="504825"/>
          </a:xfrm>
          <a:prstGeom prst="wedgeRoundRectCallout">
            <a:avLst>
              <a:gd name="adj1" fmla="val -76458"/>
              <a:gd name="adj2" fmla="val 66352"/>
              <a:gd name="adj3" fmla="val 16667"/>
            </a:avLst>
          </a:prstGeom>
          <a:solidFill>
            <a:srgbClr val="FF9933"/>
          </a:solidFill>
          <a:ln w="12700">
            <a:solidFill>
              <a:srgbClr val="000080"/>
            </a:solidFill>
            <a:miter lim="800000"/>
            <a:headEnd/>
            <a:tailEnd/>
          </a:ln>
        </p:spPr>
        <p:txBody>
          <a:bodyPr/>
          <a:lstStyle/>
          <a:p>
            <a:r>
              <a:rPr lang="ru-RU"/>
              <a:t>от возраста</a:t>
            </a:r>
          </a:p>
        </p:txBody>
      </p:sp>
      <p:sp>
        <p:nvSpPr>
          <p:cNvPr id="41997" name="AutoShape 13"/>
          <p:cNvSpPr>
            <a:spLocks noChangeArrowheads="1"/>
          </p:cNvSpPr>
          <p:nvPr/>
        </p:nvSpPr>
        <p:spPr bwMode="auto">
          <a:xfrm>
            <a:off x="3203575" y="3933825"/>
            <a:ext cx="2233613" cy="576263"/>
          </a:xfrm>
          <a:prstGeom prst="wedgeRoundRectCallout">
            <a:avLst>
              <a:gd name="adj1" fmla="val -76370"/>
              <a:gd name="adj2" fmla="val -23005"/>
              <a:gd name="adj3" fmla="val 16667"/>
            </a:avLst>
          </a:prstGeom>
          <a:solidFill>
            <a:srgbClr val="FF9933"/>
          </a:solidFill>
          <a:ln w="12700">
            <a:solidFill>
              <a:srgbClr val="000080"/>
            </a:solidFill>
            <a:miter lim="800000"/>
            <a:headEnd/>
            <a:tailEnd/>
          </a:ln>
        </p:spPr>
        <p:txBody>
          <a:bodyPr/>
          <a:lstStyle/>
          <a:p>
            <a:r>
              <a:rPr lang="ru-RU"/>
              <a:t>от пола</a:t>
            </a:r>
          </a:p>
        </p:txBody>
      </p:sp>
      <p:sp>
        <p:nvSpPr>
          <p:cNvPr id="41998" name="AutoShape 14"/>
          <p:cNvSpPr>
            <a:spLocks noChangeArrowheads="1"/>
          </p:cNvSpPr>
          <p:nvPr/>
        </p:nvSpPr>
        <p:spPr bwMode="auto">
          <a:xfrm>
            <a:off x="3779838" y="4724400"/>
            <a:ext cx="2879725" cy="719138"/>
          </a:xfrm>
          <a:prstGeom prst="wedgeRoundRectCallout">
            <a:avLst>
              <a:gd name="adj1" fmla="val -95537"/>
              <a:gd name="adj2" fmla="val -78477"/>
              <a:gd name="adj3" fmla="val 16667"/>
            </a:avLst>
          </a:prstGeom>
          <a:solidFill>
            <a:srgbClr val="FF9933"/>
          </a:solidFill>
          <a:ln w="12700">
            <a:solidFill>
              <a:srgbClr val="000080"/>
            </a:solidFill>
            <a:miter lim="800000"/>
            <a:headEnd/>
            <a:tailEnd/>
          </a:ln>
        </p:spPr>
        <p:txBody>
          <a:bodyPr/>
          <a:lstStyle/>
          <a:p>
            <a:r>
              <a:rPr lang="ru-RU"/>
              <a:t>от физического развития</a:t>
            </a:r>
          </a:p>
        </p:txBody>
      </p:sp>
      <p:sp>
        <p:nvSpPr>
          <p:cNvPr id="41999" name="AutoShape 15"/>
          <p:cNvSpPr>
            <a:spLocks noChangeArrowheads="1"/>
          </p:cNvSpPr>
          <p:nvPr/>
        </p:nvSpPr>
        <p:spPr bwMode="auto">
          <a:xfrm>
            <a:off x="3203575" y="5805488"/>
            <a:ext cx="5940425" cy="863600"/>
          </a:xfrm>
          <a:prstGeom prst="flowChartInputOutpu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sz="1400" b="1"/>
              <a:t>Уменьшение её более чем на 300 куб.см </a:t>
            </a:r>
          </a:p>
          <a:p>
            <a:r>
              <a:rPr lang="ru-RU" sz="1400" b="1"/>
              <a:t>может указывать на </a:t>
            </a:r>
            <a:r>
              <a:rPr lang="ru-RU" sz="1400" b="1" i="1" u="sng">
                <a:solidFill>
                  <a:schemeClr val="tx2"/>
                </a:solidFill>
              </a:rPr>
              <a:t>переутомление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19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19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19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419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419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19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19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19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419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419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419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419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419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419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419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6000"/>
                            </p:stCondLst>
                            <p:childTnLst>
                              <p:par>
                                <p:cTn id="3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419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419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419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8000"/>
                            </p:stCondLst>
                            <p:childTnLst>
                              <p:par>
                                <p:cTn id="4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419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419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419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0000"/>
                            </p:stCondLst>
                            <p:childTnLst>
                              <p:par>
                                <p:cTn id="4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419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419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419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2000"/>
                            </p:stCondLst>
                            <p:childTnLst>
                              <p:par>
                                <p:cTn id="54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000"/>
                                        <p:tgtEl>
                                          <p:spTgt spid="419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4199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00" fill="hold"/>
                                        <p:tgtEl>
                                          <p:spTgt spid="419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000" fill="hold"/>
                                        <p:tgtEl>
                                          <p:spTgt spid="419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91" grpId="0" animBg="1"/>
      <p:bldP spid="41994" grpId="0" animBg="1"/>
      <p:bldP spid="41992" grpId="0" animBg="1"/>
      <p:bldP spid="41990" grpId="0" animBg="1"/>
      <p:bldP spid="41996" grpId="0" animBg="1"/>
      <p:bldP spid="41997" grpId="0" animBg="1"/>
      <p:bldP spid="41998" grpId="0" animBg="1"/>
      <p:bldP spid="41999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13" descr="0004661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524000" y="-1447800"/>
            <a:ext cx="12192000" cy="975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015" name="Cloud"/>
          <p:cNvSpPr>
            <a:spLocks noChangeAspect="1" noEditPoints="1" noChangeArrowheads="1"/>
          </p:cNvSpPr>
          <p:nvPr/>
        </p:nvSpPr>
        <p:spPr bwMode="auto">
          <a:xfrm>
            <a:off x="179388" y="333375"/>
            <a:ext cx="2743200" cy="1838325"/>
          </a:xfrm>
          <a:custGeom>
            <a:avLst/>
            <a:gdLst>
              <a:gd name="T0" fmla="*/ 67 w 21600"/>
              <a:gd name="T1" fmla="*/ 10800 h 21600"/>
              <a:gd name="T2" fmla="*/ 10800 w 21600"/>
              <a:gd name="T3" fmla="*/ 21577 h 21600"/>
              <a:gd name="T4" fmla="*/ 21582 w 21600"/>
              <a:gd name="T5" fmla="*/ 10800 h 21600"/>
              <a:gd name="T6" fmla="*/ 10800 w 21600"/>
              <a:gd name="T7" fmla="*/ 1235 h 21600"/>
              <a:gd name="T8" fmla="*/ 2977 w 21600"/>
              <a:gd name="T9" fmla="*/ 3262 h 21600"/>
              <a:gd name="T10" fmla="*/ 17087 w 21600"/>
              <a:gd name="T11" fmla="*/ 173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gradFill rotWithShape="1">
            <a:gsLst>
              <a:gs pos="0">
                <a:srgbClr val="FFFFFF"/>
              </a:gs>
              <a:gs pos="50000">
                <a:srgbClr val="66CCFF"/>
              </a:gs>
              <a:gs pos="100000">
                <a:srgbClr val="FFFFFF"/>
              </a:gs>
            </a:gsLst>
            <a:lin ang="2700000" scaled="1"/>
          </a:gra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3012" name="Rectangle 4"/>
          <p:cNvSpPr>
            <a:spLocks noChangeArrowheads="1"/>
          </p:cNvSpPr>
          <p:nvPr/>
        </p:nvSpPr>
        <p:spPr bwMode="auto">
          <a:xfrm>
            <a:off x="2339975" y="3357563"/>
            <a:ext cx="5602288" cy="3387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i="1">
                <a:solidFill>
                  <a:schemeClr val="accent1"/>
                </a:solidFill>
              </a:rPr>
              <a:t>Для этого закройте вначале пробкой отверстие внутреннего цилиндра спирометра и продезинфицируйте его мундштук в растворе борной кислоты или марганцовокислого калия. После глубокого вдоха сделайте через взятый в рот мундштук глубокий выдох. При этом воздух не должен проходить мимо мундштука или через нос.</a:t>
            </a:r>
            <a:br>
              <a:rPr lang="ru-RU" i="1">
                <a:solidFill>
                  <a:schemeClr val="accent1"/>
                </a:solidFill>
              </a:rPr>
            </a:br>
            <a:endParaRPr lang="ru-RU" i="1">
              <a:solidFill>
                <a:schemeClr val="accent1"/>
              </a:solidFill>
            </a:endParaRPr>
          </a:p>
          <a:p>
            <a:r>
              <a:rPr lang="ru-RU" i="1">
                <a:solidFill>
                  <a:schemeClr val="accent1"/>
                </a:solidFill>
              </a:rPr>
              <a:t>Измерение повторяют дважды, а в дневнике записывают наивысший результат.</a:t>
            </a:r>
            <a:br>
              <a:rPr lang="ru-RU" i="1">
                <a:solidFill>
                  <a:schemeClr val="accent1"/>
                </a:solidFill>
              </a:rPr>
            </a:br>
            <a:endParaRPr lang="ru-RU" i="1">
              <a:solidFill>
                <a:schemeClr val="accent1"/>
              </a:solidFill>
            </a:endParaRPr>
          </a:p>
        </p:txBody>
      </p:sp>
      <p:sp>
        <p:nvSpPr>
          <p:cNvPr id="43013" name="WordArt 5"/>
          <p:cNvSpPr>
            <a:spLocks noChangeArrowheads="1" noChangeShapeType="1" noTextEdit="1"/>
          </p:cNvSpPr>
          <p:nvPr/>
        </p:nvSpPr>
        <p:spPr bwMode="auto">
          <a:xfrm>
            <a:off x="395288" y="836613"/>
            <a:ext cx="2152650" cy="936625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4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r>
              <a:rPr lang="ru-RU" sz="3600" b="1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Impact"/>
              </a:rPr>
              <a:t>"Ж Е Л"</a:t>
            </a:r>
          </a:p>
        </p:txBody>
      </p:sp>
      <p:sp>
        <p:nvSpPr>
          <p:cNvPr id="43016" name="WordArt 8"/>
          <p:cNvSpPr>
            <a:spLocks noChangeArrowheads="1" noChangeShapeType="1" noTextEdit="1"/>
          </p:cNvSpPr>
          <p:nvPr/>
        </p:nvSpPr>
        <p:spPr bwMode="auto">
          <a:xfrm>
            <a:off x="3348038" y="0"/>
            <a:ext cx="4176712" cy="719138"/>
          </a:xfrm>
          <a:prstGeom prst="rect">
            <a:avLst/>
          </a:prstGeom>
        </p:spPr>
        <p:txBody>
          <a:bodyPr wrap="none" fromWordArt="1">
            <a:prstTxWarp prst="textTriangle">
              <a:avLst>
                <a:gd name="adj" fmla="val 50000"/>
              </a:avLst>
            </a:prstTxWarp>
            <a:scene3d>
              <a:camera prst="legacyObliqueTopLeft"/>
              <a:lightRig rig="legacyNormal3" dir="r"/>
            </a:scene3d>
            <a:sp3d extrusionH="201600" prstMaterial="legacyMatte">
              <a:extrusionClr>
                <a:srgbClr val="0066CC"/>
              </a:extrusionClr>
            </a:sp3d>
          </a:bodyPr>
          <a:lstStyle/>
          <a:p>
            <a:r>
              <a:rPr lang="ru-RU" sz="3600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FFCC"/>
                    </a:gs>
                    <a:gs pos="100000">
                      <a:srgbClr val="FF9999"/>
                    </a:gs>
                  </a:gsLst>
                  <a:lin ang="5400000" scaled="1"/>
                </a:gradFill>
                <a:latin typeface="Times New Roman"/>
                <a:cs typeface="Times New Roman"/>
              </a:rPr>
              <a:t>следует измерять</a:t>
            </a:r>
          </a:p>
        </p:txBody>
      </p:sp>
      <p:sp>
        <p:nvSpPr>
          <p:cNvPr id="43017" name="Rectangle 9"/>
          <p:cNvSpPr>
            <a:spLocks noChangeArrowheads="1"/>
          </p:cNvSpPr>
          <p:nvPr/>
        </p:nvSpPr>
        <p:spPr bwMode="auto">
          <a:xfrm>
            <a:off x="3059113" y="765175"/>
            <a:ext cx="4608512" cy="144463"/>
          </a:xfrm>
          <a:prstGeom prst="rect">
            <a:avLst/>
          </a:prstGeom>
          <a:gradFill rotWithShape="1">
            <a:gsLst>
              <a:gs pos="0">
                <a:srgbClr val="99CCFF"/>
              </a:gs>
              <a:gs pos="50000">
                <a:srgbClr val="0000CC"/>
              </a:gs>
              <a:gs pos="100000">
                <a:srgbClr val="99CCFF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3018" name="Rectangle 10"/>
          <p:cNvSpPr>
            <a:spLocks noChangeArrowheads="1"/>
          </p:cNvSpPr>
          <p:nvPr/>
        </p:nvSpPr>
        <p:spPr bwMode="auto">
          <a:xfrm>
            <a:off x="2771775" y="2349500"/>
            <a:ext cx="5040313" cy="914400"/>
          </a:xfrm>
          <a:prstGeom prst="rect">
            <a:avLst/>
          </a:prstGeom>
          <a:gradFill rotWithShape="1">
            <a:gsLst>
              <a:gs pos="0">
                <a:srgbClr val="66CCFF"/>
              </a:gs>
              <a:gs pos="50000">
                <a:schemeClr val="bg1"/>
              </a:gs>
              <a:gs pos="100000">
                <a:srgbClr val="66CCFF"/>
              </a:gs>
            </a:gsLst>
            <a:lin ang="189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r>
              <a:rPr lang="ru-RU"/>
              <a:t>1 раз в 10 дней </a:t>
            </a:r>
          </a:p>
          <a:p>
            <a:pPr>
              <a:defRPr/>
            </a:pPr>
            <a:r>
              <a:rPr lang="ru-RU"/>
              <a:t>специальным прибором - спирометром</a:t>
            </a:r>
          </a:p>
        </p:txBody>
      </p:sp>
      <p:pic>
        <p:nvPicPr>
          <p:cNvPr id="29705" name="Picture 11" descr="2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750" y="2708275"/>
            <a:ext cx="12573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020" name="Line 12"/>
          <p:cNvSpPr>
            <a:spLocks noChangeShapeType="1"/>
          </p:cNvSpPr>
          <p:nvPr/>
        </p:nvSpPr>
        <p:spPr bwMode="auto">
          <a:xfrm>
            <a:off x="2700338" y="5734050"/>
            <a:ext cx="4895850" cy="0"/>
          </a:xfrm>
          <a:prstGeom prst="line">
            <a:avLst/>
          </a:prstGeom>
          <a:noFill/>
          <a:ln w="76200" cmpd="tri">
            <a:solidFill>
              <a:srgbClr val="000066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30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30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30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430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430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30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30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30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430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430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430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30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30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30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430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430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430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7000"/>
                            </p:stCondLst>
                            <p:childTnLst>
                              <p:par>
                                <p:cTn id="41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9000"/>
                            </p:stCondLst>
                            <p:childTnLst>
                              <p:par>
                                <p:cTn id="4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430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30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30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2" grpId="0"/>
      <p:bldP spid="43013" grpId="0" animBg="1"/>
      <p:bldP spid="43016" grpId="0" animBg="1"/>
      <p:bldP spid="43017" grpId="0" animBg="1"/>
      <p:bldP spid="43018" grpId="0" animBg="1"/>
      <p:bldP spid="43020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17" descr="0004662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8138" name="PubOvalCallout"/>
          <p:cNvSpPr>
            <a:spLocks noEditPoints="1" noChangeArrowheads="1"/>
          </p:cNvSpPr>
          <p:nvPr/>
        </p:nvSpPr>
        <p:spPr bwMode="auto">
          <a:xfrm>
            <a:off x="4211638" y="188913"/>
            <a:ext cx="2952750" cy="2087562"/>
          </a:xfrm>
          <a:custGeom>
            <a:avLst/>
            <a:gdLst>
              <a:gd name="G0" fmla="+- 0 0 0"/>
              <a:gd name="G1" fmla="+- 10766 0 0"/>
              <a:gd name="T0" fmla="*/ 10800 w 21600"/>
              <a:gd name="T1" fmla="*/ 0 h 21600"/>
              <a:gd name="T2" fmla="*/ 0 w 21600"/>
              <a:gd name="T3" fmla="*/ 8105 h 21600"/>
              <a:gd name="T4" fmla="*/ 10766 w 21600"/>
              <a:gd name="T5" fmla="*/ 21600 h 21600"/>
              <a:gd name="T6" fmla="*/ 10800 w 21600"/>
              <a:gd name="T7" fmla="*/ 16210 h 21600"/>
              <a:gd name="T8" fmla="*/ 21600 w 21600"/>
              <a:gd name="T9" fmla="*/ 8105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3163 w 21600"/>
              <a:gd name="T16" fmla="*/ 2374 h 21600"/>
              <a:gd name="T17" fmla="*/ 18437 w 21600"/>
              <a:gd name="T18" fmla="*/ 1383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10766" y="21600"/>
                </a:moveTo>
                <a:lnTo>
                  <a:pt x="9590" y="16158"/>
                </a:lnTo>
                <a:cubicBezTo>
                  <a:pt x="9991" y="16192"/>
                  <a:pt x="10395" y="16210"/>
                  <a:pt x="10800" y="16210"/>
                </a:cubicBezTo>
                <a:cubicBezTo>
                  <a:pt x="16764" y="16210"/>
                  <a:pt x="21600" y="12581"/>
                  <a:pt x="21600" y="8105"/>
                </a:cubicBezTo>
                <a:cubicBezTo>
                  <a:pt x="21600" y="3628"/>
                  <a:pt x="16764" y="0"/>
                  <a:pt x="10800" y="0"/>
                </a:cubicBezTo>
                <a:cubicBezTo>
                  <a:pt x="4835" y="0"/>
                  <a:pt x="0" y="3628"/>
                  <a:pt x="0" y="8105"/>
                </a:cubicBezTo>
                <a:cubicBezTo>
                  <a:pt x="-1" y="10568"/>
                  <a:pt x="1493" y="12898"/>
                  <a:pt x="4057" y="14436"/>
                </a:cubicBezTo>
                <a:close/>
              </a:path>
            </a:pathLst>
          </a:custGeom>
          <a:solidFill>
            <a:srgbClr val="FF99CC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8136" name="AutoShape 8"/>
          <p:cNvSpPr>
            <a:spLocks noChangeArrowheads="1"/>
          </p:cNvSpPr>
          <p:nvPr/>
        </p:nvSpPr>
        <p:spPr bwMode="auto">
          <a:xfrm>
            <a:off x="2195513" y="260350"/>
            <a:ext cx="1873250" cy="574675"/>
          </a:xfrm>
          <a:prstGeom prst="rightArrow">
            <a:avLst>
              <a:gd name="adj1" fmla="val 50000"/>
              <a:gd name="adj2" fmla="val 81492"/>
            </a:avLst>
          </a:prstGeom>
          <a:gradFill rotWithShape="1">
            <a:gsLst>
              <a:gs pos="0">
                <a:schemeClr val="bg1"/>
              </a:gs>
              <a:gs pos="100000">
                <a:srgbClr val="FF99CC"/>
              </a:gs>
            </a:gsLst>
            <a:lin ang="189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8132" name="Rectangle 4"/>
          <p:cNvSpPr>
            <a:spLocks noChangeArrowheads="1"/>
          </p:cNvSpPr>
          <p:nvPr/>
        </p:nvSpPr>
        <p:spPr bwMode="auto">
          <a:xfrm>
            <a:off x="1979613" y="5788025"/>
            <a:ext cx="6697662" cy="1069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ru-RU" sz="1600" b="1" i="1"/>
              <a:t>При появлении же частого поверхностного дыхания, одышки нужно прекратить занятие, отметить это в дневнике самоконтроля и обратиться к врачу.</a:t>
            </a:r>
            <a:br>
              <a:rPr lang="ru-RU" sz="1600" b="1" i="1"/>
            </a:br>
            <a:endParaRPr lang="ru-RU" sz="1600" b="1" i="1"/>
          </a:p>
        </p:txBody>
      </p:sp>
      <p:sp>
        <p:nvSpPr>
          <p:cNvPr id="48133" name="WordArt 5"/>
          <p:cNvSpPr>
            <a:spLocks noChangeArrowheads="1" noChangeShapeType="1" noTextEdit="1"/>
          </p:cNvSpPr>
          <p:nvPr/>
        </p:nvSpPr>
        <p:spPr bwMode="auto">
          <a:xfrm>
            <a:off x="539750" y="333375"/>
            <a:ext cx="1439863" cy="358775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r>
              <a:rPr lang="ru-RU" sz="3600" b="1" kern="10">
                <a:ln w="9525">
                  <a:solidFill>
                    <a:srgbClr val="FF99CC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важно</a:t>
            </a:r>
          </a:p>
        </p:txBody>
      </p:sp>
      <p:sp>
        <p:nvSpPr>
          <p:cNvPr id="48134" name="Line 6"/>
          <p:cNvSpPr>
            <a:spLocks noChangeShapeType="1"/>
          </p:cNvSpPr>
          <p:nvPr/>
        </p:nvSpPr>
        <p:spPr bwMode="auto">
          <a:xfrm>
            <a:off x="395288" y="836613"/>
            <a:ext cx="1800225" cy="0"/>
          </a:xfrm>
          <a:prstGeom prst="line">
            <a:avLst/>
          </a:prstGeom>
          <a:noFill/>
          <a:ln w="76200" cmpd="tri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8135" name="Rectangle 7"/>
          <p:cNvSpPr>
            <a:spLocks noChangeArrowheads="1"/>
          </p:cNvSpPr>
          <p:nvPr/>
        </p:nvSpPr>
        <p:spPr bwMode="auto">
          <a:xfrm>
            <a:off x="2268538" y="333375"/>
            <a:ext cx="127158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r>
              <a:rPr lang="ru-RU"/>
              <a:t>научиться</a:t>
            </a:r>
          </a:p>
        </p:txBody>
      </p:sp>
      <p:sp>
        <p:nvSpPr>
          <p:cNvPr id="48137" name="WordArt 9"/>
          <p:cNvSpPr>
            <a:spLocks noChangeArrowheads="1" noChangeShapeType="1" noTextEdit="1"/>
          </p:cNvSpPr>
          <p:nvPr/>
        </p:nvSpPr>
        <p:spPr bwMode="auto">
          <a:xfrm>
            <a:off x="5003800" y="404813"/>
            <a:ext cx="1371600" cy="11144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2400" i="1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полному</a:t>
            </a:r>
          </a:p>
          <a:p>
            <a:r>
              <a:rPr lang="ru-RU" sz="2400" i="1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глубокому</a:t>
            </a:r>
          </a:p>
          <a:p>
            <a:r>
              <a:rPr lang="ru-RU" sz="2400" i="1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дыханию</a:t>
            </a:r>
          </a:p>
        </p:txBody>
      </p:sp>
      <p:sp>
        <p:nvSpPr>
          <p:cNvPr id="48139" name="WordArt 11"/>
          <p:cNvSpPr>
            <a:spLocks noChangeArrowheads="1" noChangeShapeType="1" noTextEdit="1"/>
          </p:cNvSpPr>
          <p:nvPr/>
        </p:nvSpPr>
        <p:spPr bwMode="auto">
          <a:xfrm>
            <a:off x="6011863" y="2133600"/>
            <a:ext cx="2524125" cy="398463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pPr>
              <a:defRPr/>
            </a:pPr>
            <a:r>
              <a:rPr lang="ru-RU" sz="2000" kern="1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6699"/>
                    </a:gs>
                    <a:gs pos="50000">
                      <a:schemeClr val="tx2"/>
                    </a:gs>
                    <a:gs pos="100000">
                      <a:srgbClr val="FF6699"/>
                    </a:gs>
                  </a:gsLst>
                  <a:lin ang="18900000" scaled="1"/>
                </a:gradFill>
                <a:effectLst>
                  <a:outerShdw dist="53882" dir="2700000" algn="ctr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                      </a:t>
            </a:r>
          </a:p>
        </p:txBody>
      </p:sp>
      <p:sp>
        <p:nvSpPr>
          <p:cNvPr id="48140" name="AutoShape 12"/>
          <p:cNvSpPr>
            <a:spLocks noChangeArrowheads="1"/>
          </p:cNvSpPr>
          <p:nvPr/>
        </p:nvSpPr>
        <p:spPr bwMode="auto">
          <a:xfrm rot="-5400000">
            <a:off x="180182" y="1485106"/>
            <a:ext cx="4464050" cy="3744913"/>
          </a:xfrm>
          <a:prstGeom prst="horizontalScroll">
            <a:avLst>
              <a:gd name="adj" fmla="val 12500"/>
            </a:avLst>
          </a:prstGeom>
          <a:gradFill rotWithShape="1">
            <a:gsLst>
              <a:gs pos="0">
                <a:srgbClr val="6699FF"/>
              </a:gs>
              <a:gs pos="50000">
                <a:srgbClr val="FF99CC"/>
              </a:gs>
              <a:gs pos="100000">
                <a:srgbClr val="6699FF"/>
              </a:gs>
            </a:gsLst>
            <a:lin ang="18900000" scaled="1"/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vert="eaVert" wrap="none" anchor="ctr"/>
          <a:lstStyle/>
          <a:p>
            <a:r>
              <a:rPr lang="ru-RU" b="1" i="1"/>
              <a:t>в покое </a:t>
            </a:r>
          </a:p>
          <a:p>
            <a:r>
              <a:rPr lang="ru-RU" b="1" i="1"/>
              <a:t>частота дыхания</a:t>
            </a:r>
          </a:p>
          <a:p>
            <a:r>
              <a:rPr lang="ru-RU" b="1" i="1"/>
              <a:t>равна </a:t>
            </a:r>
          </a:p>
          <a:p>
            <a:r>
              <a:rPr lang="ru-RU" b="1" i="1" u="sng">
                <a:solidFill>
                  <a:schemeClr val="tx2"/>
                </a:solidFill>
              </a:rPr>
              <a:t>16-18 в мин</a:t>
            </a:r>
            <a:r>
              <a:rPr lang="ru-RU" b="1" i="1"/>
              <a:t>., </a:t>
            </a:r>
          </a:p>
          <a:p>
            <a:r>
              <a:rPr lang="ru-RU" b="1" i="1"/>
              <a:t>то при физической </a:t>
            </a:r>
          </a:p>
          <a:p>
            <a:r>
              <a:rPr lang="ru-RU" b="1" i="1"/>
              <a:t>нагрузке, </a:t>
            </a:r>
          </a:p>
          <a:p>
            <a:r>
              <a:rPr lang="ru-RU" b="1" i="1"/>
              <a:t>когда организм </a:t>
            </a:r>
          </a:p>
          <a:p>
            <a:r>
              <a:rPr lang="ru-RU" b="1" i="1"/>
              <a:t>нуждается </a:t>
            </a:r>
          </a:p>
          <a:p>
            <a:r>
              <a:rPr lang="ru-RU" b="1" i="1"/>
              <a:t>в большем </a:t>
            </a:r>
          </a:p>
          <a:p>
            <a:r>
              <a:rPr lang="ru-RU" b="1" i="1"/>
              <a:t>количестве</a:t>
            </a:r>
          </a:p>
          <a:p>
            <a:r>
              <a:rPr lang="ru-RU" b="1" i="1"/>
              <a:t> кислорода, </a:t>
            </a:r>
          </a:p>
          <a:p>
            <a:r>
              <a:rPr lang="ru-RU" b="1" i="1"/>
              <a:t>эта частота может</a:t>
            </a:r>
          </a:p>
          <a:p>
            <a:r>
              <a:rPr lang="ru-RU" b="1" i="1"/>
              <a:t> достигать </a:t>
            </a:r>
            <a:r>
              <a:rPr lang="ru-RU" b="1" i="1" u="sng">
                <a:solidFill>
                  <a:schemeClr val="tx2"/>
                </a:solidFill>
              </a:rPr>
              <a:t>40 и более</a:t>
            </a:r>
            <a:r>
              <a:rPr lang="ru-RU" b="1" i="1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8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8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48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48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8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48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48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000" fill="hold"/>
                                        <p:tgtEl>
                                          <p:spTgt spid="48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48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000"/>
                            </p:stCondLst>
                            <p:childTnLst>
                              <p:par>
                                <p:cTn id="24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48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481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48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48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481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48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000"/>
                            </p:stCondLst>
                            <p:childTnLst>
                              <p:par>
                                <p:cTn id="4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481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481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481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481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8000"/>
                            </p:stCondLst>
                            <p:childTnLst>
                              <p:par>
                                <p:cTn id="5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48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48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2000"/>
                                        <p:tgtEl>
                                          <p:spTgt spid="48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3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000"/>
                                        <p:tgtEl>
                                          <p:spTgt spid="481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2000" fill="hold"/>
                                        <p:tgtEl>
                                          <p:spTgt spid="481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0" fill="hold"/>
                                        <p:tgtEl>
                                          <p:spTgt spid="48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48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0000"/>
                            </p:stCondLst>
                            <p:childTnLst>
                              <p:par>
                                <p:cTn id="6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2000"/>
                                        <p:tgtEl>
                                          <p:spTgt spid="481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2000" fill="hold"/>
                                        <p:tgtEl>
                                          <p:spTgt spid="48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000" fill="hold"/>
                                        <p:tgtEl>
                                          <p:spTgt spid="48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6" grpId="0" animBg="1"/>
      <p:bldP spid="48132" grpId="0"/>
      <p:bldP spid="48133" grpId="0" animBg="1"/>
      <p:bldP spid="48134" grpId="0" animBg="1"/>
      <p:bldP spid="48135" grpId="0"/>
      <p:bldP spid="48137" grpId="0" animBg="1"/>
      <p:bldP spid="48140" grpId="0" animBg="1"/>
      <p:bldP spid="48140" grpId="1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16" descr="0004661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524000" y="-1447800"/>
            <a:ext cx="12192000" cy="975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7" name="Rectangle 4"/>
          <p:cNvSpPr>
            <a:spLocks noChangeArrowheads="1"/>
          </p:cNvSpPr>
          <p:nvPr/>
        </p:nvSpPr>
        <p:spPr bwMode="auto">
          <a:xfrm>
            <a:off x="1331913" y="4151313"/>
            <a:ext cx="67532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/>
              <a:t/>
            </a:r>
            <a:br>
              <a:rPr lang="ru-RU"/>
            </a:br>
            <a:endParaRPr lang="ru-RU"/>
          </a:p>
        </p:txBody>
      </p:sp>
      <p:sp>
        <p:nvSpPr>
          <p:cNvPr id="33799" name="Oval 7"/>
          <p:cNvSpPr>
            <a:spLocks noChangeArrowheads="1"/>
          </p:cNvSpPr>
          <p:nvPr/>
        </p:nvSpPr>
        <p:spPr bwMode="auto">
          <a:xfrm>
            <a:off x="395288" y="1412875"/>
            <a:ext cx="2592387" cy="792163"/>
          </a:xfrm>
          <a:prstGeom prst="ellipse">
            <a:avLst/>
          </a:prstGeom>
          <a:gradFill rotWithShape="1">
            <a:gsLst>
              <a:gs pos="0">
                <a:srgbClr val="99FFCC"/>
              </a:gs>
              <a:gs pos="50000">
                <a:schemeClr val="accent1"/>
              </a:gs>
              <a:gs pos="100000">
                <a:srgbClr val="99FFCC"/>
              </a:gs>
            </a:gsLst>
            <a:lin ang="1890000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  <a:p>
            <a:pPr>
              <a:defRPr/>
            </a:pPr>
            <a:r>
              <a:rPr lang="ru-RU" b="1" u="sng">
                <a:solidFill>
                  <a:schemeClr val="tx2"/>
                </a:solidFill>
              </a:rPr>
              <a:t>проба Штанге</a:t>
            </a:r>
          </a:p>
          <a:p>
            <a:pPr>
              <a:defRPr/>
            </a:pPr>
            <a:r>
              <a:rPr lang="ru-RU"/>
              <a:t> </a:t>
            </a:r>
          </a:p>
        </p:txBody>
      </p:sp>
      <p:sp>
        <p:nvSpPr>
          <p:cNvPr id="33800" name="AutoShape 8"/>
          <p:cNvSpPr>
            <a:spLocks noChangeArrowheads="1"/>
          </p:cNvSpPr>
          <p:nvPr/>
        </p:nvSpPr>
        <p:spPr bwMode="auto">
          <a:xfrm>
            <a:off x="2446338" y="4941888"/>
            <a:ext cx="6697662" cy="1150937"/>
          </a:xfrm>
          <a:prstGeom prst="upArrowCallout">
            <a:avLst>
              <a:gd name="adj1" fmla="val 145483"/>
              <a:gd name="adj2" fmla="val 145483"/>
              <a:gd name="adj3" fmla="val 16667"/>
              <a:gd name="adj4" fmla="val 6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/>
              <a:t>Хорошо натренированные люди </a:t>
            </a:r>
          </a:p>
          <a:p>
            <a:r>
              <a:rPr lang="ru-RU"/>
              <a:t>могут задержать дыхание </a:t>
            </a:r>
            <a:r>
              <a:rPr lang="ru-RU" b="1" i="1">
                <a:solidFill>
                  <a:schemeClr val="tx2"/>
                </a:solidFill>
              </a:rPr>
              <a:t>на 60-120 секунд.</a:t>
            </a:r>
          </a:p>
        </p:txBody>
      </p:sp>
      <p:sp>
        <p:nvSpPr>
          <p:cNvPr id="33802" name="AutoShape 10"/>
          <p:cNvSpPr>
            <a:spLocks noChangeArrowheads="1"/>
          </p:cNvSpPr>
          <p:nvPr/>
        </p:nvSpPr>
        <p:spPr bwMode="auto">
          <a:xfrm>
            <a:off x="395288" y="260350"/>
            <a:ext cx="8208962" cy="762000"/>
          </a:xfrm>
          <a:prstGeom prst="ellipseRibbon2">
            <a:avLst>
              <a:gd name="adj1" fmla="val 25000"/>
              <a:gd name="adj2" fmla="val 50000"/>
              <a:gd name="adj3" fmla="val 12500"/>
            </a:avLst>
          </a:prstGeom>
          <a:gradFill rotWithShape="1">
            <a:gsLst>
              <a:gs pos="0">
                <a:schemeClr val="bg1"/>
              </a:gs>
              <a:gs pos="50000">
                <a:srgbClr val="0099FF"/>
              </a:gs>
              <a:gs pos="100000">
                <a:schemeClr val="bg1"/>
              </a:gs>
            </a:gsLst>
            <a:lin ang="1890000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33801" name="AutoShape 9"/>
          <p:cNvSpPr>
            <a:spLocks noChangeArrowheads="1"/>
          </p:cNvSpPr>
          <p:nvPr/>
        </p:nvSpPr>
        <p:spPr bwMode="auto">
          <a:xfrm>
            <a:off x="3924300" y="2349500"/>
            <a:ext cx="4752975" cy="23749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/>
              <a:t>Сделать </a:t>
            </a:r>
            <a:r>
              <a:rPr lang="ru-RU" i="1">
                <a:solidFill>
                  <a:schemeClr val="tx2"/>
                </a:solidFill>
              </a:rPr>
              <a:t>вдох</a:t>
            </a:r>
            <a:r>
              <a:rPr lang="ru-RU"/>
              <a:t>, затем </a:t>
            </a:r>
            <a:r>
              <a:rPr lang="ru-RU" i="1">
                <a:solidFill>
                  <a:schemeClr val="tx2"/>
                </a:solidFill>
              </a:rPr>
              <a:t>глубокий выдох</a:t>
            </a:r>
            <a:r>
              <a:rPr lang="ru-RU"/>
              <a:t>, </a:t>
            </a:r>
          </a:p>
          <a:p>
            <a:r>
              <a:rPr lang="ru-RU"/>
              <a:t>снова </a:t>
            </a:r>
            <a:r>
              <a:rPr lang="ru-RU" i="1">
                <a:solidFill>
                  <a:schemeClr val="tx2"/>
                </a:solidFill>
              </a:rPr>
              <a:t>вдох</a:t>
            </a:r>
            <a:r>
              <a:rPr lang="ru-RU"/>
              <a:t>, </a:t>
            </a:r>
            <a:r>
              <a:rPr lang="ru-RU" i="1">
                <a:solidFill>
                  <a:schemeClr val="tx2"/>
                </a:solidFill>
              </a:rPr>
              <a:t>задержать дыхание</a:t>
            </a:r>
            <a:r>
              <a:rPr lang="ru-RU"/>
              <a:t>, </a:t>
            </a:r>
          </a:p>
          <a:p>
            <a:r>
              <a:rPr lang="ru-RU"/>
              <a:t>по секундомеру фиксируя </a:t>
            </a:r>
          </a:p>
          <a:p>
            <a:r>
              <a:rPr lang="ru-RU" u="sng"/>
              <a:t>время задержки дыхания</a:t>
            </a:r>
            <a:r>
              <a:rPr lang="ru-RU"/>
              <a:t>. </a:t>
            </a:r>
          </a:p>
          <a:p>
            <a:r>
              <a:rPr lang="ru-RU"/>
              <a:t>По мере увеличения тренированности </a:t>
            </a:r>
          </a:p>
          <a:p>
            <a:r>
              <a:rPr lang="ru-RU"/>
              <a:t>время задержки дыхания увеличивается.</a:t>
            </a:r>
          </a:p>
        </p:txBody>
      </p:sp>
      <p:sp>
        <p:nvSpPr>
          <p:cNvPr id="33798" name="PubRRectCallout"/>
          <p:cNvSpPr>
            <a:spLocks noEditPoints="1" noChangeArrowheads="1"/>
          </p:cNvSpPr>
          <p:nvPr/>
        </p:nvSpPr>
        <p:spPr bwMode="auto">
          <a:xfrm>
            <a:off x="2627313" y="404813"/>
            <a:ext cx="3673475" cy="947737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gradFill rotWithShape="1">
            <a:gsLst>
              <a:gs pos="0">
                <a:srgbClr val="FFFFFF"/>
              </a:gs>
              <a:gs pos="50000">
                <a:srgbClr val="0099FF"/>
              </a:gs>
              <a:gs pos="100000">
                <a:srgbClr val="FFFFFF"/>
              </a:gs>
            </a:gsLst>
            <a:lin ang="5400000" scaled="1"/>
          </a:gra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>
              <a:defRPr/>
            </a:pPr>
            <a:r>
              <a:rPr lang="ru-RU" sz="2400"/>
              <a:t>метод самоконтроля</a:t>
            </a:r>
          </a:p>
          <a:p>
            <a:pPr>
              <a:defRPr/>
            </a:pPr>
            <a:r>
              <a:rPr lang="ru-RU"/>
              <a:t> </a:t>
            </a:r>
            <a:endParaRPr lang="ru-RU" i="1" u="sng">
              <a:solidFill>
                <a:schemeClr val="tx2"/>
              </a:solidFill>
            </a:endParaRPr>
          </a:p>
        </p:txBody>
      </p:sp>
      <p:sp>
        <p:nvSpPr>
          <p:cNvPr id="33803" name="WordArt 11"/>
          <p:cNvSpPr>
            <a:spLocks noChangeArrowheads="1" noChangeShapeType="1" noTextEdit="1"/>
          </p:cNvSpPr>
          <p:nvPr/>
        </p:nvSpPr>
        <p:spPr bwMode="auto">
          <a:xfrm>
            <a:off x="2124075" y="836613"/>
            <a:ext cx="4619625" cy="657225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r>
              <a:rPr lang="ru-RU" sz="3600" kern="10" spc="-36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Impact"/>
              </a:rPr>
              <a:t>" с помощью дыхания"</a:t>
            </a:r>
          </a:p>
        </p:txBody>
      </p:sp>
      <p:pic>
        <p:nvPicPr>
          <p:cNvPr id="33805" name="Picture 13" descr="2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750" y="3933825"/>
            <a:ext cx="12573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338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338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338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337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3379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337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337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338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338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6000"/>
                            </p:stCondLst>
                            <p:childTnLst>
                              <p:par>
                                <p:cTn id="2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338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338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38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8000"/>
                            </p:stCondLst>
                            <p:childTnLst>
                              <p:par>
                                <p:cTn id="3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338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338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338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9" grpId="0" animBg="1"/>
      <p:bldP spid="33800" grpId="0" animBg="1"/>
      <p:bldP spid="33801" grpId="0" animBg="1"/>
      <p:bldP spid="3380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WordArt 5"/>
          <p:cNvSpPr>
            <a:spLocks noChangeArrowheads="1" noChangeShapeType="1" noTextEdit="1"/>
          </p:cNvSpPr>
          <p:nvPr/>
        </p:nvSpPr>
        <p:spPr bwMode="auto">
          <a:xfrm>
            <a:off x="1187450" y="836613"/>
            <a:ext cx="1524000" cy="571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FF66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вопрос:</a:t>
            </a:r>
          </a:p>
        </p:txBody>
      </p:sp>
      <p:sp>
        <p:nvSpPr>
          <p:cNvPr id="57350" name="Rectangle 6"/>
          <p:cNvSpPr>
            <a:spLocks noChangeArrowheads="1"/>
          </p:cNvSpPr>
          <p:nvPr/>
        </p:nvSpPr>
        <p:spPr bwMode="auto">
          <a:xfrm>
            <a:off x="1619250" y="1628775"/>
            <a:ext cx="5997575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just">
              <a:buFontTx/>
              <a:buChar char="•"/>
            </a:pPr>
            <a:r>
              <a:rPr lang="ru-RU" sz="2400" i="1" u="sng"/>
              <a:t>Что позволяет оценить самоконтроль?</a:t>
            </a:r>
          </a:p>
        </p:txBody>
      </p:sp>
      <p:pic>
        <p:nvPicPr>
          <p:cNvPr id="5125" name="Picture 7" descr="3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67625" y="549275"/>
            <a:ext cx="12573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73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73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7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50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6" descr="0004501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0"/>
            <a:ext cx="457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1" name="Rectangle 4"/>
          <p:cNvSpPr>
            <a:spLocks noChangeArrowheads="1"/>
          </p:cNvSpPr>
          <p:nvPr/>
        </p:nvSpPr>
        <p:spPr bwMode="auto">
          <a:xfrm>
            <a:off x="1187450" y="2168525"/>
            <a:ext cx="74549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l"/>
            <a:r>
              <a:rPr lang="ru-RU"/>
              <a:t/>
            </a:r>
            <a:br>
              <a:rPr lang="ru-RU"/>
            </a:br>
            <a:endParaRPr lang="ru-RU"/>
          </a:p>
        </p:txBody>
      </p:sp>
      <p:sp>
        <p:nvSpPr>
          <p:cNvPr id="32772" name="WordArt 7"/>
          <p:cNvSpPr>
            <a:spLocks noChangeArrowheads="1" noChangeShapeType="1" noTextEdit="1"/>
          </p:cNvSpPr>
          <p:nvPr/>
        </p:nvSpPr>
        <p:spPr bwMode="auto">
          <a:xfrm>
            <a:off x="468313" y="260350"/>
            <a:ext cx="5715000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3600" b="1" i="1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следует помнить:</a:t>
            </a:r>
          </a:p>
        </p:txBody>
      </p:sp>
      <p:sp>
        <p:nvSpPr>
          <p:cNvPr id="38921" name="AutoShape 9"/>
          <p:cNvSpPr>
            <a:spLocks noChangeArrowheads="1"/>
          </p:cNvSpPr>
          <p:nvPr/>
        </p:nvSpPr>
        <p:spPr bwMode="auto">
          <a:xfrm>
            <a:off x="395288" y="1484313"/>
            <a:ext cx="4392612" cy="1296987"/>
          </a:xfrm>
          <a:prstGeom prst="horizontalScroll">
            <a:avLst>
              <a:gd name="adj" fmla="val 12500"/>
            </a:avLst>
          </a:prstGeom>
          <a:gradFill rotWithShape="1">
            <a:gsLst>
              <a:gs pos="0">
                <a:srgbClr val="CC0066"/>
              </a:gs>
              <a:gs pos="50000">
                <a:srgbClr val="FFFFFF"/>
              </a:gs>
              <a:gs pos="100000">
                <a:srgbClr val="CC0066"/>
              </a:gs>
            </a:gsLst>
            <a:lin ang="18900000" scaled="1"/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sz="1600"/>
              <a:t>самостоятельные занятия</a:t>
            </a:r>
            <a:endParaRPr lang="en-US" sz="1600"/>
          </a:p>
          <a:p>
            <a:r>
              <a:rPr lang="ru-RU" sz="1600"/>
              <a:t> физической культурой нельзя проводить </a:t>
            </a:r>
          </a:p>
          <a:p>
            <a:r>
              <a:rPr lang="ru-RU" sz="1600"/>
              <a:t>без врачебного контроля и самоконтроля</a:t>
            </a:r>
          </a:p>
        </p:txBody>
      </p:sp>
      <p:sp>
        <p:nvSpPr>
          <p:cNvPr id="32774" name="Line 8"/>
          <p:cNvSpPr>
            <a:spLocks noChangeShapeType="1"/>
          </p:cNvSpPr>
          <p:nvPr/>
        </p:nvSpPr>
        <p:spPr bwMode="auto">
          <a:xfrm>
            <a:off x="250825" y="908050"/>
            <a:ext cx="7632700" cy="0"/>
          </a:xfrm>
          <a:prstGeom prst="line">
            <a:avLst/>
          </a:prstGeom>
          <a:noFill/>
          <a:ln w="76200" cmpd="tri">
            <a:pattFill prst="plaid">
              <a:fgClr>
                <a:srgbClr val="FF0000"/>
              </a:fgClr>
              <a:bgClr>
                <a:srgbClr val="FFFFFF"/>
              </a:bgClr>
            </a:patt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8922" name="AutoShape 10"/>
          <p:cNvSpPr>
            <a:spLocks noChangeArrowheads="1"/>
          </p:cNvSpPr>
          <p:nvPr/>
        </p:nvSpPr>
        <p:spPr bwMode="auto">
          <a:xfrm>
            <a:off x="395288" y="1773238"/>
            <a:ext cx="287337" cy="287337"/>
          </a:xfrm>
          <a:prstGeom prst="star5">
            <a:avLst/>
          </a:prstGeom>
          <a:solidFill>
            <a:schemeClr val="tx2"/>
          </a:solidFill>
          <a:ln w="38100" cmpd="dbl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38924" name="AutoShape 12"/>
          <p:cNvSpPr>
            <a:spLocks noChangeArrowheads="1"/>
          </p:cNvSpPr>
          <p:nvPr/>
        </p:nvSpPr>
        <p:spPr bwMode="auto">
          <a:xfrm>
            <a:off x="900113" y="2420938"/>
            <a:ext cx="3816350" cy="1296987"/>
          </a:xfrm>
          <a:prstGeom prst="horizontalScroll">
            <a:avLst>
              <a:gd name="adj" fmla="val 12500"/>
            </a:avLst>
          </a:prstGeom>
          <a:gradFill rotWithShape="1">
            <a:gsLst>
              <a:gs pos="0">
                <a:srgbClr val="993366"/>
              </a:gs>
              <a:gs pos="50000">
                <a:srgbClr val="FFFFFF"/>
              </a:gs>
              <a:gs pos="100000">
                <a:srgbClr val="993366"/>
              </a:gs>
            </a:gsLst>
            <a:lin ang="18900000" scaled="1"/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sz="1600"/>
              <a:t>самонаблюдение не заменяет </a:t>
            </a:r>
          </a:p>
          <a:p>
            <a:r>
              <a:rPr lang="ru-RU" sz="1600"/>
              <a:t>систематического врачебного </a:t>
            </a:r>
            <a:endParaRPr lang="en-US" sz="1600"/>
          </a:p>
          <a:p>
            <a:r>
              <a:rPr lang="ru-RU" sz="1600"/>
              <a:t>контроля,а только его дополняет</a:t>
            </a:r>
          </a:p>
          <a:p>
            <a:endParaRPr lang="ru-RU" sz="1600"/>
          </a:p>
        </p:txBody>
      </p:sp>
      <p:sp>
        <p:nvSpPr>
          <p:cNvPr id="38925" name="AutoShape 13"/>
          <p:cNvSpPr>
            <a:spLocks noChangeArrowheads="1"/>
          </p:cNvSpPr>
          <p:nvPr/>
        </p:nvSpPr>
        <p:spPr bwMode="auto">
          <a:xfrm>
            <a:off x="827088" y="2636838"/>
            <a:ext cx="287337" cy="287337"/>
          </a:xfrm>
          <a:prstGeom prst="star5">
            <a:avLst/>
          </a:prstGeom>
          <a:solidFill>
            <a:schemeClr val="tx2"/>
          </a:solidFill>
          <a:ln w="38100" cmpd="dbl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38927" name="AutoShape 15"/>
          <p:cNvSpPr>
            <a:spLocks noChangeArrowheads="1"/>
          </p:cNvSpPr>
          <p:nvPr/>
        </p:nvSpPr>
        <p:spPr bwMode="auto">
          <a:xfrm>
            <a:off x="755650" y="4149725"/>
            <a:ext cx="3529013" cy="1223963"/>
          </a:xfrm>
          <a:prstGeom prst="rightArrowCallout">
            <a:avLst>
              <a:gd name="adj1" fmla="val 25000"/>
              <a:gd name="adj2" fmla="val 25000"/>
              <a:gd name="adj3" fmla="val 48054"/>
              <a:gd name="adj4" fmla="val 66667"/>
            </a:avLst>
          </a:prstGeom>
          <a:gradFill rotWithShape="1">
            <a:gsLst>
              <a:gs pos="0">
                <a:schemeClr val="bg1"/>
              </a:gs>
              <a:gs pos="100000">
                <a:srgbClr val="FFFF00"/>
              </a:gs>
            </a:gsLst>
            <a:path path="rect">
              <a:fillToRect l="50000" t="50000" r="50000" b="50000"/>
            </a:path>
          </a:gra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l"/>
            <a:r>
              <a:rPr lang="ru-RU" b="1">
                <a:latin typeface="Clarendon Extended" pitchFamily="18" charset="0"/>
              </a:rPr>
              <a:t>серьезные</a:t>
            </a:r>
          </a:p>
          <a:p>
            <a:pPr algn="l"/>
            <a:r>
              <a:rPr lang="ru-RU" b="1">
                <a:latin typeface="Clarendon Extended" pitchFamily="18" charset="0"/>
              </a:rPr>
              <a:t>занятия      </a:t>
            </a:r>
            <a:r>
              <a:rPr lang="ru-RU" b="1" i="1" u="sng">
                <a:solidFill>
                  <a:schemeClr val="tx2"/>
                </a:solidFill>
                <a:latin typeface="Clarendon Extended" pitchFamily="18" charset="0"/>
              </a:rPr>
              <a:t>не мыслимы</a:t>
            </a:r>
          </a:p>
          <a:p>
            <a:pPr algn="l"/>
            <a:r>
              <a:rPr lang="ru-RU" b="1">
                <a:latin typeface="Clarendon Extended" pitchFamily="18" charset="0"/>
              </a:rPr>
              <a:t>спортом</a:t>
            </a:r>
          </a:p>
        </p:txBody>
      </p:sp>
      <p:sp>
        <p:nvSpPr>
          <p:cNvPr id="38929" name="Oval 17"/>
          <p:cNvSpPr>
            <a:spLocks noChangeArrowheads="1"/>
          </p:cNvSpPr>
          <p:nvPr/>
        </p:nvSpPr>
        <p:spPr bwMode="auto">
          <a:xfrm>
            <a:off x="5148263" y="4365625"/>
            <a:ext cx="3455987" cy="1439863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rgbClr val="FFFF00"/>
              </a:gs>
            </a:gsLst>
            <a:path path="shape">
              <a:fillToRect l="50000" t="50000" r="50000" b="50000"/>
            </a:path>
          </a:gra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/>
              <a:t>соблюдения </a:t>
            </a:r>
          </a:p>
          <a:p>
            <a:r>
              <a:rPr lang="ru-RU"/>
              <a:t>гигиенического</a:t>
            </a:r>
          </a:p>
          <a:p>
            <a:r>
              <a:rPr lang="ru-RU"/>
              <a:t> режима </a:t>
            </a:r>
          </a:p>
          <a:p>
            <a:r>
              <a:rPr lang="ru-RU"/>
              <a:t>жизни</a:t>
            </a:r>
          </a:p>
        </p:txBody>
      </p:sp>
      <p:sp>
        <p:nvSpPr>
          <p:cNvPr id="38930" name="WordArt 18"/>
          <p:cNvSpPr>
            <a:spLocks noChangeArrowheads="1" noChangeShapeType="1" noTextEdit="1"/>
          </p:cNvSpPr>
          <p:nvPr/>
        </p:nvSpPr>
        <p:spPr bwMode="auto">
          <a:xfrm>
            <a:off x="4211638" y="4292600"/>
            <a:ext cx="838200" cy="698500"/>
          </a:xfrm>
          <a:prstGeom prst="rect">
            <a:avLst/>
          </a:prstGeom>
        </p:spPr>
        <p:txBody>
          <a:bodyPr wrap="none" fromWordArt="1">
            <a:prstTxWarp prst="textTriangle">
              <a:avLst>
                <a:gd name="adj" fmla="val 50000"/>
              </a:avLst>
            </a:prstTxWarp>
            <a:scene3d>
              <a:camera prst="legacyObliqueTopLeft"/>
              <a:lightRig rig="legacyNormal3" dir="r"/>
            </a:scene3d>
            <a:sp3d extrusionH="201600" prstMaterial="legacyMatte">
              <a:extrusionClr>
                <a:srgbClr val="0066CC"/>
              </a:extrusionClr>
            </a:sp3d>
          </a:bodyPr>
          <a:lstStyle/>
          <a:p>
            <a:r>
              <a:rPr lang="ru-RU" sz="3600" b="1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FFCC"/>
                    </a:gs>
                    <a:gs pos="100000">
                      <a:srgbClr val="FF9999"/>
                    </a:gs>
                  </a:gsLst>
                  <a:lin ang="5400000" scaled="1"/>
                </a:gradFill>
                <a:latin typeface="Times New Roman"/>
                <a:cs typeface="Times New Roman"/>
              </a:rPr>
              <a:t>б е з</a:t>
            </a:r>
          </a:p>
        </p:txBody>
      </p:sp>
      <p:pic>
        <p:nvPicPr>
          <p:cNvPr id="38932" name="Picture 20" descr="2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76600" y="5157788"/>
            <a:ext cx="1074738" cy="136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389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389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389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389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389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389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2000" fill="hold"/>
                                        <p:tgtEl>
                                          <p:spTgt spid="389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2000" fill="hold"/>
                                        <p:tgtEl>
                                          <p:spTgt spid="389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389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389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389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389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6000"/>
                            </p:stCondLst>
                            <p:childTnLst>
                              <p:par>
                                <p:cTn id="3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2000" fill="hold"/>
                                        <p:tgtEl>
                                          <p:spTgt spid="389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2000" fill="hold"/>
                                        <p:tgtEl>
                                          <p:spTgt spid="389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8000"/>
                            </p:stCondLst>
                            <p:childTnLst>
                              <p:par>
                                <p:cTn id="4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389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389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389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21" grpId="0" animBg="1"/>
      <p:bldP spid="38924" grpId="0" animBg="1"/>
      <p:bldP spid="38927" grpId="0" animBg="1"/>
      <p:bldP spid="38929" grpId="0" animBg="1"/>
      <p:bldP spid="38930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14" descr="Swimme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Шестиугольник 5"/>
          <p:cNvSpPr/>
          <p:nvPr/>
        </p:nvSpPr>
        <p:spPr>
          <a:xfrm>
            <a:off x="179388" y="115888"/>
            <a:ext cx="4392612" cy="1368425"/>
          </a:xfrm>
          <a:prstGeom prst="hexagon">
            <a:avLst/>
          </a:prstGeom>
          <a:gradFill>
            <a:gsLst>
              <a:gs pos="0">
                <a:srgbClr val="FFFF00"/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b="1" i="1">
                <a:solidFill>
                  <a:schemeClr val="tx1"/>
                </a:solidFill>
              </a:rPr>
              <a:t>Для оценки физического состояния организма человека и его физической подготовленности</a:t>
            </a:r>
          </a:p>
        </p:txBody>
      </p:sp>
      <p:sp>
        <p:nvSpPr>
          <p:cNvPr id="9" name="Шестиугольник 8"/>
          <p:cNvSpPr/>
          <p:nvPr/>
        </p:nvSpPr>
        <p:spPr>
          <a:xfrm>
            <a:off x="323850" y="4941888"/>
            <a:ext cx="2879725" cy="1079500"/>
          </a:xfrm>
          <a:prstGeom prst="hexagon">
            <a:avLst/>
          </a:prstGeom>
          <a:gradFill>
            <a:gsLst>
              <a:gs pos="0">
                <a:srgbClr val="FFFF00"/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1400" b="1">
                <a:solidFill>
                  <a:schemeClr val="tx1"/>
                </a:solidFill>
                <a:latin typeface="a_AlbionicExp" pitchFamily="34" charset="-52"/>
              </a:rPr>
              <a:t>антропометрические индексы</a:t>
            </a:r>
          </a:p>
        </p:txBody>
      </p:sp>
      <p:sp>
        <p:nvSpPr>
          <p:cNvPr id="2" name="Шестиугольник 8"/>
          <p:cNvSpPr/>
          <p:nvPr/>
        </p:nvSpPr>
        <p:spPr>
          <a:xfrm>
            <a:off x="5795963" y="4868863"/>
            <a:ext cx="2952750" cy="1081087"/>
          </a:xfrm>
          <a:prstGeom prst="hexagon">
            <a:avLst/>
          </a:prstGeom>
          <a:gradFill>
            <a:gsLst>
              <a:gs pos="0">
                <a:srgbClr val="FFFF00"/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1600" b="1">
                <a:solidFill>
                  <a:schemeClr val="tx1"/>
                </a:solidFill>
                <a:latin typeface="a_AlbionicExp" pitchFamily="34" charset="-52"/>
              </a:rPr>
              <a:t>упражнения - тесты</a:t>
            </a:r>
          </a:p>
        </p:txBody>
      </p:sp>
      <p:sp>
        <p:nvSpPr>
          <p:cNvPr id="3" name="Шестиугольник 8"/>
          <p:cNvSpPr/>
          <p:nvPr/>
        </p:nvSpPr>
        <p:spPr>
          <a:xfrm>
            <a:off x="3348038" y="5661025"/>
            <a:ext cx="2376487" cy="647700"/>
          </a:xfrm>
          <a:prstGeom prst="hexagon">
            <a:avLst/>
          </a:prstGeom>
          <a:gradFill>
            <a:gsLst>
              <a:gs pos="0">
                <a:srgbClr val="FFFF00"/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1600" b="1">
                <a:solidFill>
                  <a:schemeClr val="tx1"/>
                </a:solidFill>
                <a:latin typeface="a_AlbionicExp" pitchFamily="34" charset="-52"/>
              </a:rPr>
              <a:t>другое</a:t>
            </a:r>
          </a:p>
        </p:txBody>
      </p:sp>
      <p:sp>
        <p:nvSpPr>
          <p:cNvPr id="31757" name="AutoShape 13"/>
          <p:cNvSpPr>
            <a:spLocks noChangeArrowheads="1"/>
          </p:cNvSpPr>
          <p:nvPr/>
        </p:nvSpPr>
        <p:spPr bwMode="auto">
          <a:xfrm rot="5400000">
            <a:off x="7236619" y="2277269"/>
            <a:ext cx="1800225" cy="360363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50151517 h 21600"/>
              <a:gd name="T4" fmla="*/ 2147483647 w 21600"/>
              <a:gd name="T5" fmla="*/ 100302767 h 21600"/>
              <a:gd name="T6" fmla="*/ 2147483647 w 21600"/>
              <a:gd name="T7" fmla="*/ 5015151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1759" name="WordArt 15" descr="Частый вертикальный"/>
          <p:cNvSpPr>
            <a:spLocks noChangeArrowheads="1" noChangeShapeType="1" noTextEdit="1"/>
          </p:cNvSpPr>
          <p:nvPr/>
        </p:nvSpPr>
        <p:spPr bwMode="auto">
          <a:xfrm>
            <a:off x="5867400" y="404813"/>
            <a:ext cx="2771775" cy="892175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40356"/>
              </a:avLst>
            </a:prstTxWarp>
          </a:bodyPr>
          <a:lstStyle/>
          <a:p>
            <a:r>
              <a:rPr lang="ru-RU" sz="3600" b="1" kern="1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pattFill prst="dashHorz">
                  <a:fgClr>
                    <a:srgbClr val="808080"/>
                  </a:fgClr>
                  <a:bgClr>
                    <a:srgbClr val="FFFF00"/>
                  </a:bgClr>
                </a:patt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используют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17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17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317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317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6000"/>
                            </p:stCondLst>
                            <p:childTnLst>
                              <p:par>
                                <p:cTn id="26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8000"/>
                            </p:stCondLst>
                            <p:childTnLst>
                              <p:par>
                                <p:cTn id="37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2" grpId="0" animBg="1"/>
      <p:bldP spid="3" grpId="0" animBg="1"/>
      <p:bldP spid="31757" grpId="0" animBg="1"/>
      <p:bldP spid="31759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2" descr="0004656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Овал 5"/>
          <p:cNvSpPr/>
          <p:nvPr/>
        </p:nvSpPr>
        <p:spPr>
          <a:xfrm>
            <a:off x="1392208" y="1162028"/>
            <a:ext cx="4500593" cy="1285884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b="1" i="1">
                <a:solidFill>
                  <a:schemeClr val="tx2"/>
                </a:solidFill>
                <a:latin typeface="Arial Black" pitchFamily="34" charset="0"/>
              </a:rPr>
              <a:t>в повышении работоспособности</a:t>
            </a:r>
          </a:p>
        </p:txBody>
      </p:sp>
      <p:sp>
        <p:nvSpPr>
          <p:cNvPr id="34829" name="WordArt 13"/>
          <p:cNvSpPr>
            <a:spLocks noChangeArrowheads="1" noChangeShapeType="1" noTextEdit="1"/>
          </p:cNvSpPr>
          <p:nvPr/>
        </p:nvSpPr>
        <p:spPr bwMode="auto">
          <a:xfrm>
            <a:off x="2051050" y="333375"/>
            <a:ext cx="3332163" cy="1223963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0800004"/>
              </a:avLst>
            </a:prstTxWarp>
          </a:bodyPr>
          <a:lstStyle/>
          <a:p>
            <a:r>
              <a:rPr lang="ru-RU" sz="2000" b="1" kern="10">
                <a:ln w="19050">
                  <a:solidFill>
                    <a:srgbClr val="660066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Arial"/>
                <a:cs typeface="Arial"/>
              </a:rPr>
              <a:t>большое  значение</a:t>
            </a:r>
          </a:p>
        </p:txBody>
      </p:sp>
      <p:sp>
        <p:nvSpPr>
          <p:cNvPr id="34830" name="AutoShape 14"/>
          <p:cNvSpPr>
            <a:spLocks noChangeArrowheads="1"/>
          </p:cNvSpPr>
          <p:nvPr/>
        </p:nvSpPr>
        <p:spPr bwMode="auto">
          <a:xfrm>
            <a:off x="3419475" y="692150"/>
            <a:ext cx="485775" cy="360363"/>
          </a:xfrm>
          <a:prstGeom prst="downArrow">
            <a:avLst>
              <a:gd name="adj1" fmla="val 50000"/>
              <a:gd name="adj2" fmla="val 25000"/>
            </a:avLst>
          </a:prstGeom>
          <a:gradFill rotWithShape="1">
            <a:gsLst>
              <a:gs pos="0">
                <a:srgbClr val="FF99CC"/>
              </a:gs>
              <a:gs pos="100000">
                <a:srgbClr val="76475E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4831" name="WordArt 15"/>
          <p:cNvSpPr>
            <a:spLocks noChangeArrowheads="1" noChangeShapeType="1" noTextEdit="1"/>
          </p:cNvSpPr>
          <p:nvPr/>
        </p:nvSpPr>
        <p:spPr bwMode="auto">
          <a:xfrm>
            <a:off x="2987675" y="2636838"/>
            <a:ext cx="1584325" cy="300037"/>
          </a:xfrm>
          <a:prstGeom prst="rect">
            <a:avLst/>
          </a:prstGeom>
        </p:spPr>
        <p:txBody>
          <a:bodyPr wrap="none" fromWordArt="1">
            <a:prstTxWarp prst="textCanDown">
              <a:avLst>
                <a:gd name="adj" fmla="val 33333"/>
              </a:avLst>
            </a:prstTxWarp>
          </a:bodyPr>
          <a:lstStyle/>
          <a:p>
            <a:r>
              <a:rPr lang="ru-RU" sz="1400" b="1" kern="10">
                <a:ln w="12700">
                  <a:solidFill>
                    <a:srgbClr val="660066"/>
                  </a:solidFill>
                  <a:round/>
                  <a:headEnd/>
                  <a:tailEnd/>
                </a:ln>
                <a:solidFill>
                  <a:schemeClr val="accent1"/>
                </a:solidFill>
                <a:latin typeface="Times New Roman"/>
                <a:cs typeface="Times New Roman"/>
              </a:rPr>
              <a:t>имеет</a:t>
            </a:r>
          </a:p>
        </p:txBody>
      </p:sp>
      <p:sp>
        <p:nvSpPr>
          <p:cNvPr id="34832" name="AutoShape 16"/>
          <p:cNvSpPr>
            <a:spLocks noChangeArrowheads="1"/>
          </p:cNvSpPr>
          <p:nvPr/>
        </p:nvSpPr>
        <p:spPr bwMode="auto">
          <a:xfrm>
            <a:off x="900113" y="3141663"/>
            <a:ext cx="2138362" cy="1368425"/>
          </a:xfrm>
          <a:prstGeom prst="can">
            <a:avLst>
              <a:gd name="adj" fmla="val 25000"/>
            </a:avLst>
          </a:prstGeom>
          <a:gradFill rotWithShape="1">
            <a:gsLst>
              <a:gs pos="0">
                <a:srgbClr val="FF99CC"/>
              </a:gs>
              <a:gs pos="50000">
                <a:schemeClr val="accent1"/>
              </a:gs>
              <a:gs pos="100000">
                <a:srgbClr val="FF99CC"/>
              </a:gs>
            </a:gsLst>
            <a:lin ang="18900000" scaled="1"/>
          </a:gradFill>
          <a:ln w="38100">
            <a:solidFill>
              <a:srgbClr val="80008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r>
              <a:rPr lang="ru-RU"/>
              <a:t>уровень </a:t>
            </a:r>
          </a:p>
          <a:p>
            <a:pPr>
              <a:defRPr/>
            </a:pPr>
            <a:r>
              <a:rPr lang="ru-RU"/>
              <a:t>физического </a:t>
            </a:r>
          </a:p>
          <a:p>
            <a:pPr>
              <a:defRPr/>
            </a:pPr>
            <a:r>
              <a:rPr lang="ru-RU"/>
              <a:t>развития</a:t>
            </a:r>
          </a:p>
        </p:txBody>
      </p:sp>
      <p:sp>
        <p:nvSpPr>
          <p:cNvPr id="34833" name="AutoShape 17"/>
          <p:cNvSpPr>
            <a:spLocks noChangeArrowheads="1"/>
          </p:cNvSpPr>
          <p:nvPr/>
        </p:nvSpPr>
        <p:spPr bwMode="auto">
          <a:xfrm>
            <a:off x="2843213" y="3500438"/>
            <a:ext cx="2138362" cy="1368425"/>
          </a:xfrm>
          <a:prstGeom prst="can">
            <a:avLst>
              <a:gd name="adj" fmla="val 25000"/>
            </a:avLst>
          </a:prstGeom>
          <a:gradFill rotWithShape="1">
            <a:gsLst>
              <a:gs pos="0">
                <a:srgbClr val="FF99CC"/>
              </a:gs>
              <a:gs pos="50000">
                <a:schemeClr val="accent1"/>
              </a:gs>
              <a:gs pos="100000">
                <a:srgbClr val="FF99CC"/>
              </a:gs>
            </a:gsLst>
            <a:lin ang="18900000" scaled="1"/>
          </a:gradFill>
          <a:ln w="38100">
            <a:solidFill>
              <a:srgbClr val="80008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r>
              <a:rPr lang="ru-RU"/>
              <a:t>масса</a:t>
            </a:r>
          </a:p>
          <a:p>
            <a:pPr>
              <a:defRPr/>
            </a:pPr>
            <a:r>
              <a:rPr lang="ru-RU"/>
              <a:t>тела</a:t>
            </a:r>
          </a:p>
        </p:txBody>
      </p:sp>
      <p:sp>
        <p:nvSpPr>
          <p:cNvPr id="34834" name="AutoShape 18"/>
          <p:cNvSpPr>
            <a:spLocks noChangeArrowheads="1"/>
          </p:cNvSpPr>
          <p:nvPr/>
        </p:nvSpPr>
        <p:spPr bwMode="auto">
          <a:xfrm>
            <a:off x="4716463" y="4005263"/>
            <a:ext cx="2138362" cy="1368425"/>
          </a:xfrm>
          <a:prstGeom prst="can">
            <a:avLst>
              <a:gd name="adj" fmla="val 25000"/>
            </a:avLst>
          </a:prstGeom>
          <a:gradFill rotWithShape="1">
            <a:gsLst>
              <a:gs pos="0">
                <a:srgbClr val="FF99CC"/>
              </a:gs>
              <a:gs pos="50000">
                <a:schemeClr val="accent1"/>
              </a:gs>
              <a:gs pos="100000">
                <a:srgbClr val="FF99CC"/>
              </a:gs>
            </a:gsLst>
            <a:lin ang="18900000" scaled="1"/>
          </a:gradFill>
          <a:ln w="38100">
            <a:solidFill>
              <a:srgbClr val="80008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r>
              <a:rPr lang="ru-RU"/>
              <a:t>физическая</a:t>
            </a:r>
          </a:p>
          <a:p>
            <a:pPr>
              <a:defRPr/>
            </a:pPr>
            <a:r>
              <a:rPr lang="ru-RU"/>
              <a:t>сила</a:t>
            </a:r>
          </a:p>
        </p:txBody>
      </p:sp>
      <p:sp>
        <p:nvSpPr>
          <p:cNvPr id="34835" name="AutoShape 19"/>
          <p:cNvSpPr>
            <a:spLocks noChangeArrowheads="1"/>
          </p:cNvSpPr>
          <p:nvPr/>
        </p:nvSpPr>
        <p:spPr bwMode="auto">
          <a:xfrm>
            <a:off x="6443663" y="4724400"/>
            <a:ext cx="2138362" cy="1368425"/>
          </a:xfrm>
          <a:prstGeom prst="can">
            <a:avLst>
              <a:gd name="adj" fmla="val 25000"/>
            </a:avLst>
          </a:prstGeom>
          <a:gradFill rotWithShape="1">
            <a:gsLst>
              <a:gs pos="0">
                <a:srgbClr val="FF99CC"/>
              </a:gs>
              <a:gs pos="50000">
                <a:schemeClr val="accent1"/>
              </a:gs>
              <a:gs pos="100000">
                <a:srgbClr val="FF99CC"/>
              </a:gs>
            </a:gsLst>
            <a:lin ang="18900000" scaled="1"/>
          </a:gradFill>
          <a:ln w="38100">
            <a:solidFill>
              <a:srgbClr val="80008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r>
              <a:rPr lang="ru-RU"/>
              <a:t>координация</a:t>
            </a:r>
          </a:p>
          <a:p>
            <a:pPr>
              <a:defRPr/>
            </a:pPr>
            <a:r>
              <a:rPr lang="ru-RU"/>
              <a:t>движений</a:t>
            </a:r>
          </a:p>
        </p:txBody>
      </p:sp>
      <p:sp>
        <p:nvSpPr>
          <p:cNvPr id="34836" name="AutoShape 20"/>
          <p:cNvSpPr>
            <a:spLocks noChangeArrowheads="1"/>
          </p:cNvSpPr>
          <p:nvPr/>
        </p:nvSpPr>
        <p:spPr bwMode="auto">
          <a:xfrm rot="3104578">
            <a:off x="5195094" y="2516981"/>
            <a:ext cx="1214438" cy="733425"/>
          </a:xfrm>
          <a:prstGeom prst="curvedDownArrow">
            <a:avLst>
              <a:gd name="adj1" fmla="val 33117"/>
              <a:gd name="adj2" fmla="val 66234"/>
              <a:gd name="adj3" fmla="val 33333"/>
            </a:avLst>
          </a:prstGeom>
          <a:gradFill rotWithShape="1">
            <a:gsLst>
              <a:gs pos="0">
                <a:srgbClr val="FF99CC"/>
              </a:gs>
              <a:gs pos="100000">
                <a:srgbClr val="660066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4837" name="AutoShape 21"/>
          <p:cNvSpPr>
            <a:spLocks/>
          </p:cNvSpPr>
          <p:nvPr/>
        </p:nvSpPr>
        <p:spPr bwMode="auto">
          <a:xfrm rot="16200000" flipH="1">
            <a:off x="3518694" y="1385094"/>
            <a:ext cx="152400" cy="3087688"/>
          </a:xfrm>
          <a:prstGeom prst="rightBracket">
            <a:avLst>
              <a:gd name="adj" fmla="val 168837"/>
            </a:avLst>
          </a:prstGeom>
          <a:noFill/>
          <a:ln w="63500">
            <a:solidFill>
              <a:srgbClr val="800080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348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348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348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348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348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348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348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600" decel="100000"/>
                                        <p:tgtEl>
                                          <p:spTgt spid="348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600" decel="100000" fill="hold"/>
                                        <p:tgtEl>
                                          <p:spTgt spid="348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00" decel="100000" fill="hold"/>
                                        <p:tgtEl>
                                          <p:spTgt spid="348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00" decel="100000" fill="hold"/>
                                        <p:tgtEl>
                                          <p:spTgt spid="348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48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48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6000"/>
                            </p:stCondLst>
                            <p:childTnLst>
                              <p:par>
                                <p:cTn id="40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000" fill="hold"/>
                                        <p:tgtEl>
                                          <p:spTgt spid="348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348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8000"/>
                            </p:stCondLst>
                            <p:childTnLst>
                              <p:par>
                                <p:cTn id="45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348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348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348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348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0000"/>
                            </p:stCondLst>
                            <p:childTnLst>
                              <p:par>
                                <p:cTn id="52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000"/>
                                        <p:tgtEl>
                                          <p:spTgt spid="348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348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348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348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2000"/>
                            </p:stCondLst>
                            <p:childTnLst>
                              <p:par>
                                <p:cTn id="59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000"/>
                                        <p:tgtEl>
                                          <p:spTgt spid="348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348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348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348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4000"/>
                            </p:stCondLst>
                            <p:childTnLst>
                              <p:par>
                                <p:cTn id="66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2000"/>
                                        <p:tgtEl>
                                          <p:spTgt spid="348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2000" fill="hold"/>
                                        <p:tgtEl>
                                          <p:spTgt spid="348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000" fill="hold"/>
                                        <p:tgtEl>
                                          <p:spTgt spid="348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000" fill="hold"/>
                                        <p:tgtEl>
                                          <p:spTgt spid="348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9" grpId="0" animBg="1"/>
      <p:bldP spid="34830" grpId="0" animBg="1"/>
      <p:bldP spid="34831" grpId="0" animBg="1"/>
      <p:bldP spid="34832" grpId="0" animBg="1"/>
      <p:bldP spid="34833" grpId="0" animBg="1"/>
      <p:bldP spid="34834" grpId="0" animBg="1"/>
      <p:bldP spid="34835" grpId="0" animBg="1"/>
      <p:bldP spid="34836" grpId="0" animBg="1"/>
      <p:bldP spid="34837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19" descr="0004653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900" name="AutoShape 12"/>
          <p:cNvSpPr>
            <a:spLocks noChangeArrowheads="1"/>
          </p:cNvSpPr>
          <p:nvPr/>
        </p:nvSpPr>
        <p:spPr bwMode="auto">
          <a:xfrm>
            <a:off x="6732588" y="4292600"/>
            <a:ext cx="1871662" cy="2228850"/>
          </a:xfrm>
          <a:prstGeom prst="wedgeRectCallout">
            <a:avLst>
              <a:gd name="adj1" fmla="val -112509"/>
              <a:gd name="adj2" fmla="val -77565"/>
            </a:avLst>
          </a:prstGeom>
          <a:gradFill rotWithShape="0">
            <a:gsLst>
              <a:gs pos="0">
                <a:srgbClr val="FF99CC"/>
              </a:gs>
              <a:gs pos="50000">
                <a:srgbClr val="FFFFFF"/>
              </a:gs>
              <a:gs pos="100000">
                <a:srgbClr val="FF99CC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buFontTx/>
              <a:buChar char="•"/>
            </a:pPr>
            <a:r>
              <a:rPr lang="ru-RU" sz="1400" b="1">
                <a:latin typeface="Arial Black" pitchFamily="34" charset="0"/>
              </a:rPr>
              <a:t>У тренированных людей время устойчивости возрастает по мере улучшения функционального состояния нервно-мышечной системы.</a:t>
            </a:r>
            <a:br>
              <a:rPr lang="ru-RU" sz="1400" b="1">
                <a:latin typeface="Arial Black" pitchFamily="34" charset="0"/>
              </a:rPr>
            </a:br>
            <a:endParaRPr lang="ru-RU" sz="1400" b="1">
              <a:latin typeface="Arial Black" pitchFamily="34" charset="0"/>
            </a:endParaRPr>
          </a:p>
        </p:txBody>
      </p:sp>
      <p:sp>
        <p:nvSpPr>
          <p:cNvPr id="37892" name="Rectangle 4"/>
          <p:cNvSpPr>
            <a:spLocks noChangeArrowheads="1"/>
          </p:cNvSpPr>
          <p:nvPr/>
        </p:nvSpPr>
        <p:spPr bwMode="auto">
          <a:xfrm>
            <a:off x="827088" y="2963863"/>
            <a:ext cx="6192837" cy="222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2000" b="1" i="1">
                <a:latin typeface="Clarendon Extended" pitchFamily="18" charset="0"/>
              </a:rPr>
              <a:t>физкультурник становится в основную стойку - стопы сдвинуты, глаза закрыты, </a:t>
            </a:r>
          </a:p>
          <a:p>
            <a:r>
              <a:rPr lang="ru-RU" sz="2000" b="1" i="1">
                <a:latin typeface="Clarendon Extended" pitchFamily="18" charset="0"/>
              </a:rPr>
              <a:t>руки вытянуты вперёд, </a:t>
            </a:r>
          </a:p>
          <a:p>
            <a:r>
              <a:rPr lang="ru-RU" sz="2000" b="1" i="1">
                <a:latin typeface="Clarendon Extended" pitchFamily="18" charset="0"/>
              </a:rPr>
              <a:t>пальцы разведены </a:t>
            </a:r>
          </a:p>
          <a:p>
            <a:r>
              <a:rPr lang="ru-RU" sz="2000" b="1" i="1">
                <a:latin typeface="Clarendon Extended" pitchFamily="18" charset="0"/>
              </a:rPr>
              <a:t>(усложнённый вариант – </a:t>
            </a:r>
          </a:p>
          <a:p>
            <a:r>
              <a:rPr lang="ru-RU" sz="2000" b="1" i="1">
                <a:latin typeface="Clarendon Extended" pitchFamily="18" charset="0"/>
              </a:rPr>
              <a:t>    стопы находятся на одной линии,</a:t>
            </a:r>
          </a:p>
          <a:p>
            <a:r>
              <a:rPr lang="ru-RU" sz="2000" b="1" i="1">
                <a:latin typeface="Clarendon Extended" pitchFamily="18" charset="0"/>
              </a:rPr>
              <a:t> носок к пятке).</a:t>
            </a:r>
            <a:r>
              <a:rPr lang="ru-RU" b="1">
                <a:solidFill>
                  <a:srgbClr val="CC0066"/>
                </a:solidFill>
              </a:rPr>
              <a:t> </a:t>
            </a:r>
          </a:p>
        </p:txBody>
      </p:sp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611188" y="115888"/>
            <a:ext cx="6840537" cy="1152525"/>
            <a:chOff x="0" y="0"/>
            <a:chExt cx="5760" cy="816"/>
          </a:xfrm>
        </p:grpSpPr>
        <p:pic>
          <p:nvPicPr>
            <p:cNvPr id="35849" name="Picture 6" descr="bd15054_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5760" cy="816"/>
            </a:xfrm>
            <a:prstGeom prst="rect">
              <a:avLst/>
            </a:prstGeom>
            <a:gradFill rotWithShape="1">
              <a:gsLst>
                <a:gs pos="0">
                  <a:srgbClr val="FF99CC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</p:spPr>
        </p:pic>
        <p:sp>
          <p:nvSpPr>
            <p:cNvPr id="35850" name="Rectangle 7"/>
            <p:cNvSpPr>
              <a:spLocks noChangeArrowheads="1"/>
            </p:cNvSpPr>
            <p:nvPr/>
          </p:nvSpPr>
          <p:spPr bwMode="auto">
            <a:xfrm>
              <a:off x="769" y="261"/>
              <a:ext cx="4222" cy="323"/>
            </a:xfrm>
            <a:prstGeom prst="rect">
              <a:avLst/>
            </a:prstGeom>
            <a:gradFill rotWithShape="1">
              <a:gsLst>
                <a:gs pos="0">
                  <a:srgbClr val="FF99CC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endParaRPr lang="ru-RU" sz="2400" b="1">
                <a:latin typeface="Arial Narrow" pitchFamily="34" charset="0"/>
              </a:endParaRPr>
            </a:p>
          </p:txBody>
        </p:sp>
      </p:grpSp>
      <p:sp>
        <p:nvSpPr>
          <p:cNvPr id="37896" name="AutoShape 8"/>
          <p:cNvSpPr>
            <a:spLocks noChangeArrowheads="1"/>
          </p:cNvSpPr>
          <p:nvPr/>
        </p:nvSpPr>
        <p:spPr bwMode="auto">
          <a:xfrm>
            <a:off x="1835150" y="1557338"/>
            <a:ext cx="4176713" cy="1512887"/>
          </a:xfrm>
          <a:prstGeom prst="downArrowCallout">
            <a:avLst>
              <a:gd name="adj1" fmla="val 69019"/>
              <a:gd name="adj2" fmla="val 69019"/>
              <a:gd name="adj3" fmla="val 16667"/>
              <a:gd name="adj4" fmla="val 66667"/>
            </a:avLst>
          </a:prstGeom>
          <a:gradFill rotWithShape="1">
            <a:gsLst>
              <a:gs pos="0">
                <a:schemeClr val="bg1"/>
              </a:gs>
              <a:gs pos="100000">
                <a:srgbClr val="FD9DF8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i="1"/>
              <a:t>определяют время</a:t>
            </a:r>
          </a:p>
          <a:p>
            <a:r>
              <a:rPr lang="ru-RU" i="1"/>
              <a:t> устойчивости и наличие </a:t>
            </a:r>
          </a:p>
          <a:p>
            <a:r>
              <a:rPr lang="ru-RU" i="1"/>
              <a:t>дрожания кистей. </a:t>
            </a:r>
          </a:p>
        </p:txBody>
      </p:sp>
      <p:sp>
        <p:nvSpPr>
          <p:cNvPr id="37898" name="AutoShape 10"/>
          <p:cNvSpPr>
            <a:spLocks noChangeArrowheads="1"/>
          </p:cNvSpPr>
          <p:nvPr/>
        </p:nvSpPr>
        <p:spPr bwMode="auto">
          <a:xfrm>
            <a:off x="1476375" y="549275"/>
            <a:ext cx="5040313" cy="8636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D9DF8"/>
              </a:gs>
              <a:gs pos="100000">
                <a:schemeClr val="bg1"/>
              </a:gs>
            </a:gsLst>
            <a:lin ang="5400000" scaled="1"/>
          </a:gradFill>
          <a:ln w="76200" cmpd="tri">
            <a:solidFill>
              <a:srgbClr val="CC0066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sz="2400" b="1">
                <a:solidFill>
                  <a:srgbClr val="800080"/>
                </a:solidFill>
                <a:latin typeface="Clarendon Extended" pitchFamily="18" charset="0"/>
              </a:rPr>
              <a:t>Проба на устойчивость тела </a:t>
            </a:r>
          </a:p>
          <a:p>
            <a:r>
              <a:rPr lang="ru-RU" sz="2400" b="1">
                <a:solidFill>
                  <a:srgbClr val="800080"/>
                </a:solidFill>
                <a:latin typeface="Clarendon Extended" pitchFamily="18" charset="0"/>
              </a:rPr>
              <a:t>в позе Ромберга</a:t>
            </a:r>
          </a:p>
        </p:txBody>
      </p:sp>
      <p:pic>
        <p:nvPicPr>
          <p:cNvPr id="37906" name="Picture 18" descr="2l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850" y="4581525"/>
            <a:ext cx="12573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78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78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78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378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378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378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378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379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379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6000"/>
                            </p:stCondLst>
                            <p:childTnLst>
                              <p:par>
                                <p:cTn id="28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8000"/>
                            </p:stCondLst>
                            <p:childTnLst>
                              <p:par>
                                <p:cTn id="3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3000" fill="hold"/>
                                        <p:tgtEl>
                                          <p:spTgt spid="379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000" fill="hold"/>
                                        <p:tgtEl>
                                          <p:spTgt spid="379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3000"/>
                                        <p:tgtEl>
                                          <p:spTgt spid="379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900" grpId="0" animBg="1"/>
      <p:bldP spid="37892" grpId="0"/>
      <p:bldP spid="37896" grpId="0" animBg="1"/>
      <p:bldP spid="37898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19" descr="0004583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038" name="AutoShape 6"/>
          <p:cNvSpPr>
            <a:spLocks noChangeArrowheads="1"/>
          </p:cNvSpPr>
          <p:nvPr/>
        </p:nvSpPr>
        <p:spPr bwMode="auto">
          <a:xfrm>
            <a:off x="250825" y="333375"/>
            <a:ext cx="3241675" cy="2447925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hlink"/>
              </a:gs>
              <a:gs pos="50000">
                <a:srgbClr val="FFFF00"/>
              </a:gs>
              <a:gs pos="100000">
                <a:schemeClr val="hlink"/>
              </a:gs>
            </a:gsLst>
            <a:lin ang="1890000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r>
              <a:rPr lang="ru-RU" sz="1400" b="1" i="1">
                <a:solidFill>
                  <a:srgbClr val="660066"/>
                </a:solidFill>
              </a:rPr>
              <a:t>Физические упражнения,особенно</a:t>
            </a:r>
          </a:p>
          <a:p>
            <a:pPr>
              <a:defRPr/>
            </a:pPr>
            <a:r>
              <a:rPr lang="ru-RU" sz="1400" b="1" i="1">
                <a:solidFill>
                  <a:srgbClr val="660066"/>
                </a:solidFill>
              </a:rPr>
              <a:t> с нагрузкой на позвоночник, </a:t>
            </a:r>
            <a:endParaRPr lang="en-US" sz="1400" b="1" i="1">
              <a:solidFill>
                <a:srgbClr val="660066"/>
              </a:solidFill>
            </a:endParaRPr>
          </a:p>
          <a:p>
            <a:pPr>
              <a:defRPr/>
            </a:pPr>
            <a:r>
              <a:rPr lang="ru-RU" sz="1400" b="1" i="1">
                <a:solidFill>
                  <a:srgbClr val="660066"/>
                </a:solidFill>
              </a:rPr>
              <a:t>улучшают кровообращение,</a:t>
            </a:r>
          </a:p>
          <a:p>
            <a:pPr>
              <a:defRPr/>
            </a:pPr>
            <a:r>
              <a:rPr lang="ru-RU" sz="1400" b="1" i="1">
                <a:solidFill>
                  <a:srgbClr val="660066"/>
                </a:solidFill>
              </a:rPr>
              <a:t> питание межпозвоночных дисков, </a:t>
            </a:r>
          </a:p>
          <a:p>
            <a:pPr>
              <a:defRPr/>
            </a:pPr>
            <a:r>
              <a:rPr lang="ru-RU" sz="1400" b="1" i="1">
                <a:solidFill>
                  <a:srgbClr val="660066"/>
                </a:solidFill>
              </a:rPr>
              <a:t>что приводит к подвижности </a:t>
            </a:r>
          </a:p>
          <a:p>
            <a:pPr>
              <a:defRPr/>
            </a:pPr>
            <a:r>
              <a:rPr lang="ru-RU" sz="1400" b="1" i="1">
                <a:solidFill>
                  <a:srgbClr val="660066"/>
                </a:solidFill>
              </a:rPr>
              <a:t>позвоночника</a:t>
            </a:r>
            <a:endParaRPr lang="en-US" sz="1400" b="1" i="1">
              <a:solidFill>
                <a:srgbClr val="660066"/>
              </a:solidFill>
            </a:endParaRPr>
          </a:p>
          <a:p>
            <a:pPr>
              <a:defRPr/>
            </a:pPr>
            <a:r>
              <a:rPr lang="ru-RU" sz="1400" b="1" i="1">
                <a:solidFill>
                  <a:srgbClr val="660066"/>
                </a:solidFill>
              </a:rPr>
              <a:t> и профилактике остеохандрозов. </a:t>
            </a:r>
          </a:p>
        </p:txBody>
      </p:sp>
      <p:sp>
        <p:nvSpPr>
          <p:cNvPr id="44042" name="AutoShape 10"/>
          <p:cNvSpPr>
            <a:spLocks noChangeArrowheads="1"/>
          </p:cNvSpPr>
          <p:nvPr/>
        </p:nvSpPr>
        <p:spPr bwMode="auto">
          <a:xfrm>
            <a:off x="1979613" y="5516563"/>
            <a:ext cx="4032250" cy="1079500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sz="1400" b="1">
                <a:solidFill>
                  <a:srgbClr val="660066"/>
                </a:solidFill>
              </a:rPr>
              <a:t>Для измерения гибкости позвоночника </a:t>
            </a:r>
          </a:p>
          <a:p>
            <a:r>
              <a:rPr lang="ru-RU" sz="1400" b="1">
                <a:solidFill>
                  <a:srgbClr val="660066"/>
                </a:solidFill>
              </a:rPr>
              <a:t>используют простое устройство </a:t>
            </a:r>
          </a:p>
          <a:p>
            <a:r>
              <a:rPr lang="ru-RU" sz="1400" b="1">
                <a:solidFill>
                  <a:srgbClr val="660066"/>
                </a:solidFill>
              </a:rPr>
              <a:t>с перемещающейся планкой.</a:t>
            </a:r>
            <a:br>
              <a:rPr lang="ru-RU" sz="1400" b="1">
                <a:solidFill>
                  <a:srgbClr val="660066"/>
                </a:solidFill>
              </a:rPr>
            </a:br>
            <a:endParaRPr lang="ru-RU" sz="1400" b="1">
              <a:solidFill>
                <a:srgbClr val="660066"/>
              </a:solidFill>
            </a:endParaRPr>
          </a:p>
        </p:txBody>
      </p:sp>
      <p:sp>
        <p:nvSpPr>
          <p:cNvPr id="44043" name="WordArt 11"/>
          <p:cNvSpPr>
            <a:spLocks noChangeArrowheads="1" noChangeShapeType="1" noTextEdit="1"/>
          </p:cNvSpPr>
          <p:nvPr/>
        </p:nvSpPr>
        <p:spPr bwMode="auto">
          <a:xfrm>
            <a:off x="539750" y="2997200"/>
            <a:ext cx="2808288" cy="1314450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r>
              <a:rPr lang="ru-RU" sz="3600" kern="10" spc="-360">
                <a:ln w="12700">
                  <a:solidFill>
                    <a:srgbClr val="FFFF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00FF00"/>
                    </a:gs>
                    <a:gs pos="100000">
                      <a:srgbClr val="007600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125724" dir="18900000" algn="ctr" rotWithShape="0">
                    <a:srgbClr val="000099"/>
                  </a:outerShdw>
                </a:effectLst>
                <a:latin typeface="Impact"/>
              </a:rPr>
              <a:t>гибкость</a:t>
            </a:r>
          </a:p>
        </p:txBody>
      </p:sp>
      <p:sp>
        <p:nvSpPr>
          <p:cNvPr id="44044" name="AutoShape 12"/>
          <p:cNvSpPr>
            <a:spLocks noChangeArrowheads="1"/>
          </p:cNvSpPr>
          <p:nvPr/>
        </p:nvSpPr>
        <p:spPr bwMode="auto">
          <a:xfrm>
            <a:off x="3563938" y="3500438"/>
            <a:ext cx="1152525" cy="649287"/>
          </a:xfrm>
          <a:prstGeom prst="notchedRightArrow">
            <a:avLst>
              <a:gd name="adj1" fmla="val 50000"/>
              <a:gd name="adj2" fmla="val 44377"/>
            </a:avLst>
          </a:prstGeom>
          <a:solidFill>
            <a:srgbClr val="FFFF00"/>
          </a:solidFill>
          <a:ln w="57150" cmpd="thinThick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/>
              <a:t> зависит</a:t>
            </a:r>
          </a:p>
        </p:txBody>
      </p:sp>
      <p:sp>
        <p:nvSpPr>
          <p:cNvPr id="44045" name="AutoShape 13"/>
          <p:cNvSpPr>
            <a:spLocks noChangeArrowheads="1"/>
          </p:cNvSpPr>
          <p:nvPr/>
        </p:nvSpPr>
        <p:spPr bwMode="auto">
          <a:xfrm rot="-1591289">
            <a:off x="3779838" y="1989138"/>
            <a:ext cx="2735262" cy="465137"/>
          </a:xfrm>
          <a:prstGeom prst="wedgeRoundRectCallout">
            <a:avLst>
              <a:gd name="adj1" fmla="val -47912"/>
              <a:gd name="adj2" fmla="val 76278"/>
              <a:gd name="adj3" fmla="val 16667"/>
            </a:avLst>
          </a:prstGeom>
          <a:gradFill rotWithShape="1">
            <a:gsLst>
              <a:gs pos="0">
                <a:srgbClr val="66FF33"/>
              </a:gs>
              <a:gs pos="50000">
                <a:schemeClr val="accent1"/>
              </a:gs>
              <a:gs pos="100000">
                <a:srgbClr val="66FF33"/>
              </a:gs>
            </a:gsLst>
            <a:lin ang="27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>
              <a:defRPr/>
            </a:pPr>
            <a:r>
              <a:rPr lang="ru-RU" sz="1600" b="1" i="1"/>
              <a:t>от состояния суставов</a:t>
            </a:r>
          </a:p>
        </p:txBody>
      </p:sp>
      <p:sp>
        <p:nvSpPr>
          <p:cNvPr id="44046" name="AutoShape 14"/>
          <p:cNvSpPr>
            <a:spLocks noChangeArrowheads="1"/>
          </p:cNvSpPr>
          <p:nvPr/>
        </p:nvSpPr>
        <p:spPr bwMode="auto">
          <a:xfrm>
            <a:off x="5795963" y="3213100"/>
            <a:ext cx="2089150" cy="393700"/>
          </a:xfrm>
          <a:prstGeom prst="wedgeRoundRectCallout">
            <a:avLst>
              <a:gd name="adj1" fmla="val -47264"/>
              <a:gd name="adj2" fmla="val 81046"/>
              <a:gd name="adj3" fmla="val 16667"/>
            </a:avLst>
          </a:prstGeom>
          <a:gradFill rotWithShape="1">
            <a:gsLst>
              <a:gs pos="0">
                <a:srgbClr val="66FF33"/>
              </a:gs>
              <a:gs pos="50000">
                <a:schemeClr val="accent1"/>
              </a:gs>
              <a:gs pos="100000">
                <a:srgbClr val="66FF33"/>
              </a:gs>
            </a:gsLst>
            <a:lin ang="27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>
              <a:defRPr/>
            </a:pPr>
            <a:r>
              <a:rPr lang="ru-RU" sz="1600" b="1" i="1"/>
              <a:t>от возраста</a:t>
            </a:r>
          </a:p>
        </p:txBody>
      </p:sp>
      <p:sp>
        <p:nvSpPr>
          <p:cNvPr id="44047" name="AutoShape 15"/>
          <p:cNvSpPr>
            <a:spLocks noChangeArrowheads="1"/>
          </p:cNvSpPr>
          <p:nvPr/>
        </p:nvSpPr>
        <p:spPr bwMode="auto">
          <a:xfrm rot="-770311">
            <a:off x="4572000" y="2492375"/>
            <a:ext cx="3816350" cy="465138"/>
          </a:xfrm>
          <a:prstGeom prst="wedgeRoundRectCallout">
            <a:avLst>
              <a:gd name="adj1" fmla="val -48505"/>
              <a:gd name="adj2" fmla="val 76278"/>
              <a:gd name="adj3" fmla="val 16667"/>
            </a:avLst>
          </a:prstGeom>
          <a:gradFill rotWithShape="1">
            <a:gsLst>
              <a:gs pos="0">
                <a:srgbClr val="66FF33"/>
              </a:gs>
              <a:gs pos="50000">
                <a:schemeClr val="accent1"/>
              </a:gs>
              <a:gs pos="100000">
                <a:srgbClr val="66FF33"/>
              </a:gs>
            </a:gsLst>
            <a:lin ang="27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>
              <a:defRPr/>
            </a:pPr>
            <a:r>
              <a:rPr lang="ru-RU" sz="1600" b="1" i="1"/>
              <a:t>от растяжимости связок и мышц</a:t>
            </a:r>
          </a:p>
        </p:txBody>
      </p:sp>
      <p:sp>
        <p:nvSpPr>
          <p:cNvPr id="44048" name="AutoShape 16"/>
          <p:cNvSpPr>
            <a:spLocks noChangeArrowheads="1"/>
          </p:cNvSpPr>
          <p:nvPr/>
        </p:nvSpPr>
        <p:spPr bwMode="auto">
          <a:xfrm>
            <a:off x="5364163" y="3933825"/>
            <a:ext cx="2735262" cy="431800"/>
          </a:xfrm>
          <a:prstGeom prst="wedgeRoundRectCallout">
            <a:avLst>
              <a:gd name="adj1" fmla="val -63699"/>
              <a:gd name="adj2" fmla="val -80884"/>
              <a:gd name="adj3" fmla="val 16667"/>
            </a:avLst>
          </a:prstGeom>
          <a:gradFill rotWithShape="1">
            <a:gsLst>
              <a:gs pos="0">
                <a:srgbClr val="66FF33"/>
              </a:gs>
              <a:gs pos="50000">
                <a:schemeClr val="accent1"/>
              </a:gs>
              <a:gs pos="100000">
                <a:srgbClr val="66FF33"/>
              </a:gs>
            </a:gsLst>
            <a:lin ang="27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>
              <a:defRPr/>
            </a:pPr>
            <a:r>
              <a:rPr lang="ru-RU" sz="1600" b="1" i="1"/>
              <a:t>от времени года</a:t>
            </a:r>
          </a:p>
        </p:txBody>
      </p:sp>
      <p:sp>
        <p:nvSpPr>
          <p:cNvPr id="44049" name="AutoShape 17"/>
          <p:cNvSpPr>
            <a:spLocks noChangeArrowheads="1"/>
          </p:cNvSpPr>
          <p:nvPr/>
        </p:nvSpPr>
        <p:spPr bwMode="auto">
          <a:xfrm rot="647678">
            <a:off x="4284663" y="4724400"/>
            <a:ext cx="4464050" cy="431800"/>
          </a:xfrm>
          <a:prstGeom prst="wedgeRoundRectCallout">
            <a:avLst>
              <a:gd name="adj1" fmla="val -58394"/>
              <a:gd name="adj2" fmla="val -80884"/>
              <a:gd name="adj3" fmla="val 16667"/>
            </a:avLst>
          </a:prstGeom>
          <a:gradFill rotWithShape="1">
            <a:gsLst>
              <a:gs pos="0">
                <a:srgbClr val="66FF33"/>
              </a:gs>
              <a:gs pos="50000">
                <a:schemeClr val="accent1"/>
              </a:gs>
              <a:gs pos="100000">
                <a:srgbClr val="66FF33"/>
              </a:gs>
            </a:gsLst>
            <a:lin ang="27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>
              <a:defRPr/>
            </a:pPr>
            <a:r>
              <a:rPr lang="ru-RU" sz="1600" b="1" i="1"/>
              <a:t>от температуры окружающей среды</a:t>
            </a:r>
          </a:p>
        </p:txBody>
      </p:sp>
      <p:pic>
        <p:nvPicPr>
          <p:cNvPr id="36876" name="Picture 18" descr="2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850" y="4437063"/>
            <a:ext cx="12573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40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40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440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40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440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440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440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6000"/>
                            </p:stCondLst>
                            <p:childTnLst>
                              <p:par>
                                <p:cTn id="2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440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2000" fill="hold"/>
                                        <p:tgtEl>
                                          <p:spTgt spid="440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8000"/>
                            </p:stCondLst>
                            <p:childTnLst>
                              <p:par>
                                <p:cTn id="3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2000" fill="hold"/>
                                        <p:tgtEl>
                                          <p:spTgt spid="440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2000" fill="hold"/>
                                        <p:tgtEl>
                                          <p:spTgt spid="440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0"/>
                            </p:stCondLst>
                            <p:childTnLst>
                              <p:par>
                                <p:cTn id="3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440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2000" fill="hold"/>
                                        <p:tgtEl>
                                          <p:spTgt spid="440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2000"/>
                            </p:stCondLst>
                            <p:childTnLst>
                              <p:par>
                                <p:cTn id="41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440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440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4000"/>
                            </p:stCondLst>
                            <p:childTnLst>
                              <p:par>
                                <p:cTn id="46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440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440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440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440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6000"/>
                            </p:stCondLst>
                            <p:childTnLst>
                              <p:par>
                                <p:cTn id="5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440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440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440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8" grpId="0" animBg="1"/>
      <p:bldP spid="44042" grpId="0" animBg="1"/>
      <p:bldP spid="44043" grpId="0" animBg="1"/>
      <p:bldP spid="44044" grpId="0" animBg="1"/>
      <p:bldP spid="44045" grpId="0" animBg="1"/>
      <p:bldP spid="44046" grpId="0" animBg="1"/>
      <p:bldP spid="44047" grpId="0" animBg="1"/>
      <p:bldP spid="44048" grpId="0" animBg="1"/>
      <p:bldP spid="44049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8" descr="serfi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065" name="AutoShape 9"/>
          <p:cNvSpPr>
            <a:spLocks noChangeArrowheads="1"/>
          </p:cNvSpPr>
          <p:nvPr/>
        </p:nvSpPr>
        <p:spPr bwMode="auto">
          <a:xfrm>
            <a:off x="827088" y="4076700"/>
            <a:ext cx="7489825" cy="2408238"/>
          </a:xfrm>
          <a:prstGeom prst="flowChartAlternateProcess">
            <a:avLst/>
          </a:prstGeom>
          <a:gradFill rotWithShape="1">
            <a:gsLst>
              <a:gs pos="0">
                <a:srgbClr val="0066FF"/>
              </a:gs>
              <a:gs pos="50000">
                <a:srgbClr val="00FFFF"/>
              </a:gs>
              <a:gs pos="100000">
                <a:srgbClr val="0066FF"/>
              </a:gs>
            </a:gsLst>
            <a:lin ang="189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  <a:p>
            <a:r>
              <a:rPr lang="ru-RU" sz="2400" b="1">
                <a:solidFill>
                  <a:schemeClr val="tx2"/>
                </a:solidFill>
                <a:latin typeface="Clarendon Extended" pitchFamily="18" charset="0"/>
              </a:rPr>
              <a:t>Регулярные занятия физической культурой </a:t>
            </a:r>
            <a:endParaRPr lang="en-US" sz="2400" b="1">
              <a:solidFill>
                <a:schemeClr val="tx2"/>
              </a:solidFill>
              <a:latin typeface="Clarendon Extended" pitchFamily="18" charset="0"/>
            </a:endParaRPr>
          </a:p>
          <a:p>
            <a:r>
              <a:rPr lang="ru-RU" sz="2400" b="1">
                <a:solidFill>
                  <a:schemeClr val="tx2"/>
                </a:solidFill>
                <a:latin typeface="Clarendon Extended" pitchFamily="18" charset="0"/>
              </a:rPr>
              <a:t>не только улучшают здоровье</a:t>
            </a:r>
            <a:endParaRPr lang="en-US" sz="2400" b="1">
              <a:solidFill>
                <a:schemeClr val="tx2"/>
              </a:solidFill>
              <a:latin typeface="Clarendon Extended" pitchFamily="18" charset="0"/>
            </a:endParaRPr>
          </a:p>
          <a:p>
            <a:r>
              <a:rPr lang="ru-RU" sz="2400" b="1">
                <a:solidFill>
                  <a:schemeClr val="tx2"/>
                </a:solidFill>
                <a:latin typeface="Clarendon Extended" pitchFamily="18" charset="0"/>
              </a:rPr>
              <a:t> и функциональное состояние, </a:t>
            </a:r>
            <a:endParaRPr lang="en-US" sz="2400" b="1">
              <a:solidFill>
                <a:schemeClr val="tx2"/>
              </a:solidFill>
              <a:latin typeface="Clarendon Extended" pitchFamily="18" charset="0"/>
            </a:endParaRPr>
          </a:p>
          <a:p>
            <a:r>
              <a:rPr lang="ru-RU" sz="2400" b="1">
                <a:solidFill>
                  <a:schemeClr val="tx2"/>
                </a:solidFill>
                <a:latin typeface="Clarendon Extended" pitchFamily="18" charset="0"/>
              </a:rPr>
              <a:t>но и повышают работоспособность </a:t>
            </a:r>
            <a:endParaRPr lang="en-US" sz="2400" b="1">
              <a:solidFill>
                <a:schemeClr val="tx2"/>
              </a:solidFill>
              <a:latin typeface="Clarendon Extended" pitchFamily="18" charset="0"/>
            </a:endParaRPr>
          </a:p>
          <a:p>
            <a:r>
              <a:rPr lang="ru-RU" sz="2400" b="1">
                <a:solidFill>
                  <a:schemeClr val="tx2"/>
                </a:solidFill>
                <a:latin typeface="Clarendon Extended" pitchFamily="18" charset="0"/>
              </a:rPr>
              <a:t>и эмоциональный тонус.</a:t>
            </a:r>
            <a:r>
              <a:rPr lang="ru-RU" sz="2400" b="1">
                <a:solidFill>
                  <a:srgbClr val="6600CC"/>
                </a:solidFill>
                <a:latin typeface="Clarendon Extended" pitchFamily="18" charset="0"/>
              </a:rPr>
              <a:t> </a:t>
            </a:r>
          </a:p>
          <a:p>
            <a:endParaRPr lang="ru-RU" sz="2400" b="1">
              <a:solidFill>
                <a:srgbClr val="6600CC"/>
              </a:solidFill>
              <a:latin typeface="Clarendon Extended" pitchFamily="18" charset="0"/>
            </a:endParaRPr>
          </a:p>
        </p:txBody>
      </p:sp>
      <p:pic>
        <p:nvPicPr>
          <p:cNvPr id="45066" name="Рисунок 13" descr="http://im3-tub.yandex.net/i?id=100022806-0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24750" y="5013325"/>
            <a:ext cx="1028700" cy="1276350"/>
          </a:xfrm>
          <a:prstGeom prst="rect">
            <a:avLst/>
          </a:prstGeom>
          <a:noFill/>
          <a:ln w="76200" cmpd="tri">
            <a:solidFill>
              <a:srgbClr val="0000FF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50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50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50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450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50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50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50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450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65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936" name="Group 480"/>
          <p:cNvGraphicFramePr>
            <a:graphicFrameLocks noGrp="1"/>
          </p:cNvGraphicFramePr>
          <p:nvPr>
            <p:ph/>
          </p:nvPr>
        </p:nvGraphicFramePr>
        <p:xfrm>
          <a:off x="1258888" y="908050"/>
          <a:ext cx="7273925" cy="5423541"/>
        </p:xfrm>
        <a:graphic>
          <a:graphicData uri="http://schemas.openxmlformats.org/drawingml/2006/table">
            <a:tbl>
              <a:tblPr/>
              <a:tblGrid>
                <a:gridCol w="1819275"/>
                <a:gridCol w="1817687"/>
                <a:gridCol w="1819275"/>
                <a:gridCol w="1817688"/>
              </a:tblGrid>
              <a:tr h="246063">
                <a:tc gridSpan="4">
                  <a:txBody>
                    <a:bodyPr/>
                    <a:lstStyle/>
                    <a:p>
                      <a:pPr marL="342900" marR="0" lvl="0" indent="-34290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Примерная запись дневника самоконтроля</a:t>
                      </a:r>
                      <a:endParaRPr kumimoji="0" lang="ru-RU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44475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 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Дата записи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46063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Компоненты записи</a:t>
                      </a:r>
                      <a:endParaRPr kumimoji="0" lang="ru-RU" sz="1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1/Х-73 г.</a:t>
                      </a:r>
                      <a:endParaRPr kumimoji="0" lang="ru-RU" sz="1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2/Х-73 г.</a:t>
                      </a:r>
                      <a:endParaRPr kumimoji="0" lang="ru-RU" sz="1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3/Х-73 г.</a:t>
                      </a:r>
                      <a:endParaRPr kumimoji="0" lang="ru-RU" sz="1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6063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Самочувствие</a:t>
                      </a:r>
                      <a:endParaRPr kumimoji="0" lang="ru-RU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хорошее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вялость, боли в мышцах ног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удовлетворительное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638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Сон (продолжительность и качество)</a:t>
                      </a:r>
                      <a:endParaRPr kumimoji="0" lang="ru-RU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8 ч, крепкий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7.5 ч, неспокойный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7 ч, крепкий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6063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Аппетит</a:t>
                      </a:r>
                      <a:endParaRPr kumimoji="0" lang="ru-RU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хороший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удовлетворительный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хороший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638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Желание заниться физическими упражнениями</a:t>
                      </a:r>
                      <a:endParaRPr kumimoji="0" lang="ru-RU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есть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заставлял себя сделать зарядку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есть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6063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Вес (в кг) до занятий</a:t>
                      </a:r>
                      <a:endParaRPr kumimoji="0" lang="ru-RU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58,8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--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58,7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6063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Вес (в кг) после занятий</a:t>
                      </a:r>
                      <a:endParaRPr kumimoji="0" lang="ru-RU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58,3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--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58,4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638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Пульс утром в положении лежа</a:t>
                      </a:r>
                      <a:endParaRPr kumimoji="0" lang="ru-RU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68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70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67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638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Пульс утром в положении стоя</a:t>
                      </a:r>
                      <a:endParaRPr kumimoji="0" lang="ru-RU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78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86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80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6063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Разница</a:t>
                      </a:r>
                      <a:endParaRPr kumimoji="0" lang="ru-RU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10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16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13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6063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Пульс до занятий</a:t>
                      </a:r>
                      <a:endParaRPr kumimoji="0" lang="ru-RU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72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--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74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4475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Пульс после занятий</a:t>
                      </a:r>
                      <a:endParaRPr kumimoji="0" lang="ru-RU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120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--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118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6063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Число дыханий (в 1 мин)</a:t>
                      </a:r>
                      <a:endParaRPr kumimoji="0" lang="ru-RU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18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20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19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6063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Спирометрия (в куб.см)</a:t>
                      </a:r>
                      <a:endParaRPr kumimoji="0" lang="ru-RU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3800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--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3750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6063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становая сила (в кг)</a:t>
                      </a:r>
                      <a:endParaRPr kumimoji="0" lang="ru-RU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82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--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81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4475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Сила правой кисти (в кг)</a:t>
                      </a:r>
                      <a:endParaRPr kumimoji="0" lang="ru-RU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28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--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29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6063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Содержание занятий</a:t>
                      </a:r>
                      <a:endParaRPr kumimoji="0" lang="ru-RU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бег - 1 кг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--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бег - 1 км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19937" name="Picture 481" descr="baby20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00563" y="3284538"/>
            <a:ext cx="852487" cy="120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014" name="Picture 482" descr="3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69263" y="5300663"/>
            <a:ext cx="1074737" cy="1366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015" name="Picture 483" descr="1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850" y="3573463"/>
            <a:ext cx="9525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016" name="Рисунок 4" descr="http://im4-tub.yandex.net/i?id=183346831-0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0825" y="260350"/>
            <a:ext cx="1368425" cy="102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017" name="Picture 485" descr="6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019925" y="0"/>
            <a:ext cx="300038" cy="719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199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199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199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199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000"/>
                            </p:stCondLst>
                            <p:childTnLst>
                              <p:par>
                                <p:cTn id="1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99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99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99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5" descr="0004658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Овал 5"/>
          <p:cNvSpPr/>
          <p:nvPr/>
        </p:nvSpPr>
        <p:spPr>
          <a:xfrm>
            <a:off x="293498" y="288731"/>
            <a:ext cx="5081165" cy="1391713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/>
          </a:p>
        </p:txBody>
      </p:sp>
      <p:sp>
        <p:nvSpPr>
          <p:cNvPr id="5" name="Шестиугольник 4"/>
          <p:cNvSpPr/>
          <p:nvPr/>
        </p:nvSpPr>
        <p:spPr>
          <a:xfrm>
            <a:off x="250825" y="3644900"/>
            <a:ext cx="2160588" cy="1571625"/>
          </a:xfrm>
          <a:prstGeom prst="hexagon">
            <a:avLst/>
          </a:prstGeom>
          <a:gradFill>
            <a:gsLst>
              <a:gs pos="0">
                <a:srgbClr val="007033"/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>
                <a:solidFill>
                  <a:schemeClr val="tx1"/>
                </a:solidFill>
              </a:rPr>
              <a:t>Соблюдать режим  закаливания </a:t>
            </a:r>
          </a:p>
        </p:txBody>
      </p:sp>
      <p:sp>
        <p:nvSpPr>
          <p:cNvPr id="2" name="Шестиугольник 4"/>
          <p:cNvSpPr/>
          <p:nvPr/>
        </p:nvSpPr>
        <p:spPr>
          <a:xfrm>
            <a:off x="2124075" y="4652963"/>
            <a:ext cx="2143125" cy="1643062"/>
          </a:xfrm>
          <a:prstGeom prst="hexagon">
            <a:avLst/>
          </a:prstGeom>
          <a:gradFill>
            <a:gsLst>
              <a:gs pos="0">
                <a:srgbClr val="007033"/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>
                <a:solidFill>
                  <a:schemeClr val="tx1"/>
                </a:solidFill>
              </a:rPr>
              <a:t>соблюдать режим тренировок</a:t>
            </a:r>
          </a:p>
        </p:txBody>
      </p:sp>
      <p:sp>
        <p:nvSpPr>
          <p:cNvPr id="3" name="Шестиугольник 4"/>
          <p:cNvSpPr/>
          <p:nvPr/>
        </p:nvSpPr>
        <p:spPr>
          <a:xfrm>
            <a:off x="5795963" y="2997200"/>
            <a:ext cx="2143125" cy="1643063"/>
          </a:xfrm>
          <a:prstGeom prst="hexagon">
            <a:avLst/>
          </a:prstGeom>
          <a:gradFill>
            <a:gsLst>
              <a:gs pos="0">
                <a:srgbClr val="007033"/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>
                <a:solidFill>
                  <a:schemeClr val="tx1"/>
                </a:solidFill>
              </a:rPr>
              <a:t>соблюдать правила личной гигиены</a:t>
            </a:r>
          </a:p>
        </p:txBody>
      </p:sp>
      <p:sp>
        <p:nvSpPr>
          <p:cNvPr id="4" name="Шестиугольник 4"/>
          <p:cNvSpPr/>
          <p:nvPr/>
        </p:nvSpPr>
        <p:spPr>
          <a:xfrm>
            <a:off x="5651500" y="1052513"/>
            <a:ext cx="2449513" cy="1643062"/>
          </a:xfrm>
          <a:prstGeom prst="hexagon">
            <a:avLst/>
          </a:prstGeom>
          <a:gradFill>
            <a:gsLst>
              <a:gs pos="0">
                <a:srgbClr val="007033"/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1600">
                <a:solidFill>
                  <a:schemeClr val="tx1"/>
                </a:solidFill>
              </a:rPr>
              <a:t>эффективность занятий спортом (физкультурой)</a:t>
            </a:r>
          </a:p>
        </p:txBody>
      </p:sp>
      <p:sp>
        <p:nvSpPr>
          <p:cNvPr id="6154" name="Rectangle 14"/>
          <p:cNvSpPr>
            <a:spLocks noChangeArrowheads="1"/>
          </p:cNvSpPr>
          <p:nvPr/>
        </p:nvSpPr>
        <p:spPr bwMode="auto">
          <a:xfrm>
            <a:off x="900113" y="620713"/>
            <a:ext cx="4011612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r>
              <a:rPr lang="ru-RU" sz="2400" b="1" i="1" u="sng"/>
              <a:t>Самоконтроль </a:t>
            </a:r>
            <a:r>
              <a:rPr lang="ru-RU" sz="2400"/>
              <a:t>позволяет </a:t>
            </a:r>
          </a:p>
          <a:p>
            <a:pPr algn="l"/>
            <a:r>
              <a:rPr lang="ru-RU" sz="2400"/>
              <a:t>                         человеку</a:t>
            </a:r>
            <a:r>
              <a:rPr lang="ru-RU"/>
              <a:t> </a:t>
            </a:r>
          </a:p>
        </p:txBody>
      </p:sp>
      <p:sp>
        <p:nvSpPr>
          <p:cNvPr id="9232" name="WordArt 16"/>
          <p:cNvSpPr>
            <a:spLocks noChangeArrowheads="1" noChangeShapeType="1" noTextEdit="1"/>
          </p:cNvSpPr>
          <p:nvPr/>
        </p:nvSpPr>
        <p:spPr bwMode="auto">
          <a:xfrm>
            <a:off x="2411413" y="1989138"/>
            <a:ext cx="1512887" cy="395287"/>
          </a:xfrm>
          <a:prstGeom prst="rect">
            <a:avLst/>
          </a:prstGeom>
        </p:spPr>
        <p:txBody>
          <a:bodyPr wrap="none" fromWordArt="1">
            <a:prstTxWarp prst="textCanDown">
              <a:avLst>
                <a:gd name="adj" fmla="val 33333"/>
              </a:avLst>
            </a:prstTxWarp>
          </a:bodyPr>
          <a:lstStyle/>
          <a:p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Times New Roman"/>
                <a:cs typeface="Times New Roman"/>
              </a:rPr>
              <a:t>оценивать</a:t>
            </a:r>
          </a:p>
        </p:txBody>
      </p:sp>
      <p:sp>
        <p:nvSpPr>
          <p:cNvPr id="12" name="Стрелка вниз 11"/>
          <p:cNvSpPr>
            <a:spLocks noChangeArrowheads="1"/>
          </p:cNvSpPr>
          <p:nvPr/>
        </p:nvSpPr>
        <p:spPr bwMode="auto">
          <a:xfrm rot="15671369">
            <a:off x="4675188" y="1101725"/>
            <a:ext cx="287338" cy="1512887"/>
          </a:xfrm>
          <a:prstGeom prst="downArrow">
            <a:avLst>
              <a:gd name="adj1" fmla="val 50000"/>
              <a:gd name="adj2" fmla="val 130338"/>
            </a:avLst>
          </a:prstGeom>
          <a:solidFill>
            <a:schemeClr val="accent1"/>
          </a:solidFill>
          <a:ln w="25400" algn="ctr">
            <a:solidFill>
              <a:srgbClr val="862A4A"/>
            </a:solidFill>
            <a:miter lim="800000"/>
            <a:headEnd/>
            <a:tailEnd/>
          </a:ln>
        </p:spPr>
        <p:txBody>
          <a:bodyPr vert="eaVert" anchor="ctr"/>
          <a:lstStyle/>
          <a:p>
            <a:pPr>
              <a:defRPr/>
            </a:pPr>
            <a:endParaRPr lang="ru-RU">
              <a:solidFill>
                <a:schemeClr val="lt1"/>
              </a:solidFill>
              <a:latin typeface="+mn-lt"/>
            </a:endParaRPr>
          </a:p>
        </p:txBody>
      </p:sp>
      <p:sp>
        <p:nvSpPr>
          <p:cNvPr id="7" name="Стрелка вниз 11"/>
          <p:cNvSpPr>
            <a:spLocks noChangeArrowheads="1"/>
          </p:cNvSpPr>
          <p:nvPr/>
        </p:nvSpPr>
        <p:spPr bwMode="auto">
          <a:xfrm rot="24822056">
            <a:off x="1439863" y="2095500"/>
            <a:ext cx="287338" cy="1512887"/>
          </a:xfrm>
          <a:prstGeom prst="downArrow">
            <a:avLst>
              <a:gd name="adj1" fmla="val 50000"/>
              <a:gd name="adj2" fmla="val 130338"/>
            </a:avLst>
          </a:prstGeom>
          <a:solidFill>
            <a:schemeClr val="accent1"/>
          </a:solidFill>
          <a:ln w="25400" algn="ctr">
            <a:solidFill>
              <a:srgbClr val="862A4A"/>
            </a:solidFill>
            <a:miter lim="800000"/>
            <a:headEnd/>
            <a:tailEnd/>
          </a:ln>
        </p:spPr>
        <p:txBody>
          <a:bodyPr rot="10800000" vert="eaVert" anchor="ctr"/>
          <a:lstStyle/>
          <a:p>
            <a:pPr>
              <a:defRPr/>
            </a:pPr>
            <a:endParaRPr lang="ru-RU">
              <a:solidFill>
                <a:schemeClr val="lt1"/>
              </a:solidFill>
              <a:latin typeface="+mn-lt"/>
            </a:endParaRPr>
          </a:p>
        </p:txBody>
      </p:sp>
      <p:sp>
        <p:nvSpPr>
          <p:cNvPr id="8" name="Стрелка вниз 11"/>
          <p:cNvSpPr>
            <a:spLocks noChangeArrowheads="1"/>
          </p:cNvSpPr>
          <p:nvPr/>
        </p:nvSpPr>
        <p:spPr bwMode="auto">
          <a:xfrm>
            <a:off x="2987675" y="2924175"/>
            <a:ext cx="287338" cy="1512888"/>
          </a:xfrm>
          <a:prstGeom prst="downArrow">
            <a:avLst>
              <a:gd name="adj1" fmla="val 50000"/>
              <a:gd name="adj2" fmla="val 130338"/>
            </a:avLst>
          </a:prstGeom>
          <a:solidFill>
            <a:schemeClr val="accent1"/>
          </a:solidFill>
          <a:ln w="25400" algn="ctr">
            <a:solidFill>
              <a:srgbClr val="862A4A"/>
            </a:solidFill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ru-RU">
              <a:solidFill>
                <a:schemeClr val="lt1"/>
              </a:solidFill>
              <a:latin typeface="+mn-lt"/>
            </a:endParaRPr>
          </a:p>
        </p:txBody>
      </p:sp>
      <p:sp>
        <p:nvSpPr>
          <p:cNvPr id="9" name="Стрелка вниз 11"/>
          <p:cNvSpPr>
            <a:spLocks noChangeArrowheads="1"/>
          </p:cNvSpPr>
          <p:nvPr/>
        </p:nvSpPr>
        <p:spPr bwMode="auto">
          <a:xfrm rot="39431982">
            <a:off x="4787900" y="1916113"/>
            <a:ext cx="287338" cy="1871662"/>
          </a:xfrm>
          <a:prstGeom prst="downArrow">
            <a:avLst>
              <a:gd name="adj1" fmla="val 50000"/>
              <a:gd name="adj2" fmla="val 161247"/>
            </a:avLst>
          </a:prstGeom>
          <a:solidFill>
            <a:schemeClr val="accent1"/>
          </a:solidFill>
          <a:ln w="25400" algn="ctr">
            <a:solidFill>
              <a:srgbClr val="862A4A"/>
            </a:solidFill>
            <a:miter lim="800000"/>
            <a:headEnd/>
            <a:tailEnd/>
          </a:ln>
        </p:spPr>
        <p:txBody>
          <a:bodyPr vert="eaVert" anchor="ctr"/>
          <a:lstStyle/>
          <a:p>
            <a:pPr>
              <a:defRPr/>
            </a:pPr>
            <a:endParaRPr lang="ru-RU">
              <a:solidFill>
                <a:schemeClr val="lt1"/>
              </a:solidFill>
              <a:latin typeface="+mn-lt"/>
            </a:endParaRPr>
          </a:p>
        </p:txBody>
      </p:sp>
      <p:sp>
        <p:nvSpPr>
          <p:cNvPr id="10" name="Шестиугольник 4"/>
          <p:cNvSpPr/>
          <p:nvPr/>
        </p:nvSpPr>
        <p:spPr>
          <a:xfrm>
            <a:off x="4572000" y="4797425"/>
            <a:ext cx="1871663" cy="1439863"/>
          </a:xfrm>
          <a:prstGeom prst="hexagon">
            <a:avLst/>
          </a:prstGeom>
          <a:gradFill>
            <a:gsLst>
              <a:gs pos="0">
                <a:srgbClr val="007033"/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>
                <a:solidFill>
                  <a:schemeClr val="tx1"/>
                </a:solidFill>
              </a:rPr>
              <a:t>другое</a:t>
            </a:r>
          </a:p>
        </p:txBody>
      </p:sp>
      <p:sp>
        <p:nvSpPr>
          <p:cNvPr id="11" name="Стрелка вниз 11"/>
          <p:cNvSpPr>
            <a:spLocks noChangeArrowheads="1"/>
          </p:cNvSpPr>
          <p:nvPr/>
        </p:nvSpPr>
        <p:spPr bwMode="auto">
          <a:xfrm rot="-1731262">
            <a:off x="4135438" y="2636838"/>
            <a:ext cx="287337" cy="2070100"/>
          </a:xfrm>
          <a:prstGeom prst="downArrow">
            <a:avLst>
              <a:gd name="adj1" fmla="val 50000"/>
              <a:gd name="adj2" fmla="val 178343"/>
            </a:avLst>
          </a:prstGeom>
          <a:solidFill>
            <a:schemeClr val="accent1"/>
          </a:solidFill>
          <a:ln w="25400" algn="ctr">
            <a:solidFill>
              <a:srgbClr val="862A4A"/>
            </a:solidFill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ru-RU">
              <a:solidFill>
                <a:schemeClr val="lt1"/>
              </a:solidFill>
              <a:latin typeface="+mn-lt"/>
            </a:endParaRPr>
          </a:p>
        </p:txBody>
      </p:sp>
      <p:pic>
        <p:nvPicPr>
          <p:cNvPr id="6162" name="Рисунок 16" descr="http://im4-tub.yandex.net/i?id=48863715-0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26288" y="5013325"/>
            <a:ext cx="1052512" cy="158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63" name="Picture 24" descr="boy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0825" y="1628775"/>
            <a:ext cx="933450" cy="100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92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92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6000"/>
                            </p:stCondLst>
                            <p:childTnLst>
                              <p:par>
                                <p:cTn id="32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8000"/>
                            </p:stCondLst>
                            <p:childTnLst>
                              <p:par>
                                <p:cTn id="43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0000"/>
                            </p:stCondLst>
                            <p:childTnLst>
                              <p:par>
                                <p:cTn id="54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 animBg="1"/>
      <p:bldP spid="3" grpId="0" animBg="1"/>
      <p:bldP spid="4" grpId="0" animBg="1"/>
      <p:bldP spid="9232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18" descr="0004660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1" name="Rectangle 4"/>
          <p:cNvSpPr>
            <a:spLocks noChangeArrowheads="1"/>
          </p:cNvSpPr>
          <p:nvPr/>
        </p:nvSpPr>
        <p:spPr bwMode="auto">
          <a:xfrm>
            <a:off x="1908175" y="4581525"/>
            <a:ext cx="2376488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endParaRPr lang="ru-RU"/>
          </a:p>
          <a:p>
            <a:pPr algn="l"/>
            <a:endParaRPr lang="ru-RU"/>
          </a:p>
          <a:p>
            <a:pPr algn="l"/>
            <a:endParaRPr lang="ru-RU"/>
          </a:p>
        </p:txBody>
      </p:sp>
      <p:sp>
        <p:nvSpPr>
          <p:cNvPr id="5" name="Блок-схема: несколько документов 4"/>
          <p:cNvSpPr/>
          <p:nvPr/>
        </p:nvSpPr>
        <p:spPr>
          <a:xfrm>
            <a:off x="357188" y="214313"/>
            <a:ext cx="7429500" cy="928687"/>
          </a:xfrm>
          <a:prstGeom prst="flowChartMultidocument">
            <a:avLst/>
          </a:prstGeom>
          <a:blipFill>
            <a:blip r:embed="rId3" cstate="print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2000" b="1">
                <a:solidFill>
                  <a:schemeClr val="tx1"/>
                </a:solidFill>
              </a:rPr>
              <a:t>Регулярно проводимый </a:t>
            </a:r>
            <a:r>
              <a:rPr lang="ru-RU" sz="2000" b="1" i="1" u="sng">
                <a:solidFill>
                  <a:schemeClr val="tx1"/>
                </a:solidFill>
              </a:rPr>
              <a:t>самоконтроль</a:t>
            </a:r>
          </a:p>
        </p:txBody>
      </p:sp>
      <p:sp>
        <p:nvSpPr>
          <p:cNvPr id="11" name="Выгнутая влево стрелка 10"/>
          <p:cNvSpPr/>
          <p:nvPr/>
        </p:nvSpPr>
        <p:spPr>
          <a:xfrm>
            <a:off x="468313" y="1412875"/>
            <a:ext cx="571500" cy="1071563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10247" name="WordArt 7"/>
          <p:cNvSpPr>
            <a:spLocks noChangeArrowheads="1" noChangeShapeType="1" noTextEdit="1"/>
          </p:cNvSpPr>
          <p:nvPr/>
        </p:nvSpPr>
        <p:spPr bwMode="auto">
          <a:xfrm>
            <a:off x="1331913" y="1484313"/>
            <a:ext cx="4819650" cy="708025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r>
              <a:rPr lang="ru-RU" sz="3600" kern="1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9999FF"/>
                    </a:gs>
                    <a:gs pos="100000">
                      <a:srgbClr val="009999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помогает  анализировать</a:t>
            </a:r>
          </a:p>
        </p:txBody>
      </p:sp>
      <p:sp>
        <p:nvSpPr>
          <p:cNvPr id="8" name="Загнутый угол 7"/>
          <p:cNvSpPr>
            <a:spLocks noChangeArrowheads="1"/>
          </p:cNvSpPr>
          <p:nvPr/>
        </p:nvSpPr>
        <p:spPr bwMode="auto">
          <a:xfrm>
            <a:off x="755650" y="2636838"/>
            <a:ext cx="1655763" cy="2232025"/>
          </a:xfrm>
          <a:prstGeom prst="foldedCorner">
            <a:avLst>
              <a:gd name="adj" fmla="val 16667"/>
            </a:avLst>
          </a:prstGeom>
          <a:solidFill>
            <a:schemeClr val="accent1"/>
          </a:solidFill>
          <a:ln w="25400" algn="ctr">
            <a:solidFill>
              <a:srgbClr val="862A4A"/>
            </a:solidFill>
            <a:round/>
            <a:headEnd/>
            <a:tailEnd/>
          </a:ln>
        </p:spPr>
        <p:txBody>
          <a:bodyPr anchor="ctr"/>
          <a:lstStyle/>
          <a:p>
            <a:r>
              <a:rPr lang="ru-RU"/>
              <a:t>влияние физических </a:t>
            </a:r>
          </a:p>
          <a:p>
            <a:r>
              <a:rPr lang="ru-RU"/>
              <a:t>нагрузок на организм</a:t>
            </a:r>
          </a:p>
        </p:txBody>
      </p:sp>
      <p:sp>
        <p:nvSpPr>
          <p:cNvPr id="4" name="Выноска со стрелкой вниз 3"/>
          <p:cNvSpPr/>
          <p:nvPr/>
        </p:nvSpPr>
        <p:spPr>
          <a:xfrm>
            <a:off x="5651500" y="2565400"/>
            <a:ext cx="3279775" cy="1511300"/>
          </a:xfrm>
          <a:prstGeom prst="downArrowCallout">
            <a:avLst/>
          </a:prstGeom>
          <a:gradFill>
            <a:gsLst>
              <a:gs pos="0">
                <a:srgbClr val="FFFF00"/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2400" b="1" u="sng">
                <a:solidFill>
                  <a:schemeClr val="tx1"/>
                </a:solidFill>
              </a:rPr>
              <a:t>что дает возможность</a:t>
            </a:r>
          </a:p>
        </p:txBody>
      </p:sp>
      <p:sp>
        <p:nvSpPr>
          <p:cNvPr id="10253" name="AutoShape 2"/>
          <p:cNvSpPr>
            <a:spLocks noChangeArrowheads="1"/>
          </p:cNvSpPr>
          <p:nvPr/>
        </p:nvSpPr>
        <p:spPr bwMode="auto">
          <a:xfrm>
            <a:off x="5076825" y="4149725"/>
            <a:ext cx="3925888" cy="1847850"/>
          </a:xfrm>
          <a:prstGeom prst="horizontalScroll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rgbClr val="800080"/>
            </a:solidFill>
            <a:round/>
            <a:headEnd/>
            <a:tailEnd/>
          </a:ln>
        </p:spPr>
        <p:txBody>
          <a:bodyPr/>
          <a:lstStyle/>
          <a:p>
            <a:pPr algn="l"/>
            <a:endParaRPr lang="ru-RU">
              <a:latin typeface="Arial" charset="0"/>
            </a:endParaRPr>
          </a:p>
        </p:txBody>
      </p:sp>
      <p:sp>
        <p:nvSpPr>
          <p:cNvPr id="10254" name="Rectangle 3"/>
          <p:cNvSpPr>
            <a:spLocks noChangeArrowheads="1"/>
          </p:cNvSpPr>
          <p:nvPr/>
        </p:nvSpPr>
        <p:spPr bwMode="auto">
          <a:xfrm>
            <a:off x="5580063" y="4724400"/>
            <a:ext cx="3067050" cy="922338"/>
          </a:xfrm>
          <a:prstGeom prst="rect">
            <a:avLst/>
          </a:prstGeom>
          <a:solidFill>
            <a:srgbClr val="FF6699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r>
              <a:rPr lang="ru-RU" b="1"/>
              <a:t>правильно планировать и проводить </a:t>
            </a:r>
          </a:p>
          <a:p>
            <a:r>
              <a:rPr lang="ru-RU" b="1"/>
              <a:t>тренировочные занятия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4000"/>
                            </p:stCondLst>
                            <p:childTnLst>
                              <p:par>
                                <p:cTn id="14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6000"/>
                            </p:stCondLst>
                            <p:childTnLst>
                              <p:par>
                                <p:cTn id="18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02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102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02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2000"/>
                                        <p:tgtEl>
                                          <p:spTgt spid="10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7" grpId="0" animBg="1"/>
      <p:bldP spid="8" grpId="0" animBg="1"/>
      <p:bldP spid="4" grpId="0" animBg="1"/>
      <p:bldP spid="10253" grpId="0" animBg="1"/>
      <p:bldP spid="1025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5" name="WordArt 5"/>
          <p:cNvSpPr>
            <a:spLocks noChangeArrowheads="1" noChangeShapeType="1" noTextEdit="1"/>
          </p:cNvSpPr>
          <p:nvPr/>
        </p:nvSpPr>
        <p:spPr bwMode="auto">
          <a:xfrm>
            <a:off x="1187450" y="836613"/>
            <a:ext cx="1524000" cy="571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3600" kern="10">
                <a:ln w="19050">
                  <a:solidFill>
                    <a:srgbClr val="99CC00"/>
                  </a:solidFill>
                  <a:round/>
                  <a:headEnd/>
                  <a:tailEnd/>
                </a:ln>
                <a:solidFill>
                  <a:schemeClr val="tx2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вопрос:</a:t>
            </a:r>
          </a:p>
        </p:txBody>
      </p:sp>
      <p:sp>
        <p:nvSpPr>
          <p:cNvPr id="58374" name="Rectangle 6"/>
          <p:cNvSpPr>
            <a:spLocks noChangeArrowheads="1"/>
          </p:cNvSpPr>
          <p:nvPr/>
        </p:nvSpPr>
        <p:spPr bwMode="auto">
          <a:xfrm>
            <a:off x="1619250" y="1517650"/>
            <a:ext cx="6192838" cy="8223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>
              <a:buFontTx/>
              <a:buChar char="•"/>
            </a:pPr>
            <a:r>
              <a:rPr lang="ru-RU" sz="2400" i="1" u="sng"/>
              <a:t>Как мы можем всё это сделать и где зафиксировать?</a:t>
            </a:r>
          </a:p>
        </p:txBody>
      </p:sp>
      <p:sp>
        <p:nvSpPr>
          <p:cNvPr id="58375" name="WordArt 7"/>
          <p:cNvSpPr>
            <a:spLocks noChangeArrowheads="1" noChangeShapeType="1" noTextEdit="1"/>
          </p:cNvSpPr>
          <p:nvPr/>
        </p:nvSpPr>
        <p:spPr bwMode="auto">
          <a:xfrm>
            <a:off x="2916238" y="2852738"/>
            <a:ext cx="4344987" cy="1970087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r>
              <a:rPr lang="ru-RU" sz="3600" kern="10" spc="-360">
                <a:ln w="12700">
                  <a:solidFill>
                    <a:srgbClr val="008000"/>
                  </a:solidFill>
                  <a:round/>
                  <a:headEnd/>
                  <a:tailEnd/>
                </a:ln>
                <a:solidFill>
                  <a:schemeClr val="tx2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Impact"/>
              </a:rPr>
              <a:t>Дневник  </a:t>
            </a:r>
          </a:p>
          <a:p>
            <a:r>
              <a:rPr lang="ru-RU" sz="3600" kern="10" spc="-360">
                <a:ln w="12700">
                  <a:solidFill>
                    <a:srgbClr val="008000"/>
                  </a:solidFill>
                  <a:round/>
                  <a:headEnd/>
                  <a:tailEnd/>
                </a:ln>
                <a:solidFill>
                  <a:schemeClr val="tx2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Impact"/>
              </a:rPr>
              <a:t>самоконтроля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83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83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8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583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583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583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583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4" grpId="0"/>
      <p:bldP spid="5837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Цилиндр 3"/>
          <p:cNvSpPr>
            <a:spLocks noChangeArrowheads="1"/>
          </p:cNvSpPr>
          <p:nvPr/>
        </p:nvSpPr>
        <p:spPr bwMode="auto">
          <a:xfrm rot="5400000">
            <a:off x="3802063" y="-2282825"/>
            <a:ext cx="1271588" cy="6357937"/>
          </a:xfrm>
          <a:prstGeom prst="can">
            <a:avLst>
              <a:gd name="adj" fmla="val 25000"/>
            </a:avLst>
          </a:prstGeom>
          <a:solidFill>
            <a:srgbClr val="FFFF99"/>
          </a:solidFill>
          <a:ln w="25400" algn="ctr">
            <a:solidFill>
              <a:srgbClr val="339966"/>
            </a:solidFill>
            <a:round/>
            <a:headEnd/>
            <a:tailEnd/>
          </a:ln>
        </p:spPr>
        <p:txBody>
          <a:bodyPr rot="10800000" vert="eaVert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lt1"/>
              </a:solidFill>
              <a:latin typeface="+mn-lt"/>
            </a:endParaRPr>
          </a:p>
        </p:txBody>
      </p:sp>
      <p:sp>
        <p:nvSpPr>
          <p:cNvPr id="11273" name="WordArt 9"/>
          <p:cNvSpPr>
            <a:spLocks noChangeArrowheads="1" noChangeShapeType="1" noTextEdit="1"/>
          </p:cNvSpPr>
          <p:nvPr/>
        </p:nvSpPr>
        <p:spPr bwMode="auto">
          <a:xfrm>
            <a:off x="1763713" y="620713"/>
            <a:ext cx="5472112" cy="576262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9991"/>
              </a:avLst>
            </a:prstTxWarp>
          </a:bodyPr>
          <a:lstStyle/>
          <a:p>
            <a:r>
              <a:rPr lang="ru-RU" sz="3600" kern="10">
                <a:ln w="12700">
                  <a:solidFill>
                    <a:srgbClr val="B2B2B2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520402"/>
                    </a:gs>
                    <a:gs pos="100000">
                      <a:srgbClr val="FFCC00"/>
                    </a:gs>
                  </a:gsLst>
                  <a:lin ang="5400000" scaled="1"/>
                </a:gradFill>
                <a:effectLst>
                  <a:outerShdw dist="35921" dir="2700000" sy="50000" rotWithShape="0">
                    <a:srgbClr val="875B0D">
                      <a:alpha val="70000"/>
                    </a:srgbClr>
                  </a:outerShdw>
                </a:effectLst>
                <a:latin typeface="Arial"/>
                <a:cs typeface="Arial"/>
              </a:rPr>
              <a:t>самоконтроль</a:t>
            </a:r>
          </a:p>
        </p:txBody>
      </p:sp>
      <p:sp>
        <p:nvSpPr>
          <p:cNvPr id="11274" name="WordArt 10"/>
          <p:cNvSpPr>
            <a:spLocks noChangeArrowheads="1" noChangeShapeType="1" noTextEdit="1"/>
          </p:cNvSpPr>
          <p:nvPr/>
        </p:nvSpPr>
        <p:spPr bwMode="auto">
          <a:xfrm>
            <a:off x="3348038" y="1773238"/>
            <a:ext cx="2305050" cy="576262"/>
          </a:xfrm>
          <a:prstGeom prst="rect">
            <a:avLst/>
          </a:prstGeom>
        </p:spPr>
        <p:txBody>
          <a:bodyPr wrap="none" fromWordArt="1">
            <a:prstTxWarp prst="textCanDown">
              <a:avLst>
                <a:gd name="adj" fmla="val 33333"/>
              </a:avLst>
            </a:prstTxWarp>
          </a:bodyPr>
          <a:lstStyle/>
          <a:p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Times New Roman"/>
                <a:cs typeface="Times New Roman"/>
              </a:rPr>
              <a:t>включает  в  себя</a:t>
            </a:r>
          </a:p>
        </p:txBody>
      </p:sp>
      <p:sp>
        <p:nvSpPr>
          <p:cNvPr id="11278" name="AutoShape 14"/>
          <p:cNvSpPr>
            <a:spLocks noChangeArrowheads="1"/>
          </p:cNvSpPr>
          <p:nvPr/>
        </p:nvSpPr>
        <p:spPr bwMode="auto">
          <a:xfrm>
            <a:off x="1331913" y="2565400"/>
            <a:ext cx="6769100" cy="4064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F9900"/>
              </a:gs>
              <a:gs pos="50000">
                <a:srgbClr val="FFFFFF"/>
              </a:gs>
              <a:gs pos="100000">
                <a:srgbClr val="FF9900"/>
              </a:gs>
            </a:gsLst>
            <a:lin ang="5400000" scaled="1"/>
          </a:gradFill>
          <a:ln w="9525">
            <a:solidFill>
              <a:srgbClr val="FF9900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ru-RU" i="1" u="sng">
                <a:solidFill>
                  <a:srgbClr val="6600CC"/>
                </a:solidFill>
              </a:rPr>
              <a:t>общедоступные наблюдения</a:t>
            </a:r>
          </a:p>
        </p:txBody>
      </p:sp>
      <p:sp>
        <p:nvSpPr>
          <p:cNvPr id="13" name="Выгнутая вправо стрелка 12"/>
          <p:cNvSpPr/>
          <p:nvPr/>
        </p:nvSpPr>
        <p:spPr>
          <a:xfrm>
            <a:off x="5940425" y="1700213"/>
            <a:ext cx="2663825" cy="719137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11" name="Выгнутая влево стрелка 10"/>
          <p:cNvSpPr/>
          <p:nvPr/>
        </p:nvSpPr>
        <p:spPr>
          <a:xfrm>
            <a:off x="395288" y="1773238"/>
            <a:ext cx="2603500" cy="719137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pic>
        <p:nvPicPr>
          <p:cNvPr id="9225" name="Picture 19" descr="2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950" y="5084763"/>
            <a:ext cx="12573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6" name="Picture 20" descr="baby18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956550" y="620713"/>
            <a:ext cx="714375" cy="103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86" name="AutoShape 22"/>
          <p:cNvSpPr>
            <a:spLocks noChangeArrowheads="1"/>
          </p:cNvSpPr>
          <p:nvPr/>
        </p:nvSpPr>
        <p:spPr bwMode="auto">
          <a:xfrm>
            <a:off x="1403350" y="3068638"/>
            <a:ext cx="3338513" cy="3076575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0EBE30"/>
              </a:gs>
              <a:gs pos="50000">
                <a:srgbClr val="FFFFFF"/>
              </a:gs>
              <a:gs pos="100000">
                <a:srgbClr val="0EBE30"/>
              </a:gs>
            </a:gsLst>
            <a:lin ang="5400000" scaled="1"/>
          </a:gradFill>
          <a:ln w="9525">
            <a:solidFill>
              <a:srgbClr val="FF3300"/>
            </a:solidFill>
            <a:round/>
            <a:headEnd/>
            <a:tailEnd/>
          </a:ln>
        </p:spPr>
        <p:txBody>
          <a:bodyPr lIns="0" rIns="0">
            <a:spAutoFit/>
          </a:bodyPr>
          <a:lstStyle/>
          <a:p>
            <a:pPr lvl="1" algn="l" eaLnBrk="0" hangingPunct="0">
              <a:spcBef>
                <a:spcPct val="50000"/>
              </a:spcBef>
            </a:pPr>
            <a:r>
              <a:rPr lang="ru-RU" sz="1600" b="1" i="1" u="sng">
                <a:solidFill>
                  <a:schemeClr val="tx2"/>
                </a:solidFill>
              </a:rPr>
              <a:t>субъективные </a:t>
            </a:r>
            <a:r>
              <a:rPr lang="ru-RU" sz="1600"/>
              <a:t>исследования</a:t>
            </a:r>
          </a:p>
          <a:p>
            <a:pPr lvl="1" algn="l" eaLnBrk="0" hangingPunct="0">
              <a:spcBef>
                <a:spcPct val="50000"/>
              </a:spcBef>
            </a:pPr>
            <a:r>
              <a:rPr lang="ru-RU" sz="1600"/>
              <a:t> </a:t>
            </a:r>
            <a:r>
              <a:rPr lang="ru-RU" sz="1500"/>
              <a:t>– сон</a:t>
            </a:r>
          </a:p>
          <a:p>
            <a:pPr lvl="1" algn="l" eaLnBrk="0" hangingPunct="0">
              <a:spcBef>
                <a:spcPct val="50000"/>
              </a:spcBef>
            </a:pPr>
            <a:r>
              <a:rPr lang="ru-RU" sz="1500"/>
              <a:t>- аппетит, </a:t>
            </a:r>
          </a:p>
          <a:p>
            <a:pPr lvl="1" algn="l" eaLnBrk="0" hangingPunct="0">
              <a:spcBef>
                <a:spcPct val="50000"/>
              </a:spcBef>
            </a:pPr>
            <a:r>
              <a:rPr lang="ru-RU" sz="1500"/>
              <a:t>- самочувствие, </a:t>
            </a:r>
          </a:p>
          <a:p>
            <a:pPr lvl="1" algn="l" eaLnBrk="0" hangingPunct="0">
              <a:spcBef>
                <a:spcPct val="50000"/>
              </a:spcBef>
              <a:buFontTx/>
              <a:buChar char="-"/>
            </a:pPr>
            <a:r>
              <a:rPr lang="ru-RU" sz="1500"/>
              <a:t>умственная и физическая работоспособность </a:t>
            </a:r>
          </a:p>
          <a:p>
            <a:pPr lvl="1" algn="l" eaLnBrk="0" hangingPunct="0">
              <a:spcBef>
                <a:spcPct val="50000"/>
              </a:spcBef>
              <a:buFontTx/>
              <a:buChar char="-"/>
            </a:pPr>
            <a:r>
              <a:rPr lang="ru-RU" sz="1500"/>
              <a:t> положительные и отрицательные эмоции </a:t>
            </a:r>
          </a:p>
        </p:txBody>
      </p:sp>
      <p:sp>
        <p:nvSpPr>
          <p:cNvPr id="11287" name="AutoShape 23"/>
          <p:cNvSpPr>
            <a:spLocks noChangeArrowheads="1"/>
          </p:cNvSpPr>
          <p:nvPr/>
        </p:nvSpPr>
        <p:spPr bwMode="auto">
          <a:xfrm>
            <a:off x="5003800" y="3068638"/>
            <a:ext cx="3389313" cy="3687762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0EBE30"/>
              </a:gs>
              <a:gs pos="50000">
                <a:srgbClr val="FFFFFF"/>
              </a:gs>
              <a:gs pos="100000">
                <a:srgbClr val="0EBE30"/>
              </a:gs>
            </a:gsLst>
            <a:lin ang="5400000" scaled="1"/>
          </a:gradFill>
          <a:ln w="9525">
            <a:solidFill>
              <a:srgbClr val="FF3300"/>
            </a:solidFill>
            <a:round/>
            <a:headEnd/>
            <a:tailEnd/>
          </a:ln>
        </p:spPr>
        <p:txBody>
          <a:bodyPr lIns="0" rIns="0">
            <a:spAutoFit/>
          </a:bodyPr>
          <a:lstStyle/>
          <a:p>
            <a:pPr lvl="1" algn="l" eaLnBrk="0" hangingPunct="0">
              <a:spcBef>
                <a:spcPct val="50000"/>
              </a:spcBef>
            </a:pPr>
            <a:r>
              <a:rPr lang="ru-RU" sz="1600" b="1" i="1" u="sng">
                <a:solidFill>
                  <a:schemeClr val="tx2"/>
                </a:solidFill>
              </a:rPr>
              <a:t>объективные </a:t>
            </a:r>
            <a:r>
              <a:rPr lang="ru-RU" sz="1600"/>
              <a:t>исследования</a:t>
            </a:r>
          </a:p>
          <a:p>
            <a:pPr lvl="1" algn="l" eaLnBrk="0" hangingPunct="0">
              <a:spcBef>
                <a:spcPct val="50000"/>
              </a:spcBef>
            </a:pPr>
            <a:r>
              <a:rPr lang="ru-RU" sz="1600"/>
              <a:t> </a:t>
            </a:r>
            <a:r>
              <a:rPr lang="ru-RU" sz="1500"/>
              <a:t>–частота сердечных сокращений (пульс)</a:t>
            </a:r>
          </a:p>
          <a:p>
            <a:pPr lvl="1" algn="l" eaLnBrk="0" hangingPunct="0">
              <a:spcBef>
                <a:spcPct val="50000"/>
              </a:spcBef>
            </a:pPr>
            <a:r>
              <a:rPr lang="ru-RU" sz="1500"/>
              <a:t>-дыхания (жизненная ёмкость лёгких), </a:t>
            </a:r>
          </a:p>
          <a:p>
            <a:pPr lvl="1" algn="l" eaLnBrk="0" hangingPunct="0">
              <a:spcBef>
                <a:spcPct val="50000"/>
              </a:spcBef>
            </a:pPr>
            <a:r>
              <a:rPr lang="ru-RU" sz="1500"/>
              <a:t>- артериальное давление, </a:t>
            </a:r>
          </a:p>
          <a:p>
            <a:pPr lvl="1" algn="l" eaLnBrk="0" hangingPunct="0">
              <a:spcBef>
                <a:spcPct val="50000"/>
              </a:spcBef>
              <a:buFontTx/>
              <a:buChar char="-"/>
            </a:pPr>
            <a:r>
              <a:rPr lang="ru-RU" sz="1500"/>
              <a:t>кистевая и становая   динамометрия </a:t>
            </a:r>
          </a:p>
          <a:p>
            <a:pPr lvl="1" algn="l" eaLnBrk="0" hangingPunct="0">
              <a:spcBef>
                <a:spcPct val="50000"/>
              </a:spcBef>
              <a:buFontTx/>
              <a:buChar char="-"/>
            </a:pPr>
            <a:r>
              <a:rPr lang="ru-RU" sz="1500"/>
              <a:t> масса тела </a:t>
            </a:r>
          </a:p>
          <a:p>
            <a:pPr lvl="1" algn="l" eaLnBrk="0" hangingPunct="0">
              <a:spcBef>
                <a:spcPct val="50000"/>
              </a:spcBef>
              <a:buFontTx/>
              <a:buChar char="-"/>
            </a:pPr>
            <a:r>
              <a:rPr lang="ru-RU" sz="1500"/>
              <a:t> спортивные результаты.</a:t>
            </a:r>
            <a:r>
              <a:rPr lang="ru-RU" sz="140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12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12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000"/>
                            </p:stCondLst>
                            <p:childTnLst>
                              <p:par>
                                <p:cTn id="3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112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112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11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112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112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112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112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112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2000"/>
                                        <p:tgtEl>
                                          <p:spTgt spid="112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2000" fill="hold"/>
                                        <p:tgtEl>
                                          <p:spTgt spid="112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000" fill="hold"/>
                                        <p:tgtEl>
                                          <p:spTgt spid="112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2000"/>
                                        <p:tgtEl>
                                          <p:spTgt spid="112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2000" fill="hold"/>
                                        <p:tgtEl>
                                          <p:spTgt spid="1128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000" fill="hold"/>
                                        <p:tgtEl>
                                          <p:spTgt spid="1128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2000"/>
                                        <p:tgtEl>
                                          <p:spTgt spid="1128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2000" fill="hold"/>
                                        <p:tgtEl>
                                          <p:spTgt spid="1128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000" fill="hold"/>
                                        <p:tgtEl>
                                          <p:spTgt spid="1128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2000"/>
                                        <p:tgtEl>
                                          <p:spTgt spid="1128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2000" fill="hold"/>
                                        <p:tgtEl>
                                          <p:spTgt spid="112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000" fill="hold"/>
                                        <p:tgtEl>
                                          <p:spTgt spid="112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2000"/>
                                        <p:tgtEl>
                                          <p:spTgt spid="112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2000" fill="hold"/>
                                        <p:tgtEl>
                                          <p:spTgt spid="112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2000" fill="hold"/>
                                        <p:tgtEl>
                                          <p:spTgt spid="112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2000"/>
                                        <p:tgtEl>
                                          <p:spTgt spid="112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2000" fill="hold"/>
                                        <p:tgtEl>
                                          <p:spTgt spid="112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2000" fill="hold"/>
                                        <p:tgtEl>
                                          <p:spTgt spid="112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2000"/>
                                        <p:tgtEl>
                                          <p:spTgt spid="112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2000" fill="hold"/>
                                        <p:tgtEl>
                                          <p:spTgt spid="112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000" fill="hold"/>
                                        <p:tgtEl>
                                          <p:spTgt spid="112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2000"/>
                                        <p:tgtEl>
                                          <p:spTgt spid="112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2000" fill="hold"/>
                                        <p:tgtEl>
                                          <p:spTgt spid="112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2000" fill="hold"/>
                                        <p:tgtEl>
                                          <p:spTgt spid="112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2000"/>
                                        <p:tgtEl>
                                          <p:spTgt spid="112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2000" fill="hold"/>
                                        <p:tgtEl>
                                          <p:spTgt spid="1128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2000" fill="hold"/>
                                        <p:tgtEl>
                                          <p:spTgt spid="1128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2000"/>
                                        <p:tgtEl>
                                          <p:spTgt spid="1128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2000" fill="hold"/>
                                        <p:tgtEl>
                                          <p:spTgt spid="112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2000" fill="hold"/>
                                        <p:tgtEl>
                                          <p:spTgt spid="112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2000"/>
                                        <p:tgtEl>
                                          <p:spTgt spid="112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2000" fill="hold"/>
                                        <p:tgtEl>
                                          <p:spTgt spid="112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2000" fill="hold"/>
                                        <p:tgtEl>
                                          <p:spTgt spid="112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2000"/>
                                        <p:tgtEl>
                                          <p:spTgt spid="112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273" grpId="0" animBg="1"/>
      <p:bldP spid="11274" grpId="0" animBg="1"/>
      <p:bldP spid="11278" grpId="0" animBg="1"/>
      <p:bldP spid="13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42" name="Group 7"/>
          <p:cNvGrpSpPr>
            <a:grpSpLocks/>
          </p:cNvGrpSpPr>
          <p:nvPr/>
        </p:nvGrpSpPr>
        <p:grpSpPr bwMode="auto">
          <a:xfrm>
            <a:off x="0" y="0"/>
            <a:ext cx="1676400" cy="2133600"/>
            <a:chOff x="1007" y="840"/>
            <a:chExt cx="1992" cy="2640"/>
          </a:xfrm>
        </p:grpSpPr>
        <p:sp>
          <p:nvSpPr>
            <p:cNvPr id="10253" name="Freeform 8"/>
            <p:cNvSpPr>
              <a:spLocks/>
            </p:cNvSpPr>
            <p:nvPr/>
          </p:nvSpPr>
          <p:spPr bwMode="auto">
            <a:xfrm>
              <a:off x="1007" y="951"/>
              <a:ext cx="1992" cy="2529"/>
            </a:xfrm>
            <a:custGeom>
              <a:avLst/>
              <a:gdLst>
                <a:gd name="T0" fmla="*/ 411 w 1992"/>
                <a:gd name="T1" fmla="*/ 0 h 2529"/>
                <a:gd name="T2" fmla="*/ 0 w 1992"/>
                <a:gd name="T3" fmla="*/ 2105 h 2529"/>
                <a:gd name="T4" fmla="*/ 1443 w 1992"/>
                <a:gd name="T5" fmla="*/ 2529 h 2529"/>
                <a:gd name="T6" fmla="*/ 1992 w 1992"/>
                <a:gd name="T7" fmla="*/ 1556 h 2529"/>
                <a:gd name="T8" fmla="*/ 1531 w 1992"/>
                <a:gd name="T9" fmla="*/ 89 h 2529"/>
                <a:gd name="T10" fmla="*/ 411 w 1992"/>
                <a:gd name="T11" fmla="*/ 0 h 2529"/>
                <a:gd name="T12" fmla="*/ 411 w 1992"/>
                <a:gd name="T13" fmla="*/ 0 h 252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992"/>
                <a:gd name="T22" fmla="*/ 0 h 2529"/>
                <a:gd name="T23" fmla="*/ 1992 w 1992"/>
                <a:gd name="T24" fmla="*/ 2529 h 252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992" h="2529">
                  <a:moveTo>
                    <a:pt x="411" y="0"/>
                  </a:moveTo>
                  <a:lnTo>
                    <a:pt x="0" y="2105"/>
                  </a:lnTo>
                  <a:lnTo>
                    <a:pt x="1443" y="2529"/>
                  </a:lnTo>
                  <a:lnTo>
                    <a:pt x="1992" y="1556"/>
                  </a:lnTo>
                  <a:lnTo>
                    <a:pt x="1531" y="89"/>
                  </a:lnTo>
                  <a:lnTo>
                    <a:pt x="411" y="0"/>
                  </a:lnTo>
                  <a:close/>
                </a:path>
              </a:pathLst>
            </a:custGeom>
            <a:solidFill>
              <a:srgbClr val="81FF8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254" name="Freeform 9"/>
            <p:cNvSpPr>
              <a:spLocks/>
            </p:cNvSpPr>
            <p:nvPr/>
          </p:nvSpPr>
          <p:spPr bwMode="auto">
            <a:xfrm>
              <a:off x="2451" y="2493"/>
              <a:ext cx="329" cy="153"/>
            </a:xfrm>
            <a:custGeom>
              <a:avLst/>
              <a:gdLst>
                <a:gd name="T0" fmla="*/ 0 w 329"/>
                <a:gd name="T1" fmla="*/ 115 h 153"/>
                <a:gd name="T2" fmla="*/ 7 w 329"/>
                <a:gd name="T3" fmla="*/ 123 h 153"/>
                <a:gd name="T4" fmla="*/ 16 w 329"/>
                <a:gd name="T5" fmla="*/ 132 h 153"/>
                <a:gd name="T6" fmla="*/ 25 w 329"/>
                <a:gd name="T7" fmla="*/ 138 h 153"/>
                <a:gd name="T8" fmla="*/ 33 w 329"/>
                <a:gd name="T9" fmla="*/ 144 h 153"/>
                <a:gd name="T10" fmla="*/ 46 w 329"/>
                <a:gd name="T11" fmla="*/ 149 h 153"/>
                <a:gd name="T12" fmla="*/ 58 w 329"/>
                <a:gd name="T13" fmla="*/ 152 h 153"/>
                <a:gd name="T14" fmla="*/ 71 w 329"/>
                <a:gd name="T15" fmla="*/ 152 h 153"/>
                <a:gd name="T16" fmla="*/ 83 w 329"/>
                <a:gd name="T17" fmla="*/ 152 h 153"/>
                <a:gd name="T18" fmla="*/ 96 w 329"/>
                <a:gd name="T19" fmla="*/ 151 h 153"/>
                <a:gd name="T20" fmla="*/ 108 w 329"/>
                <a:gd name="T21" fmla="*/ 150 h 153"/>
                <a:gd name="T22" fmla="*/ 117 w 329"/>
                <a:gd name="T23" fmla="*/ 146 h 153"/>
                <a:gd name="T24" fmla="*/ 126 w 329"/>
                <a:gd name="T25" fmla="*/ 145 h 153"/>
                <a:gd name="T26" fmla="*/ 217 w 329"/>
                <a:gd name="T27" fmla="*/ 85 h 153"/>
                <a:gd name="T28" fmla="*/ 223 w 329"/>
                <a:gd name="T29" fmla="*/ 85 h 153"/>
                <a:gd name="T30" fmla="*/ 230 w 329"/>
                <a:gd name="T31" fmla="*/ 84 h 153"/>
                <a:gd name="T32" fmla="*/ 241 w 329"/>
                <a:gd name="T33" fmla="*/ 83 h 153"/>
                <a:gd name="T34" fmla="*/ 251 w 329"/>
                <a:gd name="T35" fmla="*/ 80 h 153"/>
                <a:gd name="T36" fmla="*/ 263 w 329"/>
                <a:gd name="T37" fmla="*/ 78 h 153"/>
                <a:gd name="T38" fmla="*/ 275 w 329"/>
                <a:gd name="T39" fmla="*/ 76 h 153"/>
                <a:gd name="T40" fmla="*/ 288 w 329"/>
                <a:gd name="T41" fmla="*/ 72 h 153"/>
                <a:gd name="T42" fmla="*/ 298 w 329"/>
                <a:gd name="T43" fmla="*/ 67 h 153"/>
                <a:gd name="T44" fmla="*/ 306 w 329"/>
                <a:gd name="T45" fmla="*/ 63 h 153"/>
                <a:gd name="T46" fmla="*/ 314 w 329"/>
                <a:gd name="T47" fmla="*/ 57 h 153"/>
                <a:gd name="T48" fmla="*/ 319 w 329"/>
                <a:gd name="T49" fmla="*/ 53 h 153"/>
                <a:gd name="T50" fmla="*/ 326 w 329"/>
                <a:gd name="T51" fmla="*/ 45 h 153"/>
                <a:gd name="T52" fmla="*/ 329 w 329"/>
                <a:gd name="T53" fmla="*/ 43 h 153"/>
                <a:gd name="T54" fmla="*/ 329 w 329"/>
                <a:gd name="T55" fmla="*/ 39 h 153"/>
                <a:gd name="T56" fmla="*/ 329 w 329"/>
                <a:gd name="T57" fmla="*/ 32 h 153"/>
                <a:gd name="T58" fmla="*/ 326 w 329"/>
                <a:gd name="T59" fmla="*/ 24 h 153"/>
                <a:gd name="T60" fmla="*/ 319 w 329"/>
                <a:gd name="T61" fmla="*/ 18 h 153"/>
                <a:gd name="T62" fmla="*/ 309 w 329"/>
                <a:gd name="T63" fmla="*/ 17 h 153"/>
                <a:gd name="T64" fmla="*/ 298 w 329"/>
                <a:gd name="T65" fmla="*/ 19 h 153"/>
                <a:gd name="T66" fmla="*/ 291 w 329"/>
                <a:gd name="T67" fmla="*/ 22 h 153"/>
                <a:gd name="T68" fmla="*/ 289 w 329"/>
                <a:gd name="T69" fmla="*/ 24 h 153"/>
                <a:gd name="T70" fmla="*/ 243 w 329"/>
                <a:gd name="T71" fmla="*/ 18 h 153"/>
                <a:gd name="T72" fmla="*/ 238 w 329"/>
                <a:gd name="T73" fmla="*/ 14 h 153"/>
                <a:gd name="T74" fmla="*/ 228 w 329"/>
                <a:gd name="T75" fmla="*/ 7 h 153"/>
                <a:gd name="T76" fmla="*/ 221 w 329"/>
                <a:gd name="T77" fmla="*/ 4 h 153"/>
                <a:gd name="T78" fmla="*/ 212 w 329"/>
                <a:gd name="T79" fmla="*/ 3 h 153"/>
                <a:gd name="T80" fmla="*/ 203 w 329"/>
                <a:gd name="T81" fmla="*/ 0 h 153"/>
                <a:gd name="T82" fmla="*/ 193 w 329"/>
                <a:gd name="T83" fmla="*/ 2 h 153"/>
                <a:gd name="T84" fmla="*/ 183 w 329"/>
                <a:gd name="T85" fmla="*/ 3 h 153"/>
                <a:gd name="T86" fmla="*/ 172 w 329"/>
                <a:gd name="T87" fmla="*/ 7 h 153"/>
                <a:gd name="T88" fmla="*/ 162 w 329"/>
                <a:gd name="T89" fmla="*/ 11 h 153"/>
                <a:gd name="T90" fmla="*/ 155 w 329"/>
                <a:gd name="T91" fmla="*/ 17 h 153"/>
                <a:gd name="T92" fmla="*/ 146 w 329"/>
                <a:gd name="T93" fmla="*/ 22 h 153"/>
                <a:gd name="T94" fmla="*/ 140 w 329"/>
                <a:gd name="T95" fmla="*/ 26 h 153"/>
                <a:gd name="T96" fmla="*/ 136 w 329"/>
                <a:gd name="T97" fmla="*/ 31 h 153"/>
                <a:gd name="T98" fmla="*/ 0 w 329"/>
                <a:gd name="T99" fmla="*/ 113 h 153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329"/>
                <a:gd name="T151" fmla="*/ 0 h 153"/>
                <a:gd name="T152" fmla="*/ 329 w 329"/>
                <a:gd name="T153" fmla="*/ 153 h 153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329" h="153">
                  <a:moveTo>
                    <a:pt x="0" y="113"/>
                  </a:moveTo>
                  <a:lnTo>
                    <a:pt x="0" y="115"/>
                  </a:lnTo>
                  <a:lnTo>
                    <a:pt x="4" y="118"/>
                  </a:lnTo>
                  <a:lnTo>
                    <a:pt x="7" y="123"/>
                  </a:lnTo>
                  <a:lnTo>
                    <a:pt x="13" y="129"/>
                  </a:lnTo>
                  <a:lnTo>
                    <a:pt x="16" y="132"/>
                  </a:lnTo>
                  <a:lnTo>
                    <a:pt x="20" y="135"/>
                  </a:lnTo>
                  <a:lnTo>
                    <a:pt x="25" y="138"/>
                  </a:lnTo>
                  <a:lnTo>
                    <a:pt x="30" y="142"/>
                  </a:lnTo>
                  <a:lnTo>
                    <a:pt x="33" y="144"/>
                  </a:lnTo>
                  <a:lnTo>
                    <a:pt x="39" y="146"/>
                  </a:lnTo>
                  <a:lnTo>
                    <a:pt x="46" y="149"/>
                  </a:lnTo>
                  <a:lnTo>
                    <a:pt x="52" y="151"/>
                  </a:lnTo>
                  <a:lnTo>
                    <a:pt x="58" y="152"/>
                  </a:lnTo>
                  <a:lnTo>
                    <a:pt x="64" y="152"/>
                  </a:lnTo>
                  <a:lnTo>
                    <a:pt x="71" y="152"/>
                  </a:lnTo>
                  <a:lnTo>
                    <a:pt x="77" y="153"/>
                  </a:lnTo>
                  <a:lnTo>
                    <a:pt x="83" y="152"/>
                  </a:lnTo>
                  <a:lnTo>
                    <a:pt x="90" y="152"/>
                  </a:lnTo>
                  <a:lnTo>
                    <a:pt x="96" y="151"/>
                  </a:lnTo>
                  <a:lnTo>
                    <a:pt x="102" y="151"/>
                  </a:lnTo>
                  <a:lnTo>
                    <a:pt x="108" y="150"/>
                  </a:lnTo>
                  <a:lnTo>
                    <a:pt x="112" y="149"/>
                  </a:lnTo>
                  <a:lnTo>
                    <a:pt x="117" y="146"/>
                  </a:lnTo>
                  <a:lnTo>
                    <a:pt x="122" y="146"/>
                  </a:lnTo>
                  <a:lnTo>
                    <a:pt x="126" y="145"/>
                  </a:lnTo>
                  <a:lnTo>
                    <a:pt x="130" y="145"/>
                  </a:lnTo>
                  <a:lnTo>
                    <a:pt x="217" y="85"/>
                  </a:lnTo>
                  <a:lnTo>
                    <a:pt x="218" y="85"/>
                  </a:lnTo>
                  <a:lnTo>
                    <a:pt x="223" y="85"/>
                  </a:lnTo>
                  <a:lnTo>
                    <a:pt x="226" y="84"/>
                  </a:lnTo>
                  <a:lnTo>
                    <a:pt x="230" y="84"/>
                  </a:lnTo>
                  <a:lnTo>
                    <a:pt x="235" y="83"/>
                  </a:lnTo>
                  <a:lnTo>
                    <a:pt x="241" y="83"/>
                  </a:lnTo>
                  <a:lnTo>
                    <a:pt x="245" y="82"/>
                  </a:lnTo>
                  <a:lnTo>
                    <a:pt x="251" y="80"/>
                  </a:lnTo>
                  <a:lnTo>
                    <a:pt x="256" y="79"/>
                  </a:lnTo>
                  <a:lnTo>
                    <a:pt x="263" y="78"/>
                  </a:lnTo>
                  <a:lnTo>
                    <a:pt x="269" y="77"/>
                  </a:lnTo>
                  <a:lnTo>
                    <a:pt x="275" y="76"/>
                  </a:lnTo>
                  <a:lnTo>
                    <a:pt x="281" y="73"/>
                  </a:lnTo>
                  <a:lnTo>
                    <a:pt x="288" y="72"/>
                  </a:lnTo>
                  <a:lnTo>
                    <a:pt x="292" y="70"/>
                  </a:lnTo>
                  <a:lnTo>
                    <a:pt x="298" y="67"/>
                  </a:lnTo>
                  <a:lnTo>
                    <a:pt x="302" y="64"/>
                  </a:lnTo>
                  <a:lnTo>
                    <a:pt x="306" y="63"/>
                  </a:lnTo>
                  <a:lnTo>
                    <a:pt x="310" y="59"/>
                  </a:lnTo>
                  <a:lnTo>
                    <a:pt x="314" y="57"/>
                  </a:lnTo>
                  <a:lnTo>
                    <a:pt x="316" y="56"/>
                  </a:lnTo>
                  <a:lnTo>
                    <a:pt x="319" y="53"/>
                  </a:lnTo>
                  <a:lnTo>
                    <a:pt x="323" y="49"/>
                  </a:lnTo>
                  <a:lnTo>
                    <a:pt x="326" y="45"/>
                  </a:lnTo>
                  <a:lnTo>
                    <a:pt x="328" y="43"/>
                  </a:lnTo>
                  <a:lnTo>
                    <a:pt x="329" y="43"/>
                  </a:lnTo>
                  <a:lnTo>
                    <a:pt x="329" y="42"/>
                  </a:lnTo>
                  <a:lnTo>
                    <a:pt x="329" y="39"/>
                  </a:lnTo>
                  <a:lnTo>
                    <a:pt x="329" y="36"/>
                  </a:lnTo>
                  <a:lnTo>
                    <a:pt x="329" y="32"/>
                  </a:lnTo>
                  <a:lnTo>
                    <a:pt x="328" y="27"/>
                  </a:lnTo>
                  <a:lnTo>
                    <a:pt x="326" y="24"/>
                  </a:lnTo>
                  <a:lnTo>
                    <a:pt x="323" y="19"/>
                  </a:lnTo>
                  <a:lnTo>
                    <a:pt x="319" y="18"/>
                  </a:lnTo>
                  <a:lnTo>
                    <a:pt x="314" y="17"/>
                  </a:lnTo>
                  <a:lnTo>
                    <a:pt x="309" y="17"/>
                  </a:lnTo>
                  <a:lnTo>
                    <a:pt x="303" y="17"/>
                  </a:lnTo>
                  <a:lnTo>
                    <a:pt x="298" y="19"/>
                  </a:lnTo>
                  <a:lnTo>
                    <a:pt x="295" y="20"/>
                  </a:lnTo>
                  <a:lnTo>
                    <a:pt x="291" y="22"/>
                  </a:lnTo>
                  <a:lnTo>
                    <a:pt x="289" y="24"/>
                  </a:lnTo>
                  <a:lnTo>
                    <a:pt x="231" y="43"/>
                  </a:lnTo>
                  <a:lnTo>
                    <a:pt x="243" y="18"/>
                  </a:lnTo>
                  <a:lnTo>
                    <a:pt x="242" y="17"/>
                  </a:lnTo>
                  <a:lnTo>
                    <a:pt x="238" y="14"/>
                  </a:lnTo>
                  <a:lnTo>
                    <a:pt x="233" y="11"/>
                  </a:lnTo>
                  <a:lnTo>
                    <a:pt x="228" y="7"/>
                  </a:lnTo>
                  <a:lnTo>
                    <a:pt x="224" y="6"/>
                  </a:lnTo>
                  <a:lnTo>
                    <a:pt x="221" y="4"/>
                  </a:lnTo>
                  <a:lnTo>
                    <a:pt x="216" y="3"/>
                  </a:lnTo>
                  <a:lnTo>
                    <a:pt x="212" y="3"/>
                  </a:lnTo>
                  <a:lnTo>
                    <a:pt x="208" y="0"/>
                  </a:lnTo>
                  <a:lnTo>
                    <a:pt x="203" y="0"/>
                  </a:lnTo>
                  <a:lnTo>
                    <a:pt x="198" y="0"/>
                  </a:lnTo>
                  <a:lnTo>
                    <a:pt x="193" y="2"/>
                  </a:lnTo>
                  <a:lnTo>
                    <a:pt x="188" y="2"/>
                  </a:lnTo>
                  <a:lnTo>
                    <a:pt x="183" y="3"/>
                  </a:lnTo>
                  <a:lnTo>
                    <a:pt x="177" y="5"/>
                  </a:lnTo>
                  <a:lnTo>
                    <a:pt x="172" y="7"/>
                  </a:lnTo>
                  <a:lnTo>
                    <a:pt x="166" y="10"/>
                  </a:lnTo>
                  <a:lnTo>
                    <a:pt x="162" y="11"/>
                  </a:lnTo>
                  <a:lnTo>
                    <a:pt x="158" y="14"/>
                  </a:lnTo>
                  <a:lnTo>
                    <a:pt x="155" y="17"/>
                  </a:lnTo>
                  <a:lnTo>
                    <a:pt x="150" y="19"/>
                  </a:lnTo>
                  <a:lnTo>
                    <a:pt x="146" y="22"/>
                  </a:lnTo>
                  <a:lnTo>
                    <a:pt x="143" y="24"/>
                  </a:lnTo>
                  <a:lnTo>
                    <a:pt x="140" y="26"/>
                  </a:lnTo>
                  <a:lnTo>
                    <a:pt x="137" y="30"/>
                  </a:lnTo>
                  <a:lnTo>
                    <a:pt x="136" y="31"/>
                  </a:lnTo>
                  <a:lnTo>
                    <a:pt x="0" y="113"/>
                  </a:lnTo>
                  <a:close/>
                </a:path>
              </a:pathLst>
            </a:custGeom>
            <a:solidFill>
              <a:srgbClr val="FAC7C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255" name="Freeform 10"/>
            <p:cNvSpPr>
              <a:spLocks/>
            </p:cNvSpPr>
            <p:nvPr/>
          </p:nvSpPr>
          <p:spPr bwMode="auto">
            <a:xfrm>
              <a:off x="2430" y="2553"/>
              <a:ext cx="144" cy="96"/>
            </a:xfrm>
            <a:custGeom>
              <a:avLst/>
              <a:gdLst>
                <a:gd name="T0" fmla="*/ 0 w 144"/>
                <a:gd name="T1" fmla="*/ 50 h 96"/>
                <a:gd name="T2" fmla="*/ 3 w 144"/>
                <a:gd name="T3" fmla="*/ 51 h 96"/>
                <a:gd name="T4" fmla="*/ 7 w 144"/>
                <a:gd name="T5" fmla="*/ 55 h 96"/>
                <a:gd name="T6" fmla="*/ 10 w 144"/>
                <a:gd name="T7" fmla="*/ 57 h 96"/>
                <a:gd name="T8" fmla="*/ 14 w 144"/>
                <a:gd name="T9" fmla="*/ 60 h 96"/>
                <a:gd name="T10" fmla="*/ 19 w 144"/>
                <a:gd name="T11" fmla="*/ 64 h 96"/>
                <a:gd name="T12" fmla="*/ 25 w 144"/>
                <a:gd name="T13" fmla="*/ 69 h 96"/>
                <a:gd name="T14" fmla="*/ 30 w 144"/>
                <a:gd name="T15" fmla="*/ 71 h 96"/>
                <a:gd name="T16" fmla="*/ 36 w 144"/>
                <a:gd name="T17" fmla="*/ 75 h 96"/>
                <a:gd name="T18" fmla="*/ 41 w 144"/>
                <a:gd name="T19" fmla="*/ 78 h 96"/>
                <a:gd name="T20" fmla="*/ 47 w 144"/>
                <a:gd name="T21" fmla="*/ 83 h 96"/>
                <a:gd name="T22" fmla="*/ 54 w 144"/>
                <a:gd name="T23" fmla="*/ 85 h 96"/>
                <a:gd name="T24" fmla="*/ 60 w 144"/>
                <a:gd name="T25" fmla="*/ 89 h 96"/>
                <a:gd name="T26" fmla="*/ 67 w 144"/>
                <a:gd name="T27" fmla="*/ 90 h 96"/>
                <a:gd name="T28" fmla="*/ 74 w 144"/>
                <a:gd name="T29" fmla="*/ 93 h 96"/>
                <a:gd name="T30" fmla="*/ 81 w 144"/>
                <a:gd name="T31" fmla="*/ 93 h 96"/>
                <a:gd name="T32" fmla="*/ 87 w 144"/>
                <a:gd name="T33" fmla="*/ 96 h 96"/>
                <a:gd name="T34" fmla="*/ 93 w 144"/>
                <a:gd name="T35" fmla="*/ 96 h 96"/>
                <a:gd name="T36" fmla="*/ 100 w 144"/>
                <a:gd name="T37" fmla="*/ 96 h 96"/>
                <a:gd name="T38" fmla="*/ 106 w 144"/>
                <a:gd name="T39" fmla="*/ 95 h 96"/>
                <a:gd name="T40" fmla="*/ 112 w 144"/>
                <a:gd name="T41" fmla="*/ 93 h 96"/>
                <a:gd name="T42" fmla="*/ 118 w 144"/>
                <a:gd name="T43" fmla="*/ 93 h 96"/>
                <a:gd name="T44" fmla="*/ 123 w 144"/>
                <a:gd name="T45" fmla="*/ 92 h 96"/>
                <a:gd name="T46" fmla="*/ 127 w 144"/>
                <a:gd name="T47" fmla="*/ 90 h 96"/>
                <a:gd name="T48" fmla="*/ 132 w 144"/>
                <a:gd name="T49" fmla="*/ 89 h 96"/>
                <a:gd name="T50" fmla="*/ 134 w 144"/>
                <a:gd name="T51" fmla="*/ 88 h 96"/>
                <a:gd name="T52" fmla="*/ 138 w 144"/>
                <a:gd name="T53" fmla="*/ 86 h 96"/>
                <a:gd name="T54" fmla="*/ 143 w 144"/>
                <a:gd name="T55" fmla="*/ 85 h 96"/>
                <a:gd name="T56" fmla="*/ 144 w 144"/>
                <a:gd name="T57" fmla="*/ 85 h 96"/>
                <a:gd name="T58" fmla="*/ 143 w 144"/>
                <a:gd name="T59" fmla="*/ 83 h 96"/>
                <a:gd name="T60" fmla="*/ 140 w 144"/>
                <a:gd name="T61" fmla="*/ 81 h 96"/>
                <a:gd name="T62" fmla="*/ 137 w 144"/>
                <a:gd name="T63" fmla="*/ 76 h 96"/>
                <a:gd name="T64" fmla="*/ 134 w 144"/>
                <a:gd name="T65" fmla="*/ 71 h 96"/>
                <a:gd name="T66" fmla="*/ 130 w 144"/>
                <a:gd name="T67" fmla="*/ 64 h 96"/>
                <a:gd name="T68" fmla="*/ 126 w 144"/>
                <a:gd name="T69" fmla="*/ 57 h 96"/>
                <a:gd name="T70" fmla="*/ 125 w 144"/>
                <a:gd name="T71" fmla="*/ 53 h 96"/>
                <a:gd name="T72" fmla="*/ 124 w 144"/>
                <a:gd name="T73" fmla="*/ 50 h 96"/>
                <a:gd name="T74" fmla="*/ 123 w 144"/>
                <a:gd name="T75" fmla="*/ 45 h 96"/>
                <a:gd name="T76" fmla="*/ 123 w 144"/>
                <a:gd name="T77" fmla="*/ 42 h 96"/>
                <a:gd name="T78" fmla="*/ 121 w 144"/>
                <a:gd name="T79" fmla="*/ 38 h 96"/>
                <a:gd name="T80" fmla="*/ 121 w 144"/>
                <a:gd name="T81" fmla="*/ 33 h 96"/>
                <a:gd name="T82" fmla="*/ 121 w 144"/>
                <a:gd name="T83" fmla="*/ 30 h 96"/>
                <a:gd name="T84" fmla="*/ 121 w 144"/>
                <a:gd name="T85" fmla="*/ 26 h 96"/>
                <a:gd name="T86" fmla="*/ 123 w 144"/>
                <a:gd name="T87" fmla="*/ 18 h 96"/>
                <a:gd name="T88" fmla="*/ 125 w 144"/>
                <a:gd name="T89" fmla="*/ 13 h 96"/>
                <a:gd name="T90" fmla="*/ 126 w 144"/>
                <a:gd name="T91" fmla="*/ 7 h 96"/>
                <a:gd name="T92" fmla="*/ 129 w 144"/>
                <a:gd name="T93" fmla="*/ 4 h 96"/>
                <a:gd name="T94" fmla="*/ 131 w 144"/>
                <a:gd name="T95" fmla="*/ 0 h 96"/>
                <a:gd name="T96" fmla="*/ 0 w 144"/>
                <a:gd name="T97" fmla="*/ 50 h 96"/>
                <a:gd name="T98" fmla="*/ 0 w 144"/>
                <a:gd name="T99" fmla="*/ 50 h 9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144"/>
                <a:gd name="T151" fmla="*/ 0 h 96"/>
                <a:gd name="T152" fmla="*/ 144 w 144"/>
                <a:gd name="T153" fmla="*/ 96 h 9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144" h="96">
                  <a:moveTo>
                    <a:pt x="0" y="50"/>
                  </a:moveTo>
                  <a:lnTo>
                    <a:pt x="3" y="51"/>
                  </a:lnTo>
                  <a:lnTo>
                    <a:pt x="7" y="55"/>
                  </a:lnTo>
                  <a:lnTo>
                    <a:pt x="10" y="57"/>
                  </a:lnTo>
                  <a:lnTo>
                    <a:pt x="14" y="60"/>
                  </a:lnTo>
                  <a:lnTo>
                    <a:pt x="19" y="64"/>
                  </a:lnTo>
                  <a:lnTo>
                    <a:pt x="25" y="69"/>
                  </a:lnTo>
                  <a:lnTo>
                    <a:pt x="30" y="71"/>
                  </a:lnTo>
                  <a:lnTo>
                    <a:pt x="36" y="75"/>
                  </a:lnTo>
                  <a:lnTo>
                    <a:pt x="41" y="78"/>
                  </a:lnTo>
                  <a:lnTo>
                    <a:pt x="47" y="83"/>
                  </a:lnTo>
                  <a:lnTo>
                    <a:pt x="54" y="85"/>
                  </a:lnTo>
                  <a:lnTo>
                    <a:pt x="60" y="89"/>
                  </a:lnTo>
                  <a:lnTo>
                    <a:pt x="67" y="90"/>
                  </a:lnTo>
                  <a:lnTo>
                    <a:pt x="74" y="93"/>
                  </a:lnTo>
                  <a:lnTo>
                    <a:pt x="81" y="93"/>
                  </a:lnTo>
                  <a:lnTo>
                    <a:pt x="87" y="96"/>
                  </a:lnTo>
                  <a:lnTo>
                    <a:pt x="93" y="96"/>
                  </a:lnTo>
                  <a:lnTo>
                    <a:pt x="100" y="96"/>
                  </a:lnTo>
                  <a:lnTo>
                    <a:pt x="106" y="95"/>
                  </a:lnTo>
                  <a:lnTo>
                    <a:pt x="112" y="93"/>
                  </a:lnTo>
                  <a:lnTo>
                    <a:pt x="118" y="93"/>
                  </a:lnTo>
                  <a:lnTo>
                    <a:pt x="123" y="92"/>
                  </a:lnTo>
                  <a:lnTo>
                    <a:pt x="127" y="90"/>
                  </a:lnTo>
                  <a:lnTo>
                    <a:pt x="132" y="89"/>
                  </a:lnTo>
                  <a:lnTo>
                    <a:pt x="134" y="88"/>
                  </a:lnTo>
                  <a:lnTo>
                    <a:pt x="138" y="86"/>
                  </a:lnTo>
                  <a:lnTo>
                    <a:pt x="143" y="85"/>
                  </a:lnTo>
                  <a:lnTo>
                    <a:pt x="144" y="85"/>
                  </a:lnTo>
                  <a:lnTo>
                    <a:pt x="143" y="83"/>
                  </a:lnTo>
                  <a:lnTo>
                    <a:pt x="140" y="81"/>
                  </a:lnTo>
                  <a:lnTo>
                    <a:pt x="137" y="76"/>
                  </a:lnTo>
                  <a:lnTo>
                    <a:pt x="134" y="71"/>
                  </a:lnTo>
                  <a:lnTo>
                    <a:pt x="130" y="64"/>
                  </a:lnTo>
                  <a:lnTo>
                    <a:pt x="126" y="57"/>
                  </a:lnTo>
                  <a:lnTo>
                    <a:pt x="125" y="53"/>
                  </a:lnTo>
                  <a:lnTo>
                    <a:pt x="124" y="50"/>
                  </a:lnTo>
                  <a:lnTo>
                    <a:pt x="123" y="45"/>
                  </a:lnTo>
                  <a:lnTo>
                    <a:pt x="123" y="42"/>
                  </a:lnTo>
                  <a:lnTo>
                    <a:pt x="121" y="38"/>
                  </a:lnTo>
                  <a:lnTo>
                    <a:pt x="121" y="33"/>
                  </a:lnTo>
                  <a:lnTo>
                    <a:pt x="121" y="30"/>
                  </a:lnTo>
                  <a:lnTo>
                    <a:pt x="121" y="26"/>
                  </a:lnTo>
                  <a:lnTo>
                    <a:pt x="123" y="18"/>
                  </a:lnTo>
                  <a:lnTo>
                    <a:pt x="125" y="13"/>
                  </a:lnTo>
                  <a:lnTo>
                    <a:pt x="126" y="7"/>
                  </a:lnTo>
                  <a:lnTo>
                    <a:pt x="129" y="4"/>
                  </a:lnTo>
                  <a:lnTo>
                    <a:pt x="131" y="0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rgbClr val="FAAEA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256" name="Freeform 11"/>
            <p:cNvSpPr>
              <a:spLocks/>
            </p:cNvSpPr>
            <p:nvPr/>
          </p:nvSpPr>
          <p:spPr bwMode="auto">
            <a:xfrm>
              <a:off x="2607" y="2523"/>
              <a:ext cx="152" cy="95"/>
            </a:xfrm>
            <a:custGeom>
              <a:avLst/>
              <a:gdLst>
                <a:gd name="T0" fmla="*/ 130 w 152"/>
                <a:gd name="T1" fmla="*/ 1 h 95"/>
                <a:gd name="T2" fmla="*/ 128 w 152"/>
                <a:gd name="T3" fmla="*/ 10 h 95"/>
                <a:gd name="T4" fmla="*/ 136 w 152"/>
                <a:gd name="T5" fmla="*/ 15 h 95"/>
                <a:gd name="T6" fmla="*/ 149 w 152"/>
                <a:gd name="T7" fmla="*/ 15 h 95"/>
                <a:gd name="T8" fmla="*/ 150 w 152"/>
                <a:gd name="T9" fmla="*/ 15 h 95"/>
                <a:gd name="T10" fmla="*/ 147 w 152"/>
                <a:gd name="T11" fmla="*/ 25 h 95"/>
                <a:gd name="T12" fmla="*/ 141 w 152"/>
                <a:gd name="T13" fmla="*/ 34 h 95"/>
                <a:gd name="T14" fmla="*/ 135 w 152"/>
                <a:gd name="T15" fmla="*/ 40 h 95"/>
                <a:gd name="T16" fmla="*/ 127 w 152"/>
                <a:gd name="T17" fmla="*/ 45 h 95"/>
                <a:gd name="T18" fmla="*/ 116 w 152"/>
                <a:gd name="T19" fmla="*/ 48 h 95"/>
                <a:gd name="T20" fmla="*/ 103 w 152"/>
                <a:gd name="T21" fmla="*/ 52 h 95"/>
                <a:gd name="T22" fmla="*/ 89 w 152"/>
                <a:gd name="T23" fmla="*/ 53 h 95"/>
                <a:gd name="T24" fmla="*/ 77 w 152"/>
                <a:gd name="T25" fmla="*/ 54 h 95"/>
                <a:gd name="T26" fmla="*/ 70 w 152"/>
                <a:gd name="T27" fmla="*/ 55 h 95"/>
                <a:gd name="T28" fmla="*/ 3 w 152"/>
                <a:gd name="T29" fmla="*/ 95 h 95"/>
                <a:gd name="T30" fmla="*/ 1 w 152"/>
                <a:gd name="T31" fmla="*/ 88 h 95"/>
                <a:gd name="T32" fmla="*/ 0 w 152"/>
                <a:gd name="T33" fmla="*/ 80 h 95"/>
                <a:gd name="T34" fmla="*/ 0 w 152"/>
                <a:gd name="T35" fmla="*/ 73 h 95"/>
                <a:gd name="T36" fmla="*/ 0 w 152"/>
                <a:gd name="T37" fmla="*/ 62 h 95"/>
                <a:gd name="T38" fmla="*/ 1 w 152"/>
                <a:gd name="T39" fmla="*/ 54 h 95"/>
                <a:gd name="T40" fmla="*/ 3 w 152"/>
                <a:gd name="T41" fmla="*/ 45 h 95"/>
                <a:gd name="T42" fmla="*/ 9 w 152"/>
                <a:gd name="T43" fmla="*/ 40 h 95"/>
                <a:gd name="T44" fmla="*/ 16 w 152"/>
                <a:gd name="T45" fmla="*/ 35 h 95"/>
                <a:gd name="T46" fmla="*/ 26 w 152"/>
                <a:gd name="T47" fmla="*/ 34 h 95"/>
                <a:gd name="T48" fmla="*/ 35 w 152"/>
                <a:gd name="T49" fmla="*/ 33 h 95"/>
                <a:gd name="T50" fmla="*/ 47 w 152"/>
                <a:gd name="T51" fmla="*/ 35 h 95"/>
                <a:gd name="T52" fmla="*/ 56 w 152"/>
                <a:gd name="T53" fmla="*/ 36 h 95"/>
                <a:gd name="T54" fmla="*/ 67 w 152"/>
                <a:gd name="T55" fmla="*/ 37 h 95"/>
                <a:gd name="T56" fmla="*/ 76 w 152"/>
                <a:gd name="T57" fmla="*/ 40 h 95"/>
                <a:gd name="T58" fmla="*/ 85 w 152"/>
                <a:gd name="T59" fmla="*/ 40 h 95"/>
                <a:gd name="T60" fmla="*/ 93 w 152"/>
                <a:gd name="T61" fmla="*/ 34 h 95"/>
                <a:gd name="T62" fmla="*/ 96 w 152"/>
                <a:gd name="T63" fmla="*/ 27 h 95"/>
                <a:gd name="T64" fmla="*/ 95 w 152"/>
                <a:gd name="T65" fmla="*/ 19 h 95"/>
                <a:gd name="T66" fmla="*/ 132 w 152"/>
                <a:gd name="T67" fmla="*/ 0 h 95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152"/>
                <a:gd name="T103" fmla="*/ 0 h 95"/>
                <a:gd name="T104" fmla="*/ 152 w 152"/>
                <a:gd name="T105" fmla="*/ 95 h 95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152" h="95">
                  <a:moveTo>
                    <a:pt x="132" y="0"/>
                  </a:moveTo>
                  <a:lnTo>
                    <a:pt x="130" y="1"/>
                  </a:lnTo>
                  <a:lnTo>
                    <a:pt x="129" y="6"/>
                  </a:lnTo>
                  <a:lnTo>
                    <a:pt x="128" y="10"/>
                  </a:lnTo>
                  <a:lnTo>
                    <a:pt x="132" y="15"/>
                  </a:lnTo>
                  <a:lnTo>
                    <a:pt x="136" y="15"/>
                  </a:lnTo>
                  <a:lnTo>
                    <a:pt x="143" y="15"/>
                  </a:lnTo>
                  <a:lnTo>
                    <a:pt x="149" y="15"/>
                  </a:lnTo>
                  <a:lnTo>
                    <a:pt x="152" y="15"/>
                  </a:lnTo>
                  <a:lnTo>
                    <a:pt x="150" y="15"/>
                  </a:lnTo>
                  <a:lnTo>
                    <a:pt x="149" y="20"/>
                  </a:lnTo>
                  <a:lnTo>
                    <a:pt x="147" y="25"/>
                  </a:lnTo>
                  <a:lnTo>
                    <a:pt x="145" y="30"/>
                  </a:lnTo>
                  <a:lnTo>
                    <a:pt x="141" y="34"/>
                  </a:lnTo>
                  <a:lnTo>
                    <a:pt x="139" y="36"/>
                  </a:lnTo>
                  <a:lnTo>
                    <a:pt x="135" y="40"/>
                  </a:lnTo>
                  <a:lnTo>
                    <a:pt x="132" y="42"/>
                  </a:lnTo>
                  <a:lnTo>
                    <a:pt x="127" y="45"/>
                  </a:lnTo>
                  <a:lnTo>
                    <a:pt x="122" y="47"/>
                  </a:lnTo>
                  <a:lnTo>
                    <a:pt x="116" y="48"/>
                  </a:lnTo>
                  <a:lnTo>
                    <a:pt x="110" y="50"/>
                  </a:lnTo>
                  <a:lnTo>
                    <a:pt x="103" y="52"/>
                  </a:lnTo>
                  <a:lnTo>
                    <a:pt x="96" y="52"/>
                  </a:lnTo>
                  <a:lnTo>
                    <a:pt x="89" y="53"/>
                  </a:lnTo>
                  <a:lnTo>
                    <a:pt x="83" y="54"/>
                  </a:lnTo>
                  <a:lnTo>
                    <a:pt x="77" y="54"/>
                  </a:lnTo>
                  <a:lnTo>
                    <a:pt x="73" y="55"/>
                  </a:lnTo>
                  <a:lnTo>
                    <a:pt x="70" y="55"/>
                  </a:lnTo>
                  <a:lnTo>
                    <a:pt x="69" y="55"/>
                  </a:lnTo>
                  <a:lnTo>
                    <a:pt x="3" y="95"/>
                  </a:lnTo>
                  <a:lnTo>
                    <a:pt x="2" y="93"/>
                  </a:lnTo>
                  <a:lnTo>
                    <a:pt x="1" y="88"/>
                  </a:lnTo>
                  <a:lnTo>
                    <a:pt x="0" y="83"/>
                  </a:lnTo>
                  <a:lnTo>
                    <a:pt x="0" y="80"/>
                  </a:lnTo>
                  <a:lnTo>
                    <a:pt x="0" y="76"/>
                  </a:lnTo>
                  <a:lnTo>
                    <a:pt x="0" y="73"/>
                  </a:lnTo>
                  <a:lnTo>
                    <a:pt x="0" y="68"/>
                  </a:lnTo>
                  <a:lnTo>
                    <a:pt x="0" y="62"/>
                  </a:lnTo>
                  <a:lnTo>
                    <a:pt x="0" y="58"/>
                  </a:lnTo>
                  <a:lnTo>
                    <a:pt x="1" y="54"/>
                  </a:lnTo>
                  <a:lnTo>
                    <a:pt x="2" y="49"/>
                  </a:lnTo>
                  <a:lnTo>
                    <a:pt x="3" y="45"/>
                  </a:lnTo>
                  <a:lnTo>
                    <a:pt x="6" y="41"/>
                  </a:lnTo>
                  <a:lnTo>
                    <a:pt x="9" y="40"/>
                  </a:lnTo>
                  <a:lnTo>
                    <a:pt x="13" y="36"/>
                  </a:lnTo>
                  <a:lnTo>
                    <a:pt x="16" y="35"/>
                  </a:lnTo>
                  <a:lnTo>
                    <a:pt x="21" y="34"/>
                  </a:lnTo>
                  <a:lnTo>
                    <a:pt x="26" y="34"/>
                  </a:lnTo>
                  <a:lnTo>
                    <a:pt x="30" y="33"/>
                  </a:lnTo>
                  <a:lnTo>
                    <a:pt x="35" y="33"/>
                  </a:lnTo>
                  <a:lnTo>
                    <a:pt x="41" y="34"/>
                  </a:lnTo>
                  <a:lnTo>
                    <a:pt x="47" y="35"/>
                  </a:lnTo>
                  <a:lnTo>
                    <a:pt x="52" y="35"/>
                  </a:lnTo>
                  <a:lnTo>
                    <a:pt x="56" y="36"/>
                  </a:lnTo>
                  <a:lnTo>
                    <a:pt x="62" y="36"/>
                  </a:lnTo>
                  <a:lnTo>
                    <a:pt x="67" y="37"/>
                  </a:lnTo>
                  <a:lnTo>
                    <a:pt x="72" y="39"/>
                  </a:lnTo>
                  <a:lnTo>
                    <a:pt x="76" y="40"/>
                  </a:lnTo>
                  <a:lnTo>
                    <a:pt x="80" y="40"/>
                  </a:lnTo>
                  <a:lnTo>
                    <a:pt x="85" y="40"/>
                  </a:lnTo>
                  <a:lnTo>
                    <a:pt x="89" y="37"/>
                  </a:lnTo>
                  <a:lnTo>
                    <a:pt x="93" y="34"/>
                  </a:lnTo>
                  <a:lnTo>
                    <a:pt x="95" y="30"/>
                  </a:lnTo>
                  <a:lnTo>
                    <a:pt x="96" y="27"/>
                  </a:lnTo>
                  <a:lnTo>
                    <a:pt x="95" y="22"/>
                  </a:lnTo>
                  <a:lnTo>
                    <a:pt x="95" y="19"/>
                  </a:lnTo>
                  <a:lnTo>
                    <a:pt x="95" y="16"/>
                  </a:lnTo>
                  <a:lnTo>
                    <a:pt x="132" y="0"/>
                  </a:lnTo>
                  <a:close/>
                </a:path>
              </a:pathLst>
            </a:custGeom>
            <a:solidFill>
              <a:srgbClr val="FAAEA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257" name="Freeform 12"/>
            <p:cNvSpPr>
              <a:spLocks/>
            </p:cNvSpPr>
            <p:nvPr/>
          </p:nvSpPr>
          <p:spPr bwMode="auto">
            <a:xfrm>
              <a:off x="1286" y="2659"/>
              <a:ext cx="897" cy="803"/>
            </a:xfrm>
            <a:custGeom>
              <a:avLst/>
              <a:gdLst>
                <a:gd name="T0" fmla="*/ 27 w 897"/>
                <a:gd name="T1" fmla="*/ 0 h 803"/>
                <a:gd name="T2" fmla="*/ 24 w 897"/>
                <a:gd name="T3" fmla="*/ 8 h 803"/>
                <a:gd name="T4" fmla="*/ 19 w 897"/>
                <a:gd name="T5" fmla="*/ 23 h 803"/>
                <a:gd name="T6" fmla="*/ 13 w 897"/>
                <a:gd name="T7" fmla="*/ 46 h 803"/>
                <a:gd name="T8" fmla="*/ 8 w 897"/>
                <a:gd name="T9" fmla="*/ 77 h 803"/>
                <a:gd name="T10" fmla="*/ 4 w 897"/>
                <a:gd name="T11" fmla="*/ 116 h 803"/>
                <a:gd name="T12" fmla="*/ 0 w 897"/>
                <a:gd name="T13" fmla="*/ 162 h 803"/>
                <a:gd name="T14" fmla="*/ 0 w 897"/>
                <a:gd name="T15" fmla="*/ 216 h 803"/>
                <a:gd name="T16" fmla="*/ 5 w 897"/>
                <a:gd name="T17" fmla="*/ 280 h 803"/>
                <a:gd name="T18" fmla="*/ 13 w 897"/>
                <a:gd name="T19" fmla="*/ 347 h 803"/>
                <a:gd name="T20" fmla="*/ 22 w 897"/>
                <a:gd name="T21" fmla="*/ 417 h 803"/>
                <a:gd name="T22" fmla="*/ 34 w 897"/>
                <a:gd name="T23" fmla="*/ 487 h 803"/>
                <a:gd name="T24" fmla="*/ 45 w 897"/>
                <a:gd name="T25" fmla="*/ 549 h 803"/>
                <a:gd name="T26" fmla="*/ 55 w 897"/>
                <a:gd name="T27" fmla="*/ 602 h 803"/>
                <a:gd name="T28" fmla="*/ 64 w 897"/>
                <a:gd name="T29" fmla="*/ 642 h 803"/>
                <a:gd name="T30" fmla="*/ 67 w 897"/>
                <a:gd name="T31" fmla="*/ 664 h 803"/>
                <a:gd name="T32" fmla="*/ 121 w 897"/>
                <a:gd name="T33" fmla="*/ 711 h 803"/>
                <a:gd name="T34" fmla="*/ 121 w 897"/>
                <a:gd name="T35" fmla="*/ 706 h 803"/>
                <a:gd name="T36" fmla="*/ 124 w 897"/>
                <a:gd name="T37" fmla="*/ 698 h 803"/>
                <a:gd name="T38" fmla="*/ 128 w 897"/>
                <a:gd name="T39" fmla="*/ 691 h 803"/>
                <a:gd name="T40" fmla="*/ 137 w 897"/>
                <a:gd name="T41" fmla="*/ 687 h 803"/>
                <a:gd name="T42" fmla="*/ 146 w 897"/>
                <a:gd name="T43" fmla="*/ 691 h 803"/>
                <a:gd name="T44" fmla="*/ 153 w 897"/>
                <a:gd name="T45" fmla="*/ 695 h 803"/>
                <a:gd name="T46" fmla="*/ 164 w 897"/>
                <a:gd name="T47" fmla="*/ 702 h 803"/>
                <a:gd name="T48" fmla="*/ 174 w 897"/>
                <a:gd name="T49" fmla="*/ 710 h 803"/>
                <a:gd name="T50" fmla="*/ 190 w 897"/>
                <a:gd name="T51" fmla="*/ 718 h 803"/>
                <a:gd name="T52" fmla="*/ 207 w 897"/>
                <a:gd name="T53" fmla="*/ 728 h 803"/>
                <a:gd name="T54" fmla="*/ 228 w 897"/>
                <a:gd name="T55" fmla="*/ 738 h 803"/>
                <a:gd name="T56" fmla="*/ 253 w 897"/>
                <a:gd name="T57" fmla="*/ 748 h 803"/>
                <a:gd name="T58" fmla="*/ 281 w 897"/>
                <a:gd name="T59" fmla="*/ 760 h 803"/>
                <a:gd name="T60" fmla="*/ 312 w 897"/>
                <a:gd name="T61" fmla="*/ 770 h 803"/>
                <a:gd name="T62" fmla="*/ 347 w 897"/>
                <a:gd name="T63" fmla="*/ 780 h 803"/>
                <a:gd name="T64" fmla="*/ 384 w 897"/>
                <a:gd name="T65" fmla="*/ 788 h 803"/>
                <a:gd name="T66" fmla="*/ 424 w 897"/>
                <a:gd name="T67" fmla="*/ 796 h 803"/>
                <a:gd name="T68" fmla="*/ 465 w 897"/>
                <a:gd name="T69" fmla="*/ 800 h 803"/>
                <a:gd name="T70" fmla="*/ 509 w 897"/>
                <a:gd name="T71" fmla="*/ 803 h 803"/>
                <a:gd name="T72" fmla="*/ 553 w 897"/>
                <a:gd name="T73" fmla="*/ 801 h 803"/>
                <a:gd name="T74" fmla="*/ 598 w 897"/>
                <a:gd name="T75" fmla="*/ 798 h 803"/>
                <a:gd name="T76" fmla="*/ 640 w 897"/>
                <a:gd name="T77" fmla="*/ 793 h 803"/>
                <a:gd name="T78" fmla="*/ 679 w 897"/>
                <a:gd name="T79" fmla="*/ 787 h 803"/>
                <a:gd name="T80" fmla="*/ 712 w 897"/>
                <a:gd name="T81" fmla="*/ 783 h 803"/>
                <a:gd name="T82" fmla="*/ 738 w 897"/>
                <a:gd name="T83" fmla="*/ 777 h 803"/>
                <a:gd name="T84" fmla="*/ 755 w 897"/>
                <a:gd name="T85" fmla="*/ 773 h 803"/>
                <a:gd name="T86" fmla="*/ 760 w 897"/>
                <a:gd name="T87" fmla="*/ 773 h 803"/>
                <a:gd name="T88" fmla="*/ 763 w 897"/>
                <a:gd name="T89" fmla="*/ 768 h 803"/>
                <a:gd name="T90" fmla="*/ 771 w 897"/>
                <a:gd name="T91" fmla="*/ 757 h 803"/>
                <a:gd name="T92" fmla="*/ 782 w 897"/>
                <a:gd name="T93" fmla="*/ 735 h 803"/>
                <a:gd name="T94" fmla="*/ 797 w 897"/>
                <a:gd name="T95" fmla="*/ 711 h 803"/>
                <a:gd name="T96" fmla="*/ 812 w 897"/>
                <a:gd name="T97" fmla="*/ 679 h 803"/>
                <a:gd name="T98" fmla="*/ 829 w 897"/>
                <a:gd name="T99" fmla="*/ 642 h 803"/>
                <a:gd name="T100" fmla="*/ 845 w 897"/>
                <a:gd name="T101" fmla="*/ 602 h 803"/>
                <a:gd name="T102" fmla="*/ 859 w 897"/>
                <a:gd name="T103" fmla="*/ 561 h 803"/>
                <a:gd name="T104" fmla="*/ 870 w 897"/>
                <a:gd name="T105" fmla="*/ 515 h 803"/>
                <a:gd name="T106" fmla="*/ 879 w 897"/>
                <a:gd name="T107" fmla="*/ 472 h 803"/>
                <a:gd name="T108" fmla="*/ 885 w 897"/>
                <a:gd name="T109" fmla="*/ 428 h 803"/>
                <a:gd name="T110" fmla="*/ 890 w 897"/>
                <a:gd name="T111" fmla="*/ 390 h 803"/>
                <a:gd name="T112" fmla="*/ 893 w 897"/>
                <a:gd name="T113" fmla="*/ 357 h 803"/>
                <a:gd name="T114" fmla="*/ 896 w 897"/>
                <a:gd name="T115" fmla="*/ 330 h 803"/>
                <a:gd name="T116" fmla="*/ 897 w 897"/>
                <a:gd name="T117" fmla="*/ 314 h 803"/>
                <a:gd name="T118" fmla="*/ 897 w 897"/>
                <a:gd name="T119" fmla="*/ 308 h 803"/>
                <a:gd name="T120" fmla="*/ 28 w 897"/>
                <a:gd name="T121" fmla="*/ 0 h 803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897"/>
                <a:gd name="T184" fmla="*/ 0 h 803"/>
                <a:gd name="T185" fmla="*/ 897 w 897"/>
                <a:gd name="T186" fmla="*/ 803 h 803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897" h="803">
                  <a:moveTo>
                    <a:pt x="28" y="0"/>
                  </a:moveTo>
                  <a:lnTo>
                    <a:pt x="27" y="0"/>
                  </a:lnTo>
                  <a:lnTo>
                    <a:pt x="26" y="4"/>
                  </a:lnTo>
                  <a:lnTo>
                    <a:pt x="24" y="8"/>
                  </a:lnTo>
                  <a:lnTo>
                    <a:pt x="22" y="15"/>
                  </a:lnTo>
                  <a:lnTo>
                    <a:pt x="19" y="23"/>
                  </a:lnTo>
                  <a:lnTo>
                    <a:pt x="16" y="33"/>
                  </a:lnTo>
                  <a:lnTo>
                    <a:pt x="13" y="46"/>
                  </a:lnTo>
                  <a:lnTo>
                    <a:pt x="11" y="62"/>
                  </a:lnTo>
                  <a:lnTo>
                    <a:pt x="8" y="77"/>
                  </a:lnTo>
                  <a:lnTo>
                    <a:pt x="6" y="95"/>
                  </a:lnTo>
                  <a:lnTo>
                    <a:pt x="4" y="116"/>
                  </a:lnTo>
                  <a:lnTo>
                    <a:pt x="2" y="138"/>
                  </a:lnTo>
                  <a:lnTo>
                    <a:pt x="0" y="162"/>
                  </a:lnTo>
                  <a:lnTo>
                    <a:pt x="0" y="188"/>
                  </a:lnTo>
                  <a:lnTo>
                    <a:pt x="0" y="216"/>
                  </a:lnTo>
                  <a:lnTo>
                    <a:pt x="2" y="248"/>
                  </a:lnTo>
                  <a:lnTo>
                    <a:pt x="5" y="280"/>
                  </a:lnTo>
                  <a:lnTo>
                    <a:pt x="8" y="313"/>
                  </a:lnTo>
                  <a:lnTo>
                    <a:pt x="13" y="347"/>
                  </a:lnTo>
                  <a:lnTo>
                    <a:pt x="18" y="383"/>
                  </a:lnTo>
                  <a:lnTo>
                    <a:pt x="22" y="417"/>
                  </a:lnTo>
                  <a:lnTo>
                    <a:pt x="28" y="453"/>
                  </a:lnTo>
                  <a:lnTo>
                    <a:pt x="34" y="487"/>
                  </a:lnTo>
                  <a:lnTo>
                    <a:pt x="40" y="520"/>
                  </a:lnTo>
                  <a:lnTo>
                    <a:pt x="45" y="549"/>
                  </a:lnTo>
                  <a:lnTo>
                    <a:pt x="49" y="578"/>
                  </a:lnTo>
                  <a:lnTo>
                    <a:pt x="55" y="602"/>
                  </a:lnTo>
                  <a:lnTo>
                    <a:pt x="60" y="625"/>
                  </a:lnTo>
                  <a:lnTo>
                    <a:pt x="64" y="642"/>
                  </a:lnTo>
                  <a:lnTo>
                    <a:pt x="66" y="655"/>
                  </a:lnTo>
                  <a:lnTo>
                    <a:pt x="67" y="664"/>
                  </a:lnTo>
                  <a:lnTo>
                    <a:pt x="69" y="667"/>
                  </a:lnTo>
                  <a:lnTo>
                    <a:pt x="121" y="711"/>
                  </a:lnTo>
                  <a:lnTo>
                    <a:pt x="121" y="708"/>
                  </a:lnTo>
                  <a:lnTo>
                    <a:pt x="121" y="706"/>
                  </a:lnTo>
                  <a:lnTo>
                    <a:pt x="121" y="701"/>
                  </a:lnTo>
                  <a:lnTo>
                    <a:pt x="124" y="698"/>
                  </a:lnTo>
                  <a:lnTo>
                    <a:pt x="125" y="694"/>
                  </a:lnTo>
                  <a:lnTo>
                    <a:pt x="128" y="691"/>
                  </a:lnTo>
                  <a:lnTo>
                    <a:pt x="132" y="687"/>
                  </a:lnTo>
                  <a:lnTo>
                    <a:pt x="137" y="687"/>
                  </a:lnTo>
                  <a:lnTo>
                    <a:pt x="140" y="687"/>
                  </a:lnTo>
                  <a:lnTo>
                    <a:pt x="146" y="691"/>
                  </a:lnTo>
                  <a:lnTo>
                    <a:pt x="149" y="693"/>
                  </a:lnTo>
                  <a:lnTo>
                    <a:pt x="153" y="695"/>
                  </a:lnTo>
                  <a:lnTo>
                    <a:pt x="158" y="698"/>
                  </a:lnTo>
                  <a:lnTo>
                    <a:pt x="164" y="702"/>
                  </a:lnTo>
                  <a:lnTo>
                    <a:pt x="168" y="705"/>
                  </a:lnTo>
                  <a:lnTo>
                    <a:pt x="174" y="710"/>
                  </a:lnTo>
                  <a:lnTo>
                    <a:pt x="181" y="714"/>
                  </a:lnTo>
                  <a:lnTo>
                    <a:pt x="190" y="718"/>
                  </a:lnTo>
                  <a:lnTo>
                    <a:pt x="197" y="722"/>
                  </a:lnTo>
                  <a:lnTo>
                    <a:pt x="207" y="728"/>
                  </a:lnTo>
                  <a:lnTo>
                    <a:pt x="217" y="733"/>
                  </a:lnTo>
                  <a:lnTo>
                    <a:pt x="228" y="738"/>
                  </a:lnTo>
                  <a:lnTo>
                    <a:pt x="240" y="744"/>
                  </a:lnTo>
                  <a:lnTo>
                    <a:pt x="253" y="748"/>
                  </a:lnTo>
                  <a:lnTo>
                    <a:pt x="266" y="754"/>
                  </a:lnTo>
                  <a:lnTo>
                    <a:pt x="281" y="760"/>
                  </a:lnTo>
                  <a:lnTo>
                    <a:pt x="297" y="765"/>
                  </a:lnTo>
                  <a:lnTo>
                    <a:pt x="312" y="770"/>
                  </a:lnTo>
                  <a:lnTo>
                    <a:pt x="330" y="776"/>
                  </a:lnTo>
                  <a:lnTo>
                    <a:pt x="347" y="780"/>
                  </a:lnTo>
                  <a:lnTo>
                    <a:pt x="365" y="784"/>
                  </a:lnTo>
                  <a:lnTo>
                    <a:pt x="384" y="788"/>
                  </a:lnTo>
                  <a:lnTo>
                    <a:pt x="404" y="792"/>
                  </a:lnTo>
                  <a:lnTo>
                    <a:pt x="424" y="796"/>
                  </a:lnTo>
                  <a:lnTo>
                    <a:pt x="444" y="798"/>
                  </a:lnTo>
                  <a:lnTo>
                    <a:pt x="465" y="800"/>
                  </a:lnTo>
                  <a:lnTo>
                    <a:pt x="486" y="801"/>
                  </a:lnTo>
                  <a:lnTo>
                    <a:pt x="509" y="803"/>
                  </a:lnTo>
                  <a:lnTo>
                    <a:pt x="531" y="801"/>
                  </a:lnTo>
                  <a:lnTo>
                    <a:pt x="553" y="801"/>
                  </a:lnTo>
                  <a:lnTo>
                    <a:pt x="574" y="800"/>
                  </a:lnTo>
                  <a:lnTo>
                    <a:pt x="598" y="798"/>
                  </a:lnTo>
                  <a:lnTo>
                    <a:pt x="619" y="796"/>
                  </a:lnTo>
                  <a:lnTo>
                    <a:pt x="640" y="793"/>
                  </a:lnTo>
                  <a:lnTo>
                    <a:pt x="659" y="790"/>
                  </a:lnTo>
                  <a:lnTo>
                    <a:pt x="679" y="787"/>
                  </a:lnTo>
                  <a:lnTo>
                    <a:pt x="696" y="784"/>
                  </a:lnTo>
                  <a:lnTo>
                    <a:pt x="712" y="783"/>
                  </a:lnTo>
                  <a:lnTo>
                    <a:pt x="725" y="779"/>
                  </a:lnTo>
                  <a:lnTo>
                    <a:pt x="738" y="777"/>
                  </a:lnTo>
                  <a:lnTo>
                    <a:pt x="746" y="776"/>
                  </a:lnTo>
                  <a:lnTo>
                    <a:pt x="755" y="773"/>
                  </a:lnTo>
                  <a:lnTo>
                    <a:pt x="759" y="773"/>
                  </a:lnTo>
                  <a:lnTo>
                    <a:pt x="760" y="773"/>
                  </a:lnTo>
                  <a:lnTo>
                    <a:pt x="760" y="772"/>
                  </a:lnTo>
                  <a:lnTo>
                    <a:pt x="763" y="768"/>
                  </a:lnTo>
                  <a:lnTo>
                    <a:pt x="766" y="763"/>
                  </a:lnTo>
                  <a:lnTo>
                    <a:pt x="771" y="757"/>
                  </a:lnTo>
                  <a:lnTo>
                    <a:pt x="776" y="746"/>
                  </a:lnTo>
                  <a:lnTo>
                    <a:pt x="782" y="735"/>
                  </a:lnTo>
                  <a:lnTo>
                    <a:pt x="789" y="722"/>
                  </a:lnTo>
                  <a:lnTo>
                    <a:pt x="797" y="711"/>
                  </a:lnTo>
                  <a:lnTo>
                    <a:pt x="804" y="694"/>
                  </a:lnTo>
                  <a:lnTo>
                    <a:pt x="812" y="679"/>
                  </a:lnTo>
                  <a:lnTo>
                    <a:pt x="820" y="661"/>
                  </a:lnTo>
                  <a:lnTo>
                    <a:pt x="829" y="642"/>
                  </a:lnTo>
                  <a:lnTo>
                    <a:pt x="837" y="622"/>
                  </a:lnTo>
                  <a:lnTo>
                    <a:pt x="845" y="602"/>
                  </a:lnTo>
                  <a:lnTo>
                    <a:pt x="852" y="581"/>
                  </a:lnTo>
                  <a:lnTo>
                    <a:pt x="859" y="561"/>
                  </a:lnTo>
                  <a:lnTo>
                    <a:pt x="864" y="538"/>
                  </a:lnTo>
                  <a:lnTo>
                    <a:pt x="870" y="515"/>
                  </a:lnTo>
                  <a:lnTo>
                    <a:pt x="875" y="493"/>
                  </a:lnTo>
                  <a:lnTo>
                    <a:pt x="879" y="472"/>
                  </a:lnTo>
                  <a:lnTo>
                    <a:pt x="882" y="449"/>
                  </a:lnTo>
                  <a:lnTo>
                    <a:pt x="885" y="428"/>
                  </a:lnTo>
                  <a:lnTo>
                    <a:pt x="888" y="408"/>
                  </a:lnTo>
                  <a:lnTo>
                    <a:pt x="890" y="390"/>
                  </a:lnTo>
                  <a:lnTo>
                    <a:pt x="892" y="373"/>
                  </a:lnTo>
                  <a:lnTo>
                    <a:pt x="893" y="357"/>
                  </a:lnTo>
                  <a:lnTo>
                    <a:pt x="895" y="343"/>
                  </a:lnTo>
                  <a:lnTo>
                    <a:pt x="896" y="330"/>
                  </a:lnTo>
                  <a:lnTo>
                    <a:pt x="896" y="321"/>
                  </a:lnTo>
                  <a:lnTo>
                    <a:pt x="897" y="314"/>
                  </a:lnTo>
                  <a:lnTo>
                    <a:pt x="897" y="309"/>
                  </a:lnTo>
                  <a:lnTo>
                    <a:pt x="897" y="308"/>
                  </a:lnTo>
                  <a:lnTo>
                    <a:pt x="153" y="151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D19ED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258" name="Freeform 13"/>
            <p:cNvSpPr>
              <a:spLocks/>
            </p:cNvSpPr>
            <p:nvPr/>
          </p:nvSpPr>
          <p:spPr bwMode="auto">
            <a:xfrm>
              <a:off x="1325" y="2795"/>
              <a:ext cx="424" cy="564"/>
            </a:xfrm>
            <a:custGeom>
              <a:avLst/>
              <a:gdLst>
                <a:gd name="T0" fmla="*/ 228 w 424"/>
                <a:gd name="T1" fmla="*/ 212 h 564"/>
                <a:gd name="T2" fmla="*/ 259 w 424"/>
                <a:gd name="T3" fmla="*/ 233 h 564"/>
                <a:gd name="T4" fmla="*/ 313 w 424"/>
                <a:gd name="T5" fmla="*/ 270 h 564"/>
                <a:gd name="T6" fmla="*/ 371 w 424"/>
                <a:gd name="T7" fmla="*/ 312 h 564"/>
                <a:gd name="T8" fmla="*/ 413 w 424"/>
                <a:gd name="T9" fmla="*/ 347 h 564"/>
                <a:gd name="T10" fmla="*/ 422 w 424"/>
                <a:gd name="T11" fmla="*/ 365 h 564"/>
                <a:gd name="T12" fmla="*/ 393 w 424"/>
                <a:gd name="T13" fmla="*/ 364 h 564"/>
                <a:gd name="T14" fmla="*/ 347 w 424"/>
                <a:gd name="T15" fmla="*/ 357 h 564"/>
                <a:gd name="T16" fmla="*/ 292 w 424"/>
                <a:gd name="T17" fmla="*/ 346 h 564"/>
                <a:gd name="T18" fmla="*/ 241 w 424"/>
                <a:gd name="T19" fmla="*/ 336 h 564"/>
                <a:gd name="T20" fmla="*/ 203 w 424"/>
                <a:gd name="T21" fmla="*/ 332 h 564"/>
                <a:gd name="T22" fmla="*/ 189 w 424"/>
                <a:gd name="T23" fmla="*/ 336 h 564"/>
                <a:gd name="T24" fmla="*/ 198 w 424"/>
                <a:gd name="T25" fmla="*/ 347 h 564"/>
                <a:gd name="T26" fmla="*/ 219 w 424"/>
                <a:gd name="T27" fmla="*/ 366 h 564"/>
                <a:gd name="T28" fmla="*/ 241 w 424"/>
                <a:gd name="T29" fmla="*/ 385 h 564"/>
                <a:gd name="T30" fmla="*/ 258 w 424"/>
                <a:gd name="T31" fmla="*/ 404 h 564"/>
                <a:gd name="T32" fmla="*/ 258 w 424"/>
                <a:gd name="T33" fmla="*/ 418 h 564"/>
                <a:gd name="T34" fmla="*/ 240 w 424"/>
                <a:gd name="T35" fmla="*/ 426 h 564"/>
                <a:gd name="T36" fmla="*/ 211 w 424"/>
                <a:gd name="T37" fmla="*/ 430 h 564"/>
                <a:gd name="T38" fmla="*/ 179 w 424"/>
                <a:gd name="T39" fmla="*/ 435 h 564"/>
                <a:gd name="T40" fmla="*/ 151 w 424"/>
                <a:gd name="T41" fmla="*/ 442 h 564"/>
                <a:gd name="T42" fmla="*/ 135 w 424"/>
                <a:gd name="T43" fmla="*/ 456 h 564"/>
                <a:gd name="T44" fmla="*/ 136 w 424"/>
                <a:gd name="T45" fmla="*/ 476 h 564"/>
                <a:gd name="T46" fmla="*/ 153 w 424"/>
                <a:gd name="T47" fmla="*/ 502 h 564"/>
                <a:gd name="T48" fmla="*/ 172 w 424"/>
                <a:gd name="T49" fmla="*/ 526 h 564"/>
                <a:gd name="T50" fmla="*/ 191 w 424"/>
                <a:gd name="T51" fmla="*/ 549 h 564"/>
                <a:gd name="T52" fmla="*/ 200 w 424"/>
                <a:gd name="T53" fmla="*/ 562 h 564"/>
                <a:gd name="T54" fmla="*/ 192 w 424"/>
                <a:gd name="T55" fmla="*/ 564 h 564"/>
                <a:gd name="T56" fmla="*/ 169 w 424"/>
                <a:gd name="T57" fmla="*/ 555 h 564"/>
                <a:gd name="T58" fmla="*/ 142 w 424"/>
                <a:gd name="T59" fmla="*/ 541 h 564"/>
                <a:gd name="T60" fmla="*/ 114 w 424"/>
                <a:gd name="T61" fmla="*/ 525 h 564"/>
                <a:gd name="T62" fmla="*/ 95 w 424"/>
                <a:gd name="T63" fmla="*/ 516 h 564"/>
                <a:gd name="T64" fmla="*/ 89 w 424"/>
                <a:gd name="T65" fmla="*/ 512 h 564"/>
                <a:gd name="T66" fmla="*/ 81 w 424"/>
                <a:gd name="T67" fmla="*/ 506 h 564"/>
                <a:gd name="T68" fmla="*/ 65 w 424"/>
                <a:gd name="T69" fmla="*/ 489 h 564"/>
                <a:gd name="T70" fmla="*/ 45 w 424"/>
                <a:gd name="T71" fmla="*/ 459 h 564"/>
                <a:gd name="T72" fmla="*/ 26 w 424"/>
                <a:gd name="T73" fmla="*/ 415 h 564"/>
                <a:gd name="T74" fmla="*/ 12 w 424"/>
                <a:gd name="T75" fmla="*/ 353 h 564"/>
                <a:gd name="T76" fmla="*/ 2 w 424"/>
                <a:gd name="T77" fmla="*/ 273 h 564"/>
                <a:gd name="T78" fmla="*/ 0 w 424"/>
                <a:gd name="T79" fmla="*/ 185 h 564"/>
                <a:gd name="T80" fmla="*/ 1 w 424"/>
                <a:gd name="T81" fmla="*/ 101 h 564"/>
                <a:gd name="T82" fmla="*/ 3 w 424"/>
                <a:gd name="T83" fmla="*/ 36 h 564"/>
                <a:gd name="T84" fmla="*/ 6 w 424"/>
                <a:gd name="T85" fmla="*/ 1 h 564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24"/>
                <a:gd name="T130" fmla="*/ 0 h 564"/>
                <a:gd name="T131" fmla="*/ 424 w 424"/>
                <a:gd name="T132" fmla="*/ 564 h 564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24" h="564">
                  <a:moveTo>
                    <a:pt x="7" y="0"/>
                  </a:moveTo>
                  <a:lnTo>
                    <a:pt x="226" y="211"/>
                  </a:lnTo>
                  <a:lnTo>
                    <a:pt x="228" y="212"/>
                  </a:lnTo>
                  <a:lnTo>
                    <a:pt x="235" y="215"/>
                  </a:lnTo>
                  <a:lnTo>
                    <a:pt x="245" y="223"/>
                  </a:lnTo>
                  <a:lnTo>
                    <a:pt x="259" y="233"/>
                  </a:lnTo>
                  <a:lnTo>
                    <a:pt x="275" y="244"/>
                  </a:lnTo>
                  <a:lnTo>
                    <a:pt x="294" y="257"/>
                  </a:lnTo>
                  <a:lnTo>
                    <a:pt x="313" y="270"/>
                  </a:lnTo>
                  <a:lnTo>
                    <a:pt x="333" y="285"/>
                  </a:lnTo>
                  <a:lnTo>
                    <a:pt x="352" y="298"/>
                  </a:lnTo>
                  <a:lnTo>
                    <a:pt x="371" y="312"/>
                  </a:lnTo>
                  <a:lnTo>
                    <a:pt x="387" y="325"/>
                  </a:lnTo>
                  <a:lnTo>
                    <a:pt x="401" y="338"/>
                  </a:lnTo>
                  <a:lnTo>
                    <a:pt x="413" y="347"/>
                  </a:lnTo>
                  <a:lnTo>
                    <a:pt x="420" y="357"/>
                  </a:lnTo>
                  <a:lnTo>
                    <a:pt x="424" y="362"/>
                  </a:lnTo>
                  <a:lnTo>
                    <a:pt x="422" y="365"/>
                  </a:lnTo>
                  <a:lnTo>
                    <a:pt x="415" y="365"/>
                  </a:lnTo>
                  <a:lnTo>
                    <a:pt x="405" y="365"/>
                  </a:lnTo>
                  <a:lnTo>
                    <a:pt x="393" y="364"/>
                  </a:lnTo>
                  <a:lnTo>
                    <a:pt x="380" y="363"/>
                  </a:lnTo>
                  <a:lnTo>
                    <a:pt x="362" y="359"/>
                  </a:lnTo>
                  <a:lnTo>
                    <a:pt x="347" y="357"/>
                  </a:lnTo>
                  <a:lnTo>
                    <a:pt x="328" y="353"/>
                  </a:lnTo>
                  <a:lnTo>
                    <a:pt x="311" y="350"/>
                  </a:lnTo>
                  <a:lnTo>
                    <a:pt x="292" y="346"/>
                  </a:lnTo>
                  <a:lnTo>
                    <a:pt x="274" y="343"/>
                  </a:lnTo>
                  <a:lnTo>
                    <a:pt x="256" y="338"/>
                  </a:lnTo>
                  <a:lnTo>
                    <a:pt x="241" y="336"/>
                  </a:lnTo>
                  <a:lnTo>
                    <a:pt x="226" y="333"/>
                  </a:lnTo>
                  <a:lnTo>
                    <a:pt x="214" y="332"/>
                  </a:lnTo>
                  <a:lnTo>
                    <a:pt x="203" y="332"/>
                  </a:lnTo>
                  <a:lnTo>
                    <a:pt x="196" y="332"/>
                  </a:lnTo>
                  <a:lnTo>
                    <a:pt x="191" y="333"/>
                  </a:lnTo>
                  <a:lnTo>
                    <a:pt x="189" y="336"/>
                  </a:lnTo>
                  <a:lnTo>
                    <a:pt x="189" y="339"/>
                  </a:lnTo>
                  <a:lnTo>
                    <a:pt x="193" y="344"/>
                  </a:lnTo>
                  <a:lnTo>
                    <a:pt x="198" y="347"/>
                  </a:lnTo>
                  <a:lnTo>
                    <a:pt x="203" y="353"/>
                  </a:lnTo>
                  <a:lnTo>
                    <a:pt x="211" y="360"/>
                  </a:lnTo>
                  <a:lnTo>
                    <a:pt x="219" y="366"/>
                  </a:lnTo>
                  <a:lnTo>
                    <a:pt x="226" y="372"/>
                  </a:lnTo>
                  <a:lnTo>
                    <a:pt x="233" y="379"/>
                  </a:lnTo>
                  <a:lnTo>
                    <a:pt x="241" y="385"/>
                  </a:lnTo>
                  <a:lnTo>
                    <a:pt x="248" y="392"/>
                  </a:lnTo>
                  <a:lnTo>
                    <a:pt x="253" y="398"/>
                  </a:lnTo>
                  <a:lnTo>
                    <a:pt x="258" y="404"/>
                  </a:lnTo>
                  <a:lnTo>
                    <a:pt x="259" y="409"/>
                  </a:lnTo>
                  <a:lnTo>
                    <a:pt x="261" y="415"/>
                  </a:lnTo>
                  <a:lnTo>
                    <a:pt x="258" y="418"/>
                  </a:lnTo>
                  <a:lnTo>
                    <a:pt x="254" y="422"/>
                  </a:lnTo>
                  <a:lnTo>
                    <a:pt x="247" y="423"/>
                  </a:lnTo>
                  <a:lnTo>
                    <a:pt x="240" y="426"/>
                  </a:lnTo>
                  <a:lnTo>
                    <a:pt x="232" y="427"/>
                  </a:lnTo>
                  <a:lnTo>
                    <a:pt x="221" y="429"/>
                  </a:lnTo>
                  <a:lnTo>
                    <a:pt x="211" y="430"/>
                  </a:lnTo>
                  <a:lnTo>
                    <a:pt x="201" y="432"/>
                  </a:lnTo>
                  <a:lnTo>
                    <a:pt x="189" y="433"/>
                  </a:lnTo>
                  <a:lnTo>
                    <a:pt x="179" y="435"/>
                  </a:lnTo>
                  <a:lnTo>
                    <a:pt x="168" y="437"/>
                  </a:lnTo>
                  <a:lnTo>
                    <a:pt x="160" y="439"/>
                  </a:lnTo>
                  <a:lnTo>
                    <a:pt x="151" y="442"/>
                  </a:lnTo>
                  <a:lnTo>
                    <a:pt x="143" y="446"/>
                  </a:lnTo>
                  <a:lnTo>
                    <a:pt x="139" y="450"/>
                  </a:lnTo>
                  <a:lnTo>
                    <a:pt x="135" y="456"/>
                  </a:lnTo>
                  <a:lnTo>
                    <a:pt x="133" y="462"/>
                  </a:lnTo>
                  <a:lnTo>
                    <a:pt x="134" y="469"/>
                  </a:lnTo>
                  <a:lnTo>
                    <a:pt x="136" y="476"/>
                  </a:lnTo>
                  <a:lnTo>
                    <a:pt x="141" y="485"/>
                  </a:lnTo>
                  <a:lnTo>
                    <a:pt x="146" y="493"/>
                  </a:lnTo>
                  <a:lnTo>
                    <a:pt x="153" y="502"/>
                  </a:lnTo>
                  <a:lnTo>
                    <a:pt x="159" y="510"/>
                  </a:lnTo>
                  <a:lnTo>
                    <a:pt x="166" y="519"/>
                  </a:lnTo>
                  <a:lnTo>
                    <a:pt x="172" y="526"/>
                  </a:lnTo>
                  <a:lnTo>
                    <a:pt x="179" y="535"/>
                  </a:lnTo>
                  <a:lnTo>
                    <a:pt x="185" y="542"/>
                  </a:lnTo>
                  <a:lnTo>
                    <a:pt x="191" y="549"/>
                  </a:lnTo>
                  <a:lnTo>
                    <a:pt x="194" y="554"/>
                  </a:lnTo>
                  <a:lnTo>
                    <a:pt x="198" y="558"/>
                  </a:lnTo>
                  <a:lnTo>
                    <a:pt x="200" y="562"/>
                  </a:lnTo>
                  <a:lnTo>
                    <a:pt x="200" y="564"/>
                  </a:lnTo>
                  <a:lnTo>
                    <a:pt x="196" y="564"/>
                  </a:lnTo>
                  <a:lnTo>
                    <a:pt x="192" y="564"/>
                  </a:lnTo>
                  <a:lnTo>
                    <a:pt x="186" y="562"/>
                  </a:lnTo>
                  <a:lnTo>
                    <a:pt x="179" y="558"/>
                  </a:lnTo>
                  <a:lnTo>
                    <a:pt x="169" y="555"/>
                  </a:lnTo>
                  <a:lnTo>
                    <a:pt x="161" y="551"/>
                  </a:lnTo>
                  <a:lnTo>
                    <a:pt x="151" y="546"/>
                  </a:lnTo>
                  <a:lnTo>
                    <a:pt x="142" y="541"/>
                  </a:lnTo>
                  <a:lnTo>
                    <a:pt x="132" y="536"/>
                  </a:lnTo>
                  <a:lnTo>
                    <a:pt x="122" y="530"/>
                  </a:lnTo>
                  <a:lnTo>
                    <a:pt x="114" y="525"/>
                  </a:lnTo>
                  <a:lnTo>
                    <a:pt x="107" y="522"/>
                  </a:lnTo>
                  <a:lnTo>
                    <a:pt x="100" y="518"/>
                  </a:lnTo>
                  <a:lnTo>
                    <a:pt x="95" y="516"/>
                  </a:lnTo>
                  <a:lnTo>
                    <a:pt x="92" y="513"/>
                  </a:lnTo>
                  <a:lnTo>
                    <a:pt x="90" y="513"/>
                  </a:lnTo>
                  <a:lnTo>
                    <a:pt x="89" y="512"/>
                  </a:lnTo>
                  <a:lnTo>
                    <a:pt x="88" y="511"/>
                  </a:lnTo>
                  <a:lnTo>
                    <a:pt x="85" y="509"/>
                  </a:lnTo>
                  <a:lnTo>
                    <a:pt x="81" y="506"/>
                  </a:lnTo>
                  <a:lnTo>
                    <a:pt x="75" y="501"/>
                  </a:lnTo>
                  <a:lnTo>
                    <a:pt x="70" y="496"/>
                  </a:lnTo>
                  <a:lnTo>
                    <a:pt x="65" y="489"/>
                  </a:lnTo>
                  <a:lnTo>
                    <a:pt x="59" y="482"/>
                  </a:lnTo>
                  <a:lnTo>
                    <a:pt x="52" y="471"/>
                  </a:lnTo>
                  <a:lnTo>
                    <a:pt x="45" y="459"/>
                  </a:lnTo>
                  <a:lnTo>
                    <a:pt x="39" y="446"/>
                  </a:lnTo>
                  <a:lnTo>
                    <a:pt x="32" y="432"/>
                  </a:lnTo>
                  <a:lnTo>
                    <a:pt x="26" y="415"/>
                  </a:lnTo>
                  <a:lnTo>
                    <a:pt x="20" y="397"/>
                  </a:lnTo>
                  <a:lnTo>
                    <a:pt x="15" y="376"/>
                  </a:lnTo>
                  <a:lnTo>
                    <a:pt x="12" y="353"/>
                  </a:lnTo>
                  <a:lnTo>
                    <a:pt x="7" y="329"/>
                  </a:lnTo>
                  <a:lnTo>
                    <a:pt x="5" y="301"/>
                  </a:lnTo>
                  <a:lnTo>
                    <a:pt x="2" y="273"/>
                  </a:lnTo>
                  <a:lnTo>
                    <a:pt x="2" y="244"/>
                  </a:lnTo>
                  <a:lnTo>
                    <a:pt x="0" y="214"/>
                  </a:lnTo>
                  <a:lnTo>
                    <a:pt x="0" y="185"/>
                  </a:lnTo>
                  <a:lnTo>
                    <a:pt x="0" y="155"/>
                  </a:lnTo>
                  <a:lnTo>
                    <a:pt x="1" y="128"/>
                  </a:lnTo>
                  <a:lnTo>
                    <a:pt x="1" y="101"/>
                  </a:lnTo>
                  <a:lnTo>
                    <a:pt x="2" y="76"/>
                  </a:lnTo>
                  <a:lnTo>
                    <a:pt x="2" y="54"/>
                  </a:lnTo>
                  <a:lnTo>
                    <a:pt x="3" y="36"/>
                  </a:lnTo>
                  <a:lnTo>
                    <a:pt x="5" y="20"/>
                  </a:lnTo>
                  <a:lnTo>
                    <a:pt x="6" y="9"/>
                  </a:lnTo>
                  <a:lnTo>
                    <a:pt x="6" y="1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B380B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259" name="Freeform 14"/>
            <p:cNvSpPr>
              <a:spLocks/>
            </p:cNvSpPr>
            <p:nvPr/>
          </p:nvSpPr>
          <p:spPr bwMode="auto">
            <a:xfrm>
              <a:off x="1703" y="2853"/>
              <a:ext cx="474" cy="336"/>
            </a:xfrm>
            <a:custGeom>
              <a:avLst/>
              <a:gdLst>
                <a:gd name="T0" fmla="*/ 1 w 474"/>
                <a:gd name="T1" fmla="*/ 133 h 336"/>
                <a:gd name="T2" fmla="*/ 6 w 474"/>
                <a:gd name="T3" fmla="*/ 139 h 336"/>
                <a:gd name="T4" fmla="*/ 10 w 474"/>
                <a:gd name="T5" fmla="*/ 143 h 336"/>
                <a:gd name="T6" fmla="*/ 17 w 474"/>
                <a:gd name="T7" fmla="*/ 152 h 336"/>
                <a:gd name="T8" fmla="*/ 27 w 474"/>
                <a:gd name="T9" fmla="*/ 161 h 336"/>
                <a:gd name="T10" fmla="*/ 37 w 474"/>
                <a:gd name="T11" fmla="*/ 174 h 336"/>
                <a:gd name="T12" fmla="*/ 49 w 474"/>
                <a:gd name="T13" fmla="*/ 189 h 336"/>
                <a:gd name="T14" fmla="*/ 61 w 474"/>
                <a:gd name="T15" fmla="*/ 207 h 336"/>
                <a:gd name="T16" fmla="*/ 74 w 474"/>
                <a:gd name="T17" fmla="*/ 226 h 336"/>
                <a:gd name="T18" fmla="*/ 87 w 474"/>
                <a:gd name="T19" fmla="*/ 246 h 336"/>
                <a:gd name="T20" fmla="*/ 99 w 474"/>
                <a:gd name="T21" fmla="*/ 265 h 336"/>
                <a:gd name="T22" fmla="*/ 110 w 474"/>
                <a:gd name="T23" fmla="*/ 282 h 336"/>
                <a:gd name="T24" fmla="*/ 120 w 474"/>
                <a:gd name="T25" fmla="*/ 299 h 336"/>
                <a:gd name="T26" fmla="*/ 127 w 474"/>
                <a:gd name="T27" fmla="*/ 309 h 336"/>
                <a:gd name="T28" fmla="*/ 130 w 474"/>
                <a:gd name="T29" fmla="*/ 315 h 336"/>
                <a:gd name="T30" fmla="*/ 132 w 474"/>
                <a:gd name="T31" fmla="*/ 316 h 336"/>
                <a:gd name="T32" fmla="*/ 139 w 474"/>
                <a:gd name="T33" fmla="*/ 314 h 336"/>
                <a:gd name="T34" fmla="*/ 152 w 474"/>
                <a:gd name="T35" fmla="*/ 312 h 336"/>
                <a:gd name="T36" fmla="*/ 169 w 474"/>
                <a:gd name="T37" fmla="*/ 308 h 336"/>
                <a:gd name="T38" fmla="*/ 190 w 474"/>
                <a:gd name="T39" fmla="*/ 304 h 336"/>
                <a:gd name="T40" fmla="*/ 213 w 474"/>
                <a:gd name="T41" fmla="*/ 298 h 336"/>
                <a:gd name="T42" fmla="*/ 237 w 474"/>
                <a:gd name="T43" fmla="*/ 292 h 336"/>
                <a:gd name="T44" fmla="*/ 261 w 474"/>
                <a:gd name="T45" fmla="*/ 285 h 336"/>
                <a:gd name="T46" fmla="*/ 282 w 474"/>
                <a:gd name="T47" fmla="*/ 276 h 336"/>
                <a:gd name="T48" fmla="*/ 302 w 474"/>
                <a:gd name="T49" fmla="*/ 268 h 336"/>
                <a:gd name="T50" fmla="*/ 319 w 474"/>
                <a:gd name="T51" fmla="*/ 260 h 336"/>
                <a:gd name="T52" fmla="*/ 334 w 474"/>
                <a:gd name="T53" fmla="*/ 253 h 336"/>
                <a:gd name="T54" fmla="*/ 346 w 474"/>
                <a:gd name="T55" fmla="*/ 246 h 336"/>
                <a:gd name="T56" fmla="*/ 354 w 474"/>
                <a:gd name="T57" fmla="*/ 241 h 336"/>
                <a:gd name="T58" fmla="*/ 365 w 474"/>
                <a:gd name="T59" fmla="*/ 235 h 336"/>
                <a:gd name="T60" fmla="*/ 352 w 474"/>
                <a:gd name="T61" fmla="*/ 253 h 336"/>
                <a:gd name="T62" fmla="*/ 342 w 474"/>
                <a:gd name="T63" fmla="*/ 267 h 336"/>
                <a:gd name="T64" fmla="*/ 332 w 474"/>
                <a:gd name="T65" fmla="*/ 283 h 336"/>
                <a:gd name="T66" fmla="*/ 321 w 474"/>
                <a:gd name="T67" fmla="*/ 300 h 336"/>
                <a:gd name="T68" fmla="*/ 312 w 474"/>
                <a:gd name="T69" fmla="*/ 314 h 336"/>
                <a:gd name="T70" fmla="*/ 306 w 474"/>
                <a:gd name="T71" fmla="*/ 327 h 336"/>
                <a:gd name="T72" fmla="*/ 303 w 474"/>
                <a:gd name="T73" fmla="*/ 336 h 336"/>
                <a:gd name="T74" fmla="*/ 308 w 474"/>
                <a:gd name="T75" fmla="*/ 334 h 336"/>
                <a:gd name="T76" fmla="*/ 318 w 474"/>
                <a:gd name="T77" fmla="*/ 327 h 336"/>
                <a:gd name="T78" fmla="*/ 328 w 474"/>
                <a:gd name="T79" fmla="*/ 316 h 336"/>
                <a:gd name="T80" fmla="*/ 341 w 474"/>
                <a:gd name="T81" fmla="*/ 302 h 336"/>
                <a:gd name="T82" fmla="*/ 355 w 474"/>
                <a:gd name="T83" fmla="*/ 286 h 336"/>
                <a:gd name="T84" fmla="*/ 372 w 474"/>
                <a:gd name="T85" fmla="*/ 268 h 336"/>
                <a:gd name="T86" fmla="*/ 387 w 474"/>
                <a:gd name="T87" fmla="*/ 249 h 336"/>
                <a:gd name="T88" fmla="*/ 405 w 474"/>
                <a:gd name="T89" fmla="*/ 228 h 336"/>
                <a:gd name="T90" fmla="*/ 421 w 474"/>
                <a:gd name="T91" fmla="*/ 207 h 336"/>
                <a:gd name="T92" fmla="*/ 435 w 474"/>
                <a:gd name="T93" fmla="*/ 187 h 336"/>
                <a:gd name="T94" fmla="*/ 449 w 474"/>
                <a:gd name="T95" fmla="*/ 169 h 336"/>
                <a:gd name="T96" fmla="*/ 460 w 474"/>
                <a:gd name="T97" fmla="*/ 155 h 336"/>
                <a:gd name="T98" fmla="*/ 468 w 474"/>
                <a:gd name="T99" fmla="*/ 144 h 336"/>
                <a:gd name="T100" fmla="*/ 473 w 474"/>
                <a:gd name="T101" fmla="*/ 139 h 336"/>
                <a:gd name="T102" fmla="*/ 73 w 474"/>
                <a:gd name="T103" fmla="*/ 0 h 336"/>
                <a:gd name="T104" fmla="*/ 0 w 474"/>
                <a:gd name="T105" fmla="*/ 133 h 3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474"/>
                <a:gd name="T160" fmla="*/ 0 h 336"/>
                <a:gd name="T161" fmla="*/ 474 w 474"/>
                <a:gd name="T162" fmla="*/ 336 h 3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474" h="336">
                  <a:moveTo>
                    <a:pt x="0" y="133"/>
                  </a:moveTo>
                  <a:lnTo>
                    <a:pt x="1" y="133"/>
                  </a:lnTo>
                  <a:lnTo>
                    <a:pt x="3" y="136"/>
                  </a:lnTo>
                  <a:lnTo>
                    <a:pt x="6" y="139"/>
                  </a:lnTo>
                  <a:lnTo>
                    <a:pt x="8" y="141"/>
                  </a:lnTo>
                  <a:lnTo>
                    <a:pt x="10" y="143"/>
                  </a:lnTo>
                  <a:lnTo>
                    <a:pt x="14" y="148"/>
                  </a:lnTo>
                  <a:lnTo>
                    <a:pt x="17" y="152"/>
                  </a:lnTo>
                  <a:lnTo>
                    <a:pt x="22" y="156"/>
                  </a:lnTo>
                  <a:lnTo>
                    <a:pt x="27" y="161"/>
                  </a:lnTo>
                  <a:lnTo>
                    <a:pt x="33" y="168"/>
                  </a:lnTo>
                  <a:lnTo>
                    <a:pt x="37" y="174"/>
                  </a:lnTo>
                  <a:lnTo>
                    <a:pt x="42" y="181"/>
                  </a:lnTo>
                  <a:lnTo>
                    <a:pt x="49" y="189"/>
                  </a:lnTo>
                  <a:lnTo>
                    <a:pt x="55" y="199"/>
                  </a:lnTo>
                  <a:lnTo>
                    <a:pt x="61" y="207"/>
                  </a:lnTo>
                  <a:lnTo>
                    <a:pt x="67" y="216"/>
                  </a:lnTo>
                  <a:lnTo>
                    <a:pt x="74" y="226"/>
                  </a:lnTo>
                  <a:lnTo>
                    <a:pt x="81" y="236"/>
                  </a:lnTo>
                  <a:lnTo>
                    <a:pt x="87" y="246"/>
                  </a:lnTo>
                  <a:lnTo>
                    <a:pt x="93" y="256"/>
                  </a:lnTo>
                  <a:lnTo>
                    <a:pt x="99" y="265"/>
                  </a:lnTo>
                  <a:lnTo>
                    <a:pt x="106" y="275"/>
                  </a:lnTo>
                  <a:lnTo>
                    <a:pt x="110" y="282"/>
                  </a:lnTo>
                  <a:lnTo>
                    <a:pt x="115" y="292"/>
                  </a:lnTo>
                  <a:lnTo>
                    <a:pt x="120" y="299"/>
                  </a:lnTo>
                  <a:lnTo>
                    <a:pt x="123" y="305"/>
                  </a:lnTo>
                  <a:lnTo>
                    <a:pt x="127" y="309"/>
                  </a:lnTo>
                  <a:lnTo>
                    <a:pt x="129" y="314"/>
                  </a:lnTo>
                  <a:lnTo>
                    <a:pt x="130" y="315"/>
                  </a:lnTo>
                  <a:lnTo>
                    <a:pt x="132" y="318"/>
                  </a:lnTo>
                  <a:lnTo>
                    <a:pt x="132" y="316"/>
                  </a:lnTo>
                  <a:lnTo>
                    <a:pt x="135" y="315"/>
                  </a:lnTo>
                  <a:lnTo>
                    <a:pt x="139" y="314"/>
                  </a:lnTo>
                  <a:lnTo>
                    <a:pt x="144" y="314"/>
                  </a:lnTo>
                  <a:lnTo>
                    <a:pt x="152" y="312"/>
                  </a:lnTo>
                  <a:lnTo>
                    <a:pt x="160" y="311"/>
                  </a:lnTo>
                  <a:lnTo>
                    <a:pt x="169" y="308"/>
                  </a:lnTo>
                  <a:lnTo>
                    <a:pt x="180" y="307"/>
                  </a:lnTo>
                  <a:lnTo>
                    <a:pt x="190" y="304"/>
                  </a:lnTo>
                  <a:lnTo>
                    <a:pt x="202" y="301"/>
                  </a:lnTo>
                  <a:lnTo>
                    <a:pt x="213" y="298"/>
                  </a:lnTo>
                  <a:lnTo>
                    <a:pt x="226" y="295"/>
                  </a:lnTo>
                  <a:lnTo>
                    <a:pt x="237" y="292"/>
                  </a:lnTo>
                  <a:lnTo>
                    <a:pt x="249" y="288"/>
                  </a:lnTo>
                  <a:lnTo>
                    <a:pt x="261" y="285"/>
                  </a:lnTo>
                  <a:lnTo>
                    <a:pt x="273" y="281"/>
                  </a:lnTo>
                  <a:lnTo>
                    <a:pt x="282" y="276"/>
                  </a:lnTo>
                  <a:lnTo>
                    <a:pt x="293" y="272"/>
                  </a:lnTo>
                  <a:lnTo>
                    <a:pt x="302" y="268"/>
                  </a:lnTo>
                  <a:lnTo>
                    <a:pt x="312" y="265"/>
                  </a:lnTo>
                  <a:lnTo>
                    <a:pt x="319" y="260"/>
                  </a:lnTo>
                  <a:lnTo>
                    <a:pt x="327" y="256"/>
                  </a:lnTo>
                  <a:lnTo>
                    <a:pt x="334" y="253"/>
                  </a:lnTo>
                  <a:lnTo>
                    <a:pt x="341" y="251"/>
                  </a:lnTo>
                  <a:lnTo>
                    <a:pt x="346" y="246"/>
                  </a:lnTo>
                  <a:lnTo>
                    <a:pt x="351" y="243"/>
                  </a:lnTo>
                  <a:lnTo>
                    <a:pt x="354" y="241"/>
                  </a:lnTo>
                  <a:lnTo>
                    <a:pt x="363" y="235"/>
                  </a:lnTo>
                  <a:lnTo>
                    <a:pt x="365" y="235"/>
                  </a:lnTo>
                  <a:lnTo>
                    <a:pt x="356" y="247"/>
                  </a:lnTo>
                  <a:lnTo>
                    <a:pt x="352" y="253"/>
                  </a:lnTo>
                  <a:lnTo>
                    <a:pt x="347" y="260"/>
                  </a:lnTo>
                  <a:lnTo>
                    <a:pt x="342" y="267"/>
                  </a:lnTo>
                  <a:lnTo>
                    <a:pt x="338" y="275"/>
                  </a:lnTo>
                  <a:lnTo>
                    <a:pt x="332" y="283"/>
                  </a:lnTo>
                  <a:lnTo>
                    <a:pt x="326" y="292"/>
                  </a:lnTo>
                  <a:lnTo>
                    <a:pt x="321" y="300"/>
                  </a:lnTo>
                  <a:lnTo>
                    <a:pt x="316" y="308"/>
                  </a:lnTo>
                  <a:lnTo>
                    <a:pt x="312" y="314"/>
                  </a:lnTo>
                  <a:lnTo>
                    <a:pt x="308" y="321"/>
                  </a:lnTo>
                  <a:lnTo>
                    <a:pt x="306" y="327"/>
                  </a:lnTo>
                  <a:lnTo>
                    <a:pt x="305" y="332"/>
                  </a:lnTo>
                  <a:lnTo>
                    <a:pt x="303" y="336"/>
                  </a:lnTo>
                  <a:lnTo>
                    <a:pt x="307" y="336"/>
                  </a:lnTo>
                  <a:lnTo>
                    <a:pt x="308" y="334"/>
                  </a:lnTo>
                  <a:lnTo>
                    <a:pt x="313" y="332"/>
                  </a:lnTo>
                  <a:lnTo>
                    <a:pt x="318" y="327"/>
                  </a:lnTo>
                  <a:lnTo>
                    <a:pt x="322" y="324"/>
                  </a:lnTo>
                  <a:lnTo>
                    <a:pt x="328" y="316"/>
                  </a:lnTo>
                  <a:lnTo>
                    <a:pt x="334" y="311"/>
                  </a:lnTo>
                  <a:lnTo>
                    <a:pt x="341" y="302"/>
                  </a:lnTo>
                  <a:lnTo>
                    <a:pt x="348" y="295"/>
                  </a:lnTo>
                  <a:lnTo>
                    <a:pt x="355" y="286"/>
                  </a:lnTo>
                  <a:lnTo>
                    <a:pt x="363" y="278"/>
                  </a:lnTo>
                  <a:lnTo>
                    <a:pt x="372" y="268"/>
                  </a:lnTo>
                  <a:lnTo>
                    <a:pt x="380" y="260"/>
                  </a:lnTo>
                  <a:lnTo>
                    <a:pt x="387" y="249"/>
                  </a:lnTo>
                  <a:lnTo>
                    <a:pt x="396" y="239"/>
                  </a:lnTo>
                  <a:lnTo>
                    <a:pt x="405" y="228"/>
                  </a:lnTo>
                  <a:lnTo>
                    <a:pt x="413" y="218"/>
                  </a:lnTo>
                  <a:lnTo>
                    <a:pt x="421" y="207"/>
                  </a:lnTo>
                  <a:lnTo>
                    <a:pt x="428" y="196"/>
                  </a:lnTo>
                  <a:lnTo>
                    <a:pt x="435" y="187"/>
                  </a:lnTo>
                  <a:lnTo>
                    <a:pt x="443" y="179"/>
                  </a:lnTo>
                  <a:lnTo>
                    <a:pt x="449" y="169"/>
                  </a:lnTo>
                  <a:lnTo>
                    <a:pt x="455" y="161"/>
                  </a:lnTo>
                  <a:lnTo>
                    <a:pt x="460" y="155"/>
                  </a:lnTo>
                  <a:lnTo>
                    <a:pt x="465" y="149"/>
                  </a:lnTo>
                  <a:lnTo>
                    <a:pt x="468" y="144"/>
                  </a:lnTo>
                  <a:lnTo>
                    <a:pt x="472" y="141"/>
                  </a:lnTo>
                  <a:lnTo>
                    <a:pt x="473" y="139"/>
                  </a:lnTo>
                  <a:lnTo>
                    <a:pt x="474" y="139"/>
                  </a:lnTo>
                  <a:lnTo>
                    <a:pt x="73" y="0"/>
                  </a:lnTo>
                  <a:lnTo>
                    <a:pt x="0" y="133"/>
                  </a:lnTo>
                  <a:close/>
                </a:path>
              </a:pathLst>
            </a:custGeom>
            <a:solidFill>
              <a:srgbClr val="B380B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260" name="Freeform 15"/>
            <p:cNvSpPr>
              <a:spLocks/>
            </p:cNvSpPr>
            <p:nvPr/>
          </p:nvSpPr>
          <p:spPr bwMode="auto">
            <a:xfrm>
              <a:off x="1188" y="1550"/>
              <a:ext cx="1406" cy="1568"/>
            </a:xfrm>
            <a:custGeom>
              <a:avLst/>
              <a:gdLst>
                <a:gd name="T0" fmla="*/ 371 w 1406"/>
                <a:gd name="T1" fmla="*/ 8 h 1568"/>
                <a:gd name="T2" fmla="*/ 310 w 1406"/>
                <a:gd name="T3" fmla="*/ 33 h 1568"/>
                <a:gd name="T4" fmla="*/ 243 w 1406"/>
                <a:gd name="T5" fmla="*/ 58 h 1568"/>
                <a:gd name="T6" fmla="*/ 195 w 1406"/>
                <a:gd name="T7" fmla="*/ 74 h 1568"/>
                <a:gd name="T8" fmla="*/ 187 w 1406"/>
                <a:gd name="T9" fmla="*/ 94 h 1568"/>
                <a:gd name="T10" fmla="*/ 183 w 1406"/>
                <a:gd name="T11" fmla="*/ 132 h 1568"/>
                <a:gd name="T12" fmla="*/ 152 w 1406"/>
                <a:gd name="T13" fmla="*/ 192 h 1568"/>
                <a:gd name="T14" fmla="*/ 123 w 1406"/>
                <a:gd name="T15" fmla="*/ 264 h 1568"/>
                <a:gd name="T16" fmla="*/ 122 w 1406"/>
                <a:gd name="T17" fmla="*/ 330 h 1568"/>
                <a:gd name="T18" fmla="*/ 139 w 1406"/>
                <a:gd name="T19" fmla="*/ 376 h 1568"/>
                <a:gd name="T20" fmla="*/ 133 w 1406"/>
                <a:gd name="T21" fmla="*/ 399 h 1568"/>
                <a:gd name="T22" fmla="*/ 109 w 1406"/>
                <a:gd name="T23" fmla="*/ 457 h 1568"/>
                <a:gd name="T24" fmla="*/ 97 w 1406"/>
                <a:gd name="T25" fmla="*/ 522 h 1568"/>
                <a:gd name="T26" fmla="*/ 107 w 1406"/>
                <a:gd name="T27" fmla="*/ 565 h 1568"/>
                <a:gd name="T28" fmla="*/ 52 w 1406"/>
                <a:gd name="T29" fmla="*/ 714 h 1568"/>
                <a:gd name="T30" fmla="*/ 25 w 1406"/>
                <a:gd name="T31" fmla="*/ 760 h 1568"/>
                <a:gd name="T32" fmla="*/ 3 w 1406"/>
                <a:gd name="T33" fmla="*/ 826 h 1568"/>
                <a:gd name="T34" fmla="*/ 13 w 1406"/>
                <a:gd name="T35" fmla="*/ 879 h 1568"/>
                <a:gd name="T36" fmla="*/ 49 w 1406"/>
                <a:gd name="T37" fmla="*/ 922 h 1568"/>
                <a:gd name="T38" fmla="*/ 82 w 1406"/>
                <a:gd name="T39" fmla="*/ 962 h 1568"/>
                <a:gd name="T40" fmla="*/ 100 w 1406"/>
                <a:gd name="T41" fmla="*/ 992 h 1568"/>
                <a:gd name="T42" fmla="*/ 82 w 1406"/>
                <a:gd name="T43" fmla="*/ 1180 h 1568"/>
                <a:gd name="T44" fmla="*/ 170 w 1406"/>
                <a:gd name="T45" fmla="*/ 1300 h 1568"/>
                <a:gd name="T46" fmla="*/ 284 w 1406"/>
                <a:gd name="T47" fmla="*/ 1442 h 1568"/>
                <a:gd name="T48" fmla="*/ 365 w 1406"/>
                <a:gd name="T49" fmla="*/ 1523 h 1568"/>
                <a:gd name="T50" fmla="*/ 398 w 1406"/>
                <a:gd name="T51" fmla="*/ 1546 h 1568"/>
                <a:gd name="T52" fmla="*/ 715 w 1406"/>
                <a:gd name="T53" fmla="*/ 1562 h 1568"/>
                <a:gd name="T54" fmla="*/ 801 w 1406"/>
                <a:gd name="T55" fmla="*/ 1533 h 1568"/>
                <a:gd name="T56" fmla="*/ 917 w 1406"/>
                <a:gd name="T57" fmla="*/ 1491 h 1568"/>
                <a:gd name="T58" fmla="*/ 1011 w 1406"/>
                <a:gd name="T59" fmla="*/ 1449 h 1568"/>
                <a:gd name="T60" fmla="*/ 1051 w 1406"/>
                <a:gd name="T61" fmla="*/ 1431 h 1568"/>
                <a:gd name="T62" fmla="*/ 1036 w 1406"/>
                <a:gd name="T63" fmla="*/ 1343 h 1568"/>
                <a:gd name="T64" fmla="*/ 1013 w 1406"/>
                <a:gd name="T65" fmla="*/ 1162 h 1568"/>
                <a:gd name="T66" fmla="*/ 1002 w 1406"/>
                <a:gd name="T67" fmla="*/ 1001 h 1568"/>
                <a:gd name="T68" fmla="*/ 1007 w 1406"/>
                <a:gd name="T69" fmla="*/ 910 h 1568"/>
                <a:gd name="T70" fmla="*/ 1087 w 1406"/>
                <a:gd name="T71" fmla="*/ 791 h 1568"/>
                <a:gd name="T72" fmla="*/ 1096 w 1406"/>
                <a:gd name="T73" fmla="*/ 860 h 1568"/>
                <a:gd name="T74" fmla="*/ 1135 w 1406"/>
                <a:gd name="T75" fmla="*/ 962 h 1568"/>
                <a:gd name="T76" fmla="*/ 1206 w 1406"/>
                <a:gd name="T77" fmla="*/ 1039 h 1568"/>
                <a:gd name="T78" fmla="*/ 1260 w 1406"/>
                <a:gd name="T79" fmla="*/ 1074 h 1568"/>
                <a:gd name="T80" fmla="*/ 1281 w 1406"/>
                <a:gd name="T81" fmla="*/ 1073 h 1568"/>
                <a:gd name="T82" fmla="*/ 1343 w 1406"/>
                <a:gd name="T83" fmla="*/ 1058 h 1568"/>
                <a:gd name="T84" fmla="*/ 1392 w 1406"/>
                <a:gd name="T85" fmla="*/ 1023 h 1568"/>
                <a:gd name="T86" fmla="*/ 1406 w 1406"/>
                <a:gd name="T87" fmla="*/ 979 h 1568"/>
                <a:gd name="T88" fmla="*/ 1395 w 1406"/>
                <a:gd name="T89" fmla="*/ 963 h 1568"/>
                <a:gd name="T90" fmla="*/ 1371 w 1406"/>
                <a:gd name="T91" fmla="*/ 940 h 1568"/>
                <a:gd name="T92" fmla="*/ 1374 w 1406"/>
                <a:gd name="T93" fmla="*/ 879 h 1568"/>
                <a:gd name="T94" fmla="*/ 1385 w 1406"/>
                <a:gd name="T95" fmla="*/ 829 h 1568"/>
                <a:gd name="T96" fmla="*/ 1367 w 1406"/>
                <a:gd name="T97" fmla="*/ 815 h 1568"/>
                <a:gd name="T98" fmla="*/ 1341 w 1406"/>
                <a:gd name="T99" fmla="*/ 769 h 1568"/>
                <a:gd name="T100" fmla="*/ 1341 w 1406"/>
                <a:gd name="T101" fmla="*/ 668 h 1568"/>
                <a:gd name="T102" fmla="*/ 1361 w 1406"/>
                <a:gd name="T103" fmla="*/ 531 h 1568"/>
                <a:gd name="T104" fmla="*/ 1372 w 1406"/>
                <a:gd name="T105" fmla="*/ 397 h 1568"/>
                <a:gd name="T106" fmla="*/ 1365 w 1406"/>
                <a:gd name="T107" fmla="*/ 304 h 1568"/>
                <a:gd name="T108" fmla="*/ 1386 w 1406"/>
                <a:gd name="T109" fmla="*/ 127 h 1568"/>
                <a:gd name="T110" fmla="*/ 1362 w 1406"/>
                <a:gd name="T111" fmla="*/ 121 h 1568"/>
                <a:gd name="T112" fmla="*/ 1313 w 1406"/>
                <a:gd name="T113" fmla="*/ 91 h 1568"/>
                <a:gd name="T114" fmla="*/ 1245 w 1406"/>
                <a:gd name="T115" fmla="*/ 41 h 1568"/>
                <a:gd name="T116" fmla="*/ 940 w 1406"/>
                <a:gd name="T117" fmla="*/ 49 h 156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406"/>
                <a:gd name="T178" fmla="*/ 0 h 1568"/>
                <a:gd name="T179" fmla="*/ 1406 w 1406"/>
                <a:gd name="T180" fmla="*/ 1568 h 1568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406" h="1568">
                  <a:moveTo>
                    <a:pt x="395" y="0"/>
                  </a:moveTo>
                  <a:lnTo>
                    <a:pt x="392" y="0"/>
                  </a:lnTo>
                  <a:lnTo>
                    <a:pt x="391" y="1"/>
                  </a:lnTo>
                  <a:lnTo>
                    <a:pt x="388" y="1"/>
                  </a:lnTo>
                  <a:lnTo>
                    <a:pt x="384" y="3"/>
                  </a:lnTo>
                  <a:lnTo>
                    <a:pt x="377" y="6"/>
                  </a:lnTo>
                  <a:lnTo>
                    <a:pt x="371" y="8"/>
                  </a:lnTo>
                  <a:lnTo>
                    <a:pt x="364" y="10"/>
                  </a:lnTo>
                  <a:lnTo>
                    <a:pt x="357" y="15"/>
                  </a:lnTo>
                  <a:lnTo>
                    <a:pt x="348" y="18"/>
                  </a:lnTo>
                  <a:lnTo>
                    <a:pt x="338" y="21"/>
                  </a:lnTo>
                  <a:lnTo>
                    <a:pt x="329" y="25"/>
                  </a:lnTo>
                  <a:lnTo>
                    <a:pt x="319" y="29"/>
                  </a:lnTo>
                  <a:lnTo>
                    <a:pt x="310" y="33"/>
                  </a:lnTo>
                  <a:lnTo>
                    <a:pt x="300" y="36"/>
                  </a:lnTo>
                  <a:lnTo>
                    <a:pt x="290" y="40"/>
                  </a:lnTo>
                  <a:lnTo>
                    <a:pt x="280" y="45"/>
                  </a:lnTo>
                  <a:lnTo>
                    <a:pt x="270" y="47"/>
                  </a:lnTo>
                  <a:lnTo>
                    <a:pt x="260" y="50"/>
                  </a:lnTo>
                  <a:lnTo>
                    <a:pt x="251" y="54"/>
                  </a:lnTo>
                  <a:lnTo>
                    <a:pt x="243" y="58"/>
                  </a:lnTo>
                  <a:lnTo>
                    <a:pt x="233" y="61"/>
                  </a:lnTo>
                  <a:lnTo>
                    <a:pt x="226" y="63"/>
                  </a:lnTo>
                  <a:lnTo>
                    <a:pt x="218" y="67"/>
                  </a:lnTo>
                  <a:lnTo>
                    <a:pt x="212" y="69"/>
                  </a:lnTo>
                  <a:lnTo>
                    <a:pt x="205" y="71"/>
                  </a:lnTo>
                  <a:lnTo>
                    <a:pt x="199" y="73"/>
                  </a:lnTo>
                  <a:lnTo>
                    <a:pt x="195" y="74"/>
                  </a:lnTo>
                  <a:lnTo>
                    <a:pt x="191" y="76"/>
                  </a:lnTo>
                  <a:lnTo>
                    <a:pt x="184" y="78"/>
                  </a:lnTo>
                  <a:lnTo>
                    <a:pt x="183" y="79"/>
                  </a:lnTo>
                  <a:lnTo>
                    <a:pt x="184" y="82"/>
                  </a:lnTo>
                  <a:lnTo>
                    <a:pt x="186" y="86"/>
                  </a:lnTo>
                  <a:lnTo>
                    <a:pt x="187" y="91"/>
                  </a:lnTo>
                  <a:lnTo>
                    <a:pt x="187" y="94"/>
                  </a:lnTo>
                  <a:lnTo>
                    <a:pt x="187" y="98"/>
                  </a:lnTo>
                  <a:lnTo>
                    <a:pt x="187" y="101"/>
                  </a:lnTo>
                  <a:lnTo>
                    <a:pt x="187" y="107"/>
                  </a:lnTo>
                  <a:lnTo>
                    <a:pt x="186" y="112"/>
                  </a:lnTo>
                  <a:lnTo>
                    <a:pt x="186" y="119"/>
                  </a:lnTo>
                  <a:lnTo>
                    <a:pt x="184" y="125"/>
                  </a:lnTo>
                  <a:lnTo>
                    <a:pt x="183" y="132"/>
                  </a:lnTo>
                  <a:lnTo>
                    <a:pt x="179" y="139"/>
                  </a:lnTo>
                  <a:lnTo>
                    <a:pt x="176" y="147"/>
                  </a:lnTo>
                  <a:lnTo>
                    <a:pt x="171" y="155"/>
                  </a:lnTo>
                  <a:lnTo>
                    <a:pt x="167" y="165"/>
                  </a:lnTo>
                  <a:lnTo>
                    <a:pt x="162" y="173"/>
                  </a:lnTo>
                  <a:lnTo>
                    <a:pt x="158" y="182"/>
                  </a:lnTo>
                  <a:lnTo>
                    <a:pt x="152" y="192"/>
                  </a:lnTo>
                  <a:lnTo>
                    <a:pt x="147" y="202"/>
                  </a:lnTo>
                  <a:lnTo>
                    <a:pt x="143" y="212"/>
                  </a:lnTo>
                  <a:lnTo>
                    <a:pt x="137" y="222"/>
                  </a:lnTo>
                  <a:lnTo>
                    <a:pt x="133" y="233"/>
                  </a:lnTo>
                  <a:lnTo>
                    <a:pt x="130" y="244"/>
                  </a:lnTo>
                  <a:lnTo>
                    <a:pt x="125" y="253"/>
                  </a:lnTo>
                  <a:lnTo>
                    <a:pt x="123" y="264"/>
                  </a:lnTo>
                  <a:lnTo>
                    <a:pt x="120" y="274"/>
                  </a:lnTo>
                  <a:lnTo>
                    <a:pt x="119" y="285"/>
                  </a:lnTo>
                  <a:lnTo>
                    <a:pt x="118" y="294"/>
                  </a:lnTo>
                  <a:lnTo>
                    <a:pt x="118" y="304"/>
                  </a:lnTo>
                  <a:lnTo>
                    <a:pt x="118" y="313"/>
                  </a:lnTo>
                  <a:lnTo>
                    <a:pt x="119" y="323"/>
                  </a:lnTo>
                  <a:lnTo>
                    <a:pt x="122" y="330"/>
                  </a:lnTo>
                  <a:lnTo>
                    <a:pt x="123" y="339"/>
                  </a:lnTo>
                  <a:lnTo>
                    <a:pt x="126" y="346"/>
                  </a:lnTo>
                  <a:lnTo>
                    <a:pt x="129" y="354"/>
                  </a:lnTo>
                  <a:lnTo>
                    <a:pt x="131" y="360"/>
                  </a:lnTo>
                  <a:lnTo>
                    <a:pt x="133" y="366"/>
                  </a:lnTo>
                  <a:lnTo>
                    <a:pt x="136" y="371"/>
                  </a:lnTo>
                  <a:lnTo>
                    <a:pt x="139" y="376"/>
                  </a:lnTo>
                  <a:lnTo>
                    <a:pt x="143" y="381"/>
                  </a:lnTo>
                  <a:lnTo>
                    <a:pt x="144" y="385"/>
                  </a:lnTo>
                  <a:lnTo>
                    <a:pt x="143" y="385"/>
                  </a:lnTo>
                  <a:lnTo>
                    <a:pt x="142" y="386"/>
                  </a:lnTo>
                  <a:lnTo>
                    <a:pt x="139" y="390"/>
                  </a:lnTo>
                  <a:lnTo>
                    <a:pt x="137" y="394"/>
                  </a:lnTo>
                  <a:lnTo>
                    <a:pt x="133" y="399"/>
                  </a:lnTo>
                  <a:lnTo>
                    <a:pt x="130" y="406"/>
                  </a:lnTo>
                  <a:lnTo>
                    <a:pt x="126" y="413"/>
                  </a:lnTo>
                  <a:lnTo>
                    <a:pt x="123" y="422"/>
                  </a:lnTo>
                  <a:lnTo>
                    <a:pt x="119" y="429"/>
                  </a:lnTo>
                  <a:lnTo>
                    <a:pt x="116" y="438"/>
                  </a:lnTo>
                  <a:lnTo>
                    <a:pt x="111" y="447"/>
                  </a:lnTo>
                  <a:lnTo>
                    <a:pt x="109" y="457"/>
                  </a:lnTo>
                  <a:lnTo>
                    <a:pt x="105" y="466"/>
                  </a:lnTo>
                  <a:lnTo>
                    <a:pt x="103" y="476"/>
                  </a:lnTo>
                  <a:lnTo>
                    <a:pt x="100" y="486"/>
                  </a:lnTo>
                  <a:lnTo>
                    <a:pt x="99" y="496"/>
                  </a:lnTo>
                  <a:lnTo>
                    <a:pt x="97" y="504"/>
                  </a:lnTo>
                  <a:lnTo>
                    <a:pt x="97" y="513"/>
                  </a:lnTo>
                  <a:lnTo>
                    <a:pt x="97" y="522"/>
                  </a:lnTo>
                  <a:lnTo>
                    <a:pt x="98" y="530"/>
                  </a:lnTo>
                  <a:lnTo>
                    <a:pt x="98" y="537"/>
                  </a:lnTo>
                  <a:lnTo>
                    <a:pt x="100" y="544"/>
                  </a:lnTo>
                  <a:lnTo>
                    <a:pt x="103" y="550"/>
                  </a:lnTo>
                  <a:lnTo>
                    <a:pt x="104" y="557"/>
                  </a:lnTo>
                  <a:lnTo>
                    <a:pt x="105" y="561"/>
                  </a:lnTo>
                  <a:lnTo>
                    <a:pt x="107" y="565"/>
                  </a:lnTo>
                  <a:lnTo>
                    <a:pt x="109" y="570"/>
                  </a:lnTo>
                  <a:lnTo>
                    <a:pt x="111" y="573"/>
                  </a:lnTo>
                  <a:lnTo>
                    <a:pt x="112" y="578"/>
                  </a:lnTo>
                  <a:lnTo>
                    <a:pt x="114" y="581"/>
                  </a:lnTo>
                  <a:lnTo>
                    <a:pt x="54" y="711"/>
                  </a:lnTo>
                  <a:lnTo>
                    <a:pt x="53" y="711"/>
                  </a:lnTo>
                  <a:lnTo>
                    <a:pt x="52" y="714"/>
                  </a:lnTo>
                  <a:lnTo>
                    <a:pt x="50" y="717"/>
                  </a:lnTo>
                  <a:lnTo>
                    <a:pt x="47" y="722"/>
                  </a:lnTo>
                  <a:lnTo>
                    <a:pt x="43" y="728"/>
                  </a:lnTo>
                  <a:lnTo>
                    <a:pt x="39" y="735"/>
                  </a:lnTo>
                  <a:lnTo>
                    <a:pt x="34" y="742"/>
                  </a:lnTo>
                  <a:lnTo>
                    <a:pt x="30" y="750"/>
                  </a:lnTo>
                  <a:lnTo>
                    <a:pt x="25" y="760"/>
                  </a:lnTo>
                  <a:lnTo>
                    <a:pt x="20" y="768"/>
                  </a:lnTo>
                  <a:lnTo>
                    <a:pt x="16" y="777"/>
                  </a:lnTo>
                  <a:lnTo>
                    <a:pt x="12" y="788"/>
                  </a:lnTo>
                  <a:lnTo>
                    <a:pt x="7" y="797"/>
                  </a:lnTo>
                  <a:lnTo>
                    <a:pt x="5" y="807"/>
                  </a:lnTo>
                  <a:lnTo>
                    <a:pt x="3" y="816"/>
                  </a:lnTo>
                  <a:lnTo>
                    <a:pt x="3" y="826"/>
                  </a:lnTo>
                  <a:lnTo>
                    <a:pt x="0" y="834"/>
                  </a:lnTo>
                  <a:lnTo>
                    <a:pt x="0" y="842"/>
                  </a:lnTo>
                  <a:lnTo>
                    <a:pt x="3" y="850"/>
                  </a:lnTo>
                  <a:lnTo>
                    <a:pt x="4" y="857"/>
                  </a:lnTo>
                  <a:lnTo>
                    <a:pt x="6" y="864"/>
                  </a:lnTo>
                  <a:lnTo>
                    <a:pt x="10" y="871"/>
                  </a:lnTo>
                  <a:lnTo>
                    <a:pt x="13" y="879"/>
                  </a:lnTo>
                  <a:lnTo>
                    <a:pt x="18" y="886"/>
                  </a:lnTo>
                  <a:lnTo>
                    <a:pt x="23" y="892"/>
                  </a:lnTo>
                  <a:lnTo>
                    <a:pt x="27" y="899"/>
                  </a:lnTo>
                  <a:lnTo>
                    <a:pt x="32" y="903"/>
                  </a:lnTo>
                  <a:lnTo>
                    <a:pt x="38" y="910"/>
                  </a:lnTo>
                  <a:lnTo>
                    <a:pt x="43" y="916"/>
                  </a:lnTo>
                  <a:lnTo>
                    <a:pt x="49" y="922"/>
                  </a:lnTo>
                  <a:lnTo>
                    <a:pt x="54" y="928"/>
                  </a:lnTo>
                  <a:lnTo>
                    <a:pt x="60" y="935"/>
                  </a:lnTo>
                  <a:lnTo>
                    <a:pt x="64" y="940"/>
                  </a:lnTo>
                  <a:lnTo>
                    <a:pt x="69" y="946"/>
                  </a:lnTo>
                  <a:lnTo>
                    <a:pt x="73" y="952"/>
                  </a:lnTo>
                  <a:lnTo>
                    <a:pt x="78" y="957"/>
                  </a:lnTo>
                  <a:lnTo>
                    <a:pt x="82" y="962"/>
                  </a:lnTo>
                  <a:lnTo>
                    <a:pt x="85" y="967"/>
                  </a:lnTo>
                  <a:lnTo>
                    <a:pt x="89" y="972"/>
                  </a:lnTo>
                  <a:lnTo>
                    <a:pt x="92" y="978"/>
                  </a:lnTo>
                  <a:lnTo>
                    <a:pt x="94" y="981"/>
                  </a:lnTo>
                  <a:lnTo>
                    <a:pt x="97" y="986"/>
                  </a:lnTo>
                  <a:lnTo>
                    <a:pt x="98" y="988"/>
                  </a:lnTo>
                  <a:lnTo>
                    <a:pt x="100" y="992"/>
                  </a:lnTo>
                  <a:lnTo>
                    <a:pt x="103" y="995"/>
                  </a:lnTo>
                  <a:lnTo>
                    <a:pt x="104" y="998"/>
                  </a:lnTo>
                  <a:lnTo>
                    <a:pt x="153" y="998"/>
                  </a:lnTo>
                  <a:lnTo>
                    <a:pt x="70" y="1166"/>
                  </a:lnTo>
                  <a:lnTo>
                    <a:pt x="71" y="1167"/>
                  </a:lnTo>
                  <a:lnTo>
                    <a:pt x="74" y="1172"/>
                  </a:lnTo>
                  <a:lnTo>
                    <a:pt x="82" y="1180"/>
                  </a:lnTo>
                  <a:lnTo>
                    <a:pt x="90" y="1192"/>
                  </a:lnTo>
                  <a:lnTo>
                    <a:pt x="99" y="1206"/>
                  </a:lnTo>
                  <a:lnTo>
                    <a:pt x="111" y="1221"/>
                  </a:lnTo>
                  <a:lnTo>
                    <a:pt x="124" y="1239"/>
                  </a:lnTo>
                  <a:lnTo>
                    <a:pt x="139" y="1259"/>
                  </a:lnTo>
                  <a:lnTo>
                    <a:pt x="154" y="1279"/>
                  </a:lnTo>
                  <a:lnTo>
                    <a:pt x="170" y="1300"/>
                  </a:lnTo>
                  <a:lnTo>
                    <a:pt x="187" y="1321"/>
                  </a:lnTo>
                  <a:lnTo>
                    <a:pt x="205" y="1344"/>
                  </a:lnTo>
                  <a:lnTo>
                    <a:pt x="222" y="1365"/>
                  </a:lnTo>
                  <a:lnTo>
                    <a:pt x="238" y="1386"/>
                  </a:lnTo>
                  <a:lnTo>
                    <a:pt x="255" y="1406"/>
                  </a:lnTo>
                  <a:lnTo>
                    <a:pt x="270" y="1425"/>
                  </a:lnTo>
                  <a:lnTo>
                    <a:pt x="284" y="1442"/>
                  </a:lnTo>
                  <a:lnTo>
                    <a:pt x="299" y="1457"/>
                  </a:lnTo>
                  <a:lnTo>
                    <a:pt x="312" y="1471"/>
                  </a:lnTo>
                  <a:lnTo>
                    <a:pt x="324" y="1484"/>
                  </a:lnTo>
                  <a:lnTo>
                    <a:pt x="336" y="1495"/>
                  </a:lnTo>
                  <a:lnTo>
                    <a:pt x="346" y="1505"/>
                  </a:lnTo>
                  <a:lnTo>
                    <a:pt x="356" y="1513"/>
                  </a:lnTo>
                  <a:lnTo>
                    <a:pt x="365" y="1523"/>
                  </a:lnTo>
                  <a:lnTo>
                    <a:pt x="372" y="1528"/>
                  </a:lnTo>
                  <a:lnTo>
                    <a:pt x="379" y="1533"/>
                  </a:lnTo>
                  <a:lnTo>
                    <a:pt x="385" y="1538"/>
                  </a:lnTo>
                  <a:lnTo>
                    <a:pt x="390" y="1542"/>
                  </a:lnTo>
                  <a:lnTo>
                    <a:pt x="393" y="1543"/>
                  </a:lnTo>
                  <a:lnTo>
                    <a:pt x="396" y="1545"/>
                  </a:lnTo>
                  <a:lnTo>
                    <a:pt x="398" y="1546"/>
                  </a:lnTo>
                  <a:lnTo>
                    <a:pt x="399" y="1548"/>
                  </a:lnTo>
                  <a:lnTo>
                    <a:pt x="556" y="1386"/>
                  </a:lnTo>
                  <a:lnTo>
                    <a:pt x="700" y="1568"/>
                  </a:lnTo>
                  <a:lnTo>
                    <a:pt x="700" y="1566"/>
                  </a:lnTo>
                  <a:lnTo>
                    <a:pt x="703" y="1565"/>
                  </a:lnTo>
                  <a:lnTo>
                    <a:pt x="708" y="1563"/>
                  </a:lnTo>
                  <a:lnTo>
                    <a:pt x="715" y="1562"/>
                  </a:lnTo>
                  <a:lnTo>
                    <a:pt x="723" y="1559"/>
                  </a:lnTo>
                  <a:lnTo>
                    <a:pt x="734" y="1556"/>
                  </a:lnTo>
                  <a:lnTo>
                    <a:pt x="745" y="1552"/>
                  </a:lnTo>
                  <a:lnTo>
                    <a:pt x="758" y="1549"/>
                  </a:lnTo>
                  <a:lnTo>
                    <a:pt x="771" y="1543"/>
                  </a:lnTo>
                  <a:lnTo>
                    <a:pt x="787" y="1538"/>
                  </a:lnTo>
                  <a:lnTo>
                    <a:pt x="801" y="1533"/>
                  </a:lnTo>
                  <a:lnTo>
                    <a:pt x="818" y="1529"/>
                  </a:lnTo>
                  <a:lnTo>
                    <a:pt x="834" y="1523"/>
                  </a:lnTo>
                  <a:lnTo>
                    <a:pt x="851" y="1517"/>
                  </a:lnTo>
                  <a:lnTo>
                    <a:pt x="868" y="1510"/>
                  </a:lnTo>
                  <a:lnTo>
                    <a:pt x="886" y="1504"/>
                  </a:lnTo>
                  <a:lnTo>
                    <a:pt x="901" y="1498"/>
                  </a:lnTo>
                  <a:lnTo>
                    <a:pt x="917" y="1491"/>
                  </a:lnTo>
                  <a:lnTo>
                    <a:pt x="933" y="1484"/>
                  </a:lnTo>
                  <a:lnTo>
                    <a:pt x="948" y="1478"/>
                  </a:lnTo>
                  <a:lnTo>
                    <a:pt x="962" y="1471"/>
                  </a:lnTo>
                  <a:lnTo>
                    <a:pt x="976" y="1465"/>
                  </a:lnTo>
                  <a:lnTo>
                    <a:pt x="989" y="1459"/>
                  </a:lnTo>
                  <a:lnTo>
                    <a:pt x="1002" y="1455"/>
                  </a:lnTo>
                  <a:lnTo>
                    <a:pt x="1011" y="1449"/>
                  </a:lnTo>
                  <a:lnTo>
                    <a:pt x="1022" y="1445"/>
                  </a:lnTo>
                  <a:lnTo>
                    <a:pt x="1030" y="1439"/>
                  </a:lnTo>
                  <a:lnTo>
                    <a:pt x="1037" y="1437"/>
                  </a:lnTo>
                  <a:lnTo>
                    <a:pt x="1043" y="1433"/>
                  </a:lnTo>
                  <a:lnTo>
                    <a:pt x="1048" y="1432"/>
                  </a:lnTo>
                  <a:lnTo>
                    <a:pt x="1050" y="1431"/>
                  </a:lnTo>
                  <a:lnTo>
                    <a:pt x="1051" y="1431"/>
                  </a:lnTo>
                  <a:lnTo>
                    <a:pt x="1051" y="1427"/>
                  </a:lnTo>
                  <a:lnTo>
                    <a:pt x="1049" y="1422"/>
                  </a:lnTo>
                  <a:lnTo>
                    <a:pt x="1048" y="1411"/>
                  </a:lnTo>
                  <a:lnTo>
                    <a:pt x="1047" y="1399"/>
                  </a:lnTo>
                  <a:lnTo>
                    <a:pt x="1042" y="1383"/>
                  </a:lnTo>
                  <a:lnTo>
                    <a:pt x="1040" y="1364"/>
                  </a:lnTo>
                  <a:lnTo>
                    <a:pt x="1036" y="1343"/>
                  </a:lnTo>
                  <a:lnTo>
                    <a:pt x="1034" y="1320"/>
                  </a:lnTo>
                  <a:lnTo>
                    <a:pt x="1029" y="1296"/>
                  </a:lnTo>
                  <a:lnTo>
                    <a:pt x="1026" y="1270"/>
                  </a:lnTo>
                  <a:lnTo>
                    <a:pt x="1022" y="1243"/>
                  </a:lnTo>
                  <a:lnTo>
                    <a:pt x="1020" y="1217"/>
                  </a:lnTo>
                  <a:lnTo>
                    <a:pt x="1016" y="1190"/>
                  </a:lnTo>
                  <a:lnTo>
                    <a:pt x="1013" y="1162"/>
                  </a:lnTo>
                  <a:lnTo>
                    <a:pt x="1010" y="1135"/>
                  </a:lnTo>
                  <a:lnTo>
                    <a:pt x="1009" y="1111"/>
                  </a:lnTo>
                  <a:lnTo>
                    <a:pt x="1006" y="1086"/>
                  </a:lnTo>
                  <a:lnTo>
                    <a:pt x="1004" y="1062"/>
                  </a:lnTo>
                  <a:lnTo>
                    <a:pt x="1003" y="1041"/>
                  </a:lnTo>
                  <a:lnTo>
                    <a:pt x="1003" y="1021"/>
                  </a:lnTo>
                  <a:lnTo>
                    <a:pt x="1002" y="1001"/>
                  </a:lnTo>
                  <a:lnTo>
                    <a:pt x="1002" y="983"/>
                  </a:lnTo>
                  <a:lnTo>
                    <a:pt x="1003" y="967"/>
                  </a:lnTo>
                  <a:lnTo>
                    <a:pt x="1004" y="953"/>
                  </a:lnTo>
                  <a:lnTo>
                    <a:pt x="1004" y="939"/>
                  </a:lnTo>
                  <a:lnTo>
                    <a:pt x="1004" y="928"/>
                  </a:lnTo>
                  <a:lnTo>
                    <a:pt x="1006" y="917"/>
                  </a:lnTo>
                  <a:lnTo>
                    <a:pt x="1007" y="910"/>
                  </a:lnTo>
                  <a:lnTo>
                    <a:pt x="1007" y="903"/>
                  </a:lnTo>
                  <a:lnTo>
                    <a:pt x="1008" y="899"/>
                  </a:lnTo>
                  <a:lnTo>
                    <a:pt x="1008" y="896"/>
                  </a:lnTo>
                  <a:lnTo>
                    <a:pt x="1009" y="895"/>
                  </a:lnTo>
                  <a:lnTo>
                    <a:pt x="1087" y="787"/>
                  </a:lnTo>
                  <a:lnTo>
                    <a:pt x="1087" y="788"/>
                  </a:lnTo>
                  <a:lnTo>
                    <a:pt x="1087" y="791"/>
                  </a:lnTo>
                  <a:lnTo>
                    <a:pt x="1087" y="796"/>
                  </a:lnTo>
                  <a:lnTo>
                    <a:pt x="1087" y="803"/>
                  </a:lnTo>
                  <a:lnTo>
                    <a:pt x="1088" y="813"/>
                  </a:lnTo>
                  <a:lnTo>
                    <a:pt x="1089" y="822"/>
                  </a:lnTo>
                  <a:lnTo>
                    <a:pt x="1092" y="834"/>
                  </a:lnTo>
                  <a:lnTo>
                    <a:pt x="1094" y="847"/>
                  </a:lnTo>
                  <a:lnTo>
                    <a:pt x="1096" y="860"/>
                  </a:lnTo>
                  <a:lnTo>
                    <a:pt x="1100" y="874"/>
                  </a:lnTo>
                  <a:lnTo>
                    <a:pt x="1104" y="889"/>
                  </a:lnTo>
                  <a:lnTo>
                    <a:pt x="1109" y="903"/>
                  </a:lnTo>
                  <a:lnTo>
                    <a:pt x="1114" y="919"/>
                  </a:lnTo>
                  <a:lnTo>
                    <a:pt x="1120" y="933"/>
                  </a:lnTo>
                  <a:lnTo>
                    <a:pt x="1127" y="947"/>
                  </a:lnTo>
                  <a:lnTo>
                    <a:pt x="1135" y="962"/>
                  </a:lnTo>
                  <a:lnTo>
                    <a:pt x="1143" y="975"/>
                  </a:lnTo>
                  <a:lnTo>
                    <a:pt x="1153" y="988"/>
                  </a:lnTo>
                  <a:lnTo>
                    <a:pt x="1163" y="1000"/>
                  </a:lnTo>
                  <a:lnTo>
                    <a:pt x="1174" y="1010"/>
                  </a:lnTo>
                  <a:lnTo>
                    <a:pt x="1185" y="1021"/>
                  </a:lnTo>
                  <a:lnTo>
                    <a:pt x="1195" y="1031"/>
                  </a:lnTo>
                  <a:lnTo>
                    <a:pt x="1206" y="1039"/>
                  </a:lnTo>
                  <a:lnTo>
                    <a:pt x="1216" y="1047"/>
                  </a:lnTo>
                  <a:lnTo>
                    <a:pt x="1225" y="1053"/>
                  </a:lnTo>
                  <a:lnTo>
                    <a:pt x="1234" y="1060"/>
                  </a:lnTo>
                  <a:lnTo>
                    <a:pt x="1242" y="1063"/>
                  </a:lnTo>
                  <a:lnTo>
                    <a:pt x="1249" y="1068"/>
                  </a:lnTo>
                  <a:lnTo>
                    <a:pt x="1255" y="1072"/>
                  </a:lnTo>
                  <a:lnTo>
                    <a:pt x="1260" y="1074"/>
                  </a:lnTo>
                  <a:lnTo>
                    <a:pt x="1262" y="1075"/>
                  </a:lnTo>
                  <a:lnTo>
                    <a:pt x="1263" y="1076"/>
                  </a:lnTo>
                  <a:lnTo>
                    <a:pt x="1263" y="1075"/>
                  </a:lnTo>
                  <a:lnTo>
                    <a:pt x="1267" y="1075"/>
                  </a:lnTo>
                  <a:lnTo>
                    <a:pt x="1270" y="1075"/>
                  </a:lnTo>
                  <a:lnTo>
                    <a:pt x="1276" y="1074"/>
                  </a:lnTo>
                  <a:lnTo>
                    <a:pt x="1281" y="1073"/>
                  </a:lnTo>
                  <a:lnTo>
                    <a:pt x="1289" y="1072"/>
                  </a:lnTo>
                  <a:lnTo>
                    <a:pt x="1298" y="1071"/>
                  </a:lnTo>
                  <a:lnTo>
                    <a:pt x="1307" y="1069"/>
                  </a:lnTo>
                  <a:lnTo>
                    <a:pt x="1315" y="1067"/>
                  </a:lnTo>
                  <a:lnTo>
                    <a:pt x="1325" y="1065"/>
                  </a:lnTo>
                  <a:lnTo>
                    <a:pt x="1334" y="1061"/>
                  </a:lnTo>
                  <a:lnTo>
                    <a:pt x="1343" y="1058"/>
                  </a:lnTo>
                  <a:lnTo>
                    <a:pt x="1352" y="1054"/>
                  </a:lnTo>
                  <a:lnTo>
                    <a:pt x="1360" y="1051"/>
                  </a:lnTo>
                  <a:lnTo>
                    <a:pt x="1368" y="1046"/>
                  </a:lnTo>
                  <a:lnTo>
                    <a:pt x="1375" y="1042"/>
                  </a:lnTo>
                  <a:lnTo>
                    <a:pt x="1381" y="1035"/>
                  </a:lnTo>
                  <a:lnTo>
                    <a:pt x="1387" y="1031"/>
                  </a:lnTo>
                  <a:lnTo>
                    <a:pt x="1392" y="1023"/>
                  </a:lnTo>
                  <a:lnTo>
                    <a:pt x="1395" y="1018"/>
                  </a:lnTo>
                  <a:lnTo>
                    <a:pt x="1398" y="1010"/>
                  </a:lnTo>
                  <a:lnTo>
                    <a:pt x="1400" y="1003"/>
                  </a:lnTo>
                  <a:lnTo>
                    <a:pt x="1402" y="996"/>
                  </a:lnTo>
                  <a:lnTo>
                    <a:pt x="1405" y="992"/>
                  </a:lnTo>
                  <a:lnTo>
                    <a:pt x="1405" y="985"/>
                  </a:lnTo>
                  <a:lnTo>
                    <a:pt x="1406" y="979"/>
                  </a:lnTo>
                  <a:lnTo>
                    <a:pt x="1406" y="974"/>
                  </a:lnTo>
                  <a:lnTo>
                    <a:pt x="1406" y="970"/>
                  </a:lnTo>
                  <a:lnTo>
                    <a:pt x="1406" y="963"/>
                  </a:lnTo>
                  <a:lnTo>
                    <a:pt x="1406" y="962"/>
                  </a:lnTo>
                  <a:lnTo>
                    <a:pt x="1405" y="962"/>
                  </a:lnTo>
                  <a:lnTo>
                    <a:pt x="1401" y="963"/>
                  </a:lnTo>
                  <a:lnTo>
                    <a:pt x="1395" y="963"/>
                  </a:lnTo>
                  <a:lnTo>
                    <a:pt x="1389" y="963"/>
                  </a:lnTo>
                  <a:lnTo>
                    <a:pt x="1383" y="961"/>
                  </a:lnTo>
                  <a:lnTo>
                    <a:pt x="1378" y="957"/>
                  </a:lnTo>
                  <a:lnTo>
                    <a:pt x="1375" y="954"/>
                  </a:lnTo>
                  <a:lnTo>
                    <a:pt x="1373" y="950"/>
                  </a:lnTo>
                  <a:lnTo>
                    <a:pt x="1371" y="946"/>
                  </a:lnTo>
                  <a:lnTo>
                    <a:pt x="1371" y="940"/>
                  </a:lnTo>
                  <a:lnTo>
                    <a:pt x="1369" y="932"/>
                  </a:lnTo>
                  <a:lnTo>
                    <a:pt x="1369" y="925"/>
                  </a:lnTo>
                  <a:lnTo>
                    <a:pt x="1369" y="915"/>
                  </a:lnTo>
                  <a:lnTo>
                    <a:pt x="1371" y="907"/>
                  </a:lnTo>
                  <a:lnTo>
                    <a:pt x="1372" y="896"/>
                  </a:lnTo>
                  <a:lnTo>
                    <a:pt x="1373" y="888"/>
                  </a:lnTo>
                  <a:lnTo>
                    <a:pt x="1374" y="879"/>
                  </a:lnTo>
                  <a:lnTo>
                    <a:pt x="1376" y="870"/>
                  </a:lnTo>
                  <a:lnTo>
                    <a:pt x="1378" y="861"/>
                  </a:lnTo>
                  <a:lnTo>
                    <a:pt x="1379" y="853"/>
                  </a:lnTo>
                  <a:lnTo>
                    <a:pt x="1381" y="844"/>
                  </a:lnTo>
                  <a:lnTo>
                    <a:pt x="1382" y="839"/>
                  </a:lnTo>
                  <a:lnTo>
                    <a:pt x="1383" y="833"/>
                  </a:lnTo>
                  <a:lnTo>
                    <a:pt x="1385" y="829"/>
                  </a:lnTo>
                  <a:lnTo>
                    <a:pt x="1386" y="826"/>
                  </a:lnTo>
                  <a:lnTo>
                    <a:pt x="1385" y="826"/>
                  </a:lnTo>
                  <a:lnTo>
                    <a:pt x="1379" y="823"/>
                  </a:lnTo>
                  <a:lnTo>
                    <a:pt x="1375" y="821"/>
                  </a:lnTo>
                  <a:lnTo>
                    <a:pt x="1372" y="818"/>
                  </a:lnTo>
                  <a:lnTo>
                    <a:pt x="1367" y="815"/>
                  </a:lnTo>
                  <a:lnTo>
                    <a:pt x="1363" y="813"/>
                  </a:lnTo>
                  <a:lnTo>
                    <a:pt x="1359" y="807"/>
                  </a:lnTo>
                  <a:lnTo>
                    <a:pt x="1354" y="802"/>
                  </a:lnTo>
                  <a:lnTo>
                    <a:pt x="1350" y="795"/>
                  </a:lnTo>
                  <a:lnTo>
                    <a:pt x="1347" y="788"/>
                  </a:lnTo>
                  <a:lnTo>
                    <a:pt x="1343" y="778"/>
                  </a:lnTo>
                  <a:lnTo>
                    <a:pt x="1341" y="769"/>
                  </a:lnTo>
                  <a:lnTo>
                    <a:pt x="1339" y="757"/>
                  </a:lnTo>
                  <a:lnTo>
                    <a:pt x="1339" y="747"/>
                  </a:lnTo>
                  <a:lnTo>
                    <a:pt x="1336" y="733"/>
                  </a:lnTo>
                  <a:lnTo>
                    <a:pt x="1336" y="718"/>
                  </a:lnTo>
                  <a:lnTo>
                    <a:pt x="1336" y="702"/>
                  </a:lnTo>
                  <a:lnTo>
                    <a:pt x="1339" y="685"/>
                  </a:lnTo>
                  <a:lnTo>
                    <a:pt x="1341" y="668"/>
                  </a:lnTo>
                  <a:lnTo>
                    <a:pt x="1342" y="650"/>
                  </a:lnTo>
                  <a:lnTo>
                    <a:pt x="1346" y="631"/>
                  </a:lnTo>
                  <a:lnTo>
                    <a:pt x="1349" y="611"/>
                  </a:lnTo>
                  <a:lnTo>
                    <a:pt x="1352" y="591"/>
                  </a:lnTo>
                  <a:lnTo>
                    <a:pt x="1355" y="571"/>
                  </a:lnTo>
                  <a:lnTo>
                    <a:pt x="1358" y="551"/>
                  </a:lnTo>
                  <a:lnTo>
                    <a:pt x="1361" y="531"/>
                  </a:lnTo>
                  <a:lnTo>
                    <a:pt x="1363" y="510"/>
                  </a:lnTo>
                  <a:lnTo>
                    <a:pt x="1367" y="490"/>
                  </a:lnTo>
                  <a:lnTo>
                    <a:pt x="1368" y="471"/>
                  </a:lnTo>
                  <a:lnTo>
                    <a:pt x="1371" y="451"/>
                  </a:lnTo>
                  <a:lnTo>
                    <a:pt x="1372" y="432"/>
                  </a:lnTo>
                  <a:lnTo>
                    <a:pt x="1372" y="414"/>
                  </a:lnTo>
                  <a:lnTo>
                    <a:pt x="1372" y="397"/>
                  </a:lnTo>
                  <a:lnTo>
                    <a:pt x="1372" y="381"/>
                  </a:lnTo>
                  <a:lnTo>
                    <a:pt x="1371" y="365"/>
                  </a:lnTo>
                  <a:lnTo>
                    <a:pt x="1371" y="351"/>
                  </a:lnTo>
                  <a:lnTo>
                    <a:pt x="1369" y="337"/>
                  </a:lnTo>
                  <a:lnTo>
                    <a:pt x="1368" y="325"/>
                  </a:lnTo>
                  <a:lnTo>
                    <a:pt x="1367" y="314"/>
                  </a:lnTo>
                  <a:lnTo>
                    <a:pt x="1365" y="304"/>
                  </a:lnTo>
                  <a:lnTo>
                    <a:pt x="1363" y="295"/>
                  </a:lnTo>
                  <a:lnTo>
                    <a:pt x="1363" y="288"/>
                  </a:lnTo>
                  <a:lnTo>
                    <a:pt x="1361" y="283"/>
                  </a:lnTo>
                  <a:lnTo>
                    <a:pt x="1361" y="278"/>
                  </a:lnTo>
                  <a:lnTo>
                    <a:pt x="1361" y="275"/>
                  </a:lnTo>
                  <a:lnTo>
                    <a:pt x="1406" y="167"/>
                  </a:lnTo>
                  <a:lnTo>
                    <a:pt x="1386" y="127"/>
                  </a:lnTo>
                  <a:lnTo>
                    <a:pt x="1383" y="127"/>
                  </a:lnTo>
                  <a:lnTo>
                    <a:pt x="1380" y="126"/>
                  </a:lnTo>
                  <a:lnTo>
                    <a:pt x="1375" y="126"/>
                  </a:lnTo>
                  <a:lnTo>
                    <a:pt x="1371" y="125"/>
                  </a:lnTo>
                  <a:lnTo>
                    <a:pt x="1367" y="122"/>
                  </a:lnTo>
                  <a:lnTo>
                    <a:pt x="1362" y="121"/>
                  </a:lnTo>
                  <a:lnTo>
                    <a:pt x="1358" y="119"/>
                  </a:lnTo>
                  <a:lnTo>
                    <a:pt x="1352" y="115"/>
                  </a:lnTo>
                  <a:lnTo>
                    <a:pt x="1346" y="112"/>
                  </a:lnTo>
                  <a:lnTo>
                    <a:pt x="1339" y="108"/>
                  </a:lnTo>
                  <a:lnTo>
                    <a:pt x="1332" y="103"/>
                  </a:lnTo>
                  <a:lnTo>
                    <a:pt x="1322" y="98"/>
                  </a:lnTo>
                  <a:lnTo>
                    <a:pt x="1313" y="91"/>
                  </a:lnTo>
                  <a:lnTo>
                    <a:pt x="1303" y="85"/>
                  </a:lnTo>
                  <a:lnTo>
                    <a:pt x="1293" y="78"/>
                  </a:lnTo>
                  <a:lnTo>
                    <a:pt x="1282" y="69"/>
                  </a:lnTo>
                  <a:lnTo>
                    <a:pt x="1273" y="62"/>
                  </a:lnTo>
                  <a:lnTo>
                    <a:pt x="1263" y="54"/>
                  </a:lnTo>
                  <a:lnTo>
                    <a:pt x="1254" y="48"/>
                  </a:lnTo>
                  <a:lnTo>
                    <a:pt x="1245" y="41"/>
                  </a:lnTo>
                  <a:lnTo>
                    <a:pt x="1235" y="35"/>
                  </a:lnTo>
                  <a:lnTo>
                    <a:pt x="1228" y="28"/>
                  </a:lnTo>
                  <a:lnTo>
                    <a:pt x="1222" y="25"/>
                  </a:lnTo>
                  <a:lnTo>
                    <a:pt x="1216" y="20"/>
                  </a:lnTo>
                  <a:lnTo>
                    <a:pt x="1213" y="18"/>
                  </a:lnTo>
                  <a:lnTo>
                    <a:pt x="1209" y="15"/>
                  </a:lnTo>
                  <a:lnTo>
                    <a:pt x="940" y="49"/>
                  </a:lnTo>
                  <a:lnTo>
                    <a:pt x="395" y="0"/>
                  </a:lnTo>
                  <a:close/>
                </a:path>
              </a:pathLst>
            </a:custGeom>
            <a:solidFill>
              <a:srgbClr val="7A94A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261" name="Freeform 16"/>
            <p:cNvSpPr>
              <a:spLocks/>
            </p:cNvSpPr>
            <p:nvPr/>
          </p:nvSpPr>
          <p:spPr bwMode="auto">
            <a:xfrm>
              <a:off x="1184" y="1578"/>
              <a:ext cx="612" cy="1487"/>
            </a:xfrm>
            <a:custGeom>
              <a:avLst/>
              <a:gdLst>
                <a:gd name="T0" fmla="*/ 290 w 612"/>
                <a:gd name="T1" fmla="*/ 58 h 1487"/>
                <a:gd name="T2" fmla="*/ 315 w 612"/>
                <a:gd name="T3" fmla="*/ 121 h 1487"/>
                <a:gd name="T4" fmla="*/ 283 w 612"/>
                <a:gd name="T5" fmla="*/ 171 h 1487"/>
                <a:gd name="T6" fmla="*/ 266 w 612"/>
                <a:gd name="T7" fmla="*/ 132 h 1487"/>
                <a:gd name="T8" fmla="*/ 229 w 612"/>
                <a:gd name="T9" fmla="*/ 66 h 1487"/>
                <a:gd name="T10" fmla="*/ 195 w 612"/>
                <a:gd name="T11" fmla="*/ 58 h 1487"/>
                <a:gd name="T12" fmla="*/ 183 w 612"/>
                <a:gd name="T13" fmla="*/ 87 h 1487"/>
                <a:gd name="T14" fmla="*/ 167 w 612"/>
                <a:gd name="T15" fmla="*/ 129 h 1487"/>
                <a:gd name="T16" fmla="*/ 147 w 612"/>
                <a:gd name="T17" fmla="*/ 174 h 1487"/>
                <a:gd name="T18" fmla="*/ 124 w 612"/>
                <a:gd name="T19" fmla="*/ 223 h 1487"/>
                <a:gd name="T20" fmla="*/ 116 w 612"/>
                <a:gd name="T21" fmla="*/ 280 h 1487"/>
                <a:gd name="T22" fmla="*/ 134 w 612"/>
                <a:gd name="T23" fmla="*/ 341 h 1487"/>
                <a:gd name="T24" fmla="*/ 126 w 612"/>
                <a:gd name="T25" fmla="*/ 374 h 1487"/>
                <a:gd name="T26" fmla="*/ 104 w 612"/>
                <a:gd name="T27" fmla="*/ 421 h 1487"/>
                <a:gd name="T28" fmla="*/ 96 w 612"/>
                <a:gd name="T29" fmla="*/ 483 h 1487"/>
                <a:gd name="T30" fmla="*/ 102 w 612"/>
                <a:gd name="T31" fmla="*/ 537 h 1487"/>
                <a:gd name="T32" fmla="*/ 100 w 612"/>
                <a:gd name="T33" fmla="*/ 639 h 1487"/>
                <a:gd name="T34" fmla="*/ 61 w 612"/>
                <a:gd name="T35" fmla="*/ 666 h 1487"/>
                <a:gd name="T36" fmla="*/ 18 w 612"/>
                <a:gd name="T37" fmla="*/ 728 h 1487"/>
                <a:gd name="T38" fmla="*/ 0 w 612"/>
                <a:gd name="T39" fmla="*/ 799 h 1487"/>
                <a:gd name="T40" fmla="*/ 9 w 612"/>
                <a:gd name="T41" fmla="*/ 842 h 1487"/>
                <a:gd name="T42" fmla="*/ 54 w 612"/>
                <a:gd name="T43" fmla="*/ 886 h 1487"/>
                <a:gd name="T44" fmla="*/ 101 w 612"/>
                <a:gd name="T45" fmla="*/ 947 h 1487"/>
                <a:gd name="T46" fmla="*/ 102 w 612"/>
                <a:gd name="T47" fmla="*/ 1127 h 1487"/>
                <a:gd name="T48" fmla="*/ 161 w 612"/>
                <a:gd name="T49" fmla="*/ 1231 h 1487"/>
                <a:gd name="T50" fmla="*/ 292 w 612"/>
                <a:gd name="T51" fmla="*/ 1388 h 1487"/>
                <a:gd name="T52" fmla="*/ 388 w 612"/>
                <a:gd name="T53" fmla="*/ 1484 h 1487"/>
                <a:gd name="T54" fmla="*/ 423 w 612"/>
                <a:gd name="T55" fmla="*/ 1470 h 1487"/>
                <a:gd name="T56" fmla="*/ 416 w 612"/>
                <a:gd name="T57" fmla="*/ 1422 h 1487"/>
                <a:gd name="T58" fmla="*/ 354 w 612"/>
                <a:gd name="T59" fmla="*/ 1349 h 1487"/>
                <a:gd name="T60" fmla="*/ 385 w 612"/>
                <a:gd name="T61" fmla="*/ 1273 h 1487"/>
                <a:gd name="T62" fmla="*/ 470 w 612"/>
                <a:gd name="T63" fmla="*/ 1232 h 1487"/>
                <a:gd name="T64" fmla="*/ 508 w 612"/>
                <a:gd name="T65" fmla="*/ 1227 h 1487"/>
                <a:gd name="T66" fmla="*/ 563 w 612"/>
                <a:gd name="T67" fmla="*/ 1220 h 1487"/>
                <a:gd name="T68" fmla="*/ 599 w 612"/>
                <a:gd name="T69" fmla="*/ 1196 h 1487"/>
                <a:gd name="T70" fmla="*/ 606 w 612"/>
                <a:gd name="T71" fmla="*/ 1129 h 1487"/>
                <a:gd name="T72" fmla="*/ 596 w 612"/>
                <a:gd name="T73" fmla="*/ 1053 h 1487"/>
                <a:gd name="T74" fmla="*/ 536 w 612"/>
                <a:gd name="T75" fmla="*/ 886 h 1487"/>
                <a:gd name="T76" fmla="*/ 466 w 612"/>
                <a:gd name="T77" fmla="*/ 925 h 1487"/>
                <a:gd name="T78" fmla="*/ 364 w 612"/>
                <a:gd name="T79" fmla="*/ 951 h 1487"/>
                <a:gd name="T80" fmla="*/ 403 w 612"/>
                <a:gd name="T81" fmla="*/ 879 h 1487"/>
                <a:gd name="T82" fmla="*/ 474 w 612"/>
                <a:gd name="T83" fmla="*/ 865 h 1487"/>
                <a:gd name="T84" fmla="*/ 536 w 612"/>
                <a:gd name="T85" fmla="*/ 807 h 1487"/>
                <a:gd name="T86" fmla="*/ 545 w 612"/>
                <a:gd name="T87" fmla="*/ 739 h 1487"/>
                <a:gd name="T88" fmla="*/ 538 w 612"/>
                <a:gd name="T89" fmla="*/ 696 h 1487"/>
                <a:gd name="T90" fmla="*/ 509 w 612"/>
                <a:gd name="T91" fmla="*/ 675 h 1487"/>
                <a:gd name="T92" fmla="*/ 453 w 612"/>
                <a:gd name="T93" fmla="*/ 697 h 1487"/>
                <a:gd name="T94" fmla="*/ 399 w 612"/>
                <a:gd name="T95" fmla="*/ 745 h 1487"/>
                <a:gd name="T96" fmla="*/ 356 w 612"/>
                <a:gd name="T97" fmla="*/ 788 h 1487"/>
                <a:gd name="T98" fmla="*/ 316 w 612"/>
                <a:gd name="T99" fmla="*/ 778 h 1487"/>
                <a:gd name="T100" fmla="*/ 256 w 612"/>
                <a:gd name="T101" fmla="*/ 807 h 1487"/>
                <a:gd name="T102" fmla="*/ 176 w 612"/>
                <a:gd name="T103" fmla="*/ 859 h 1487"/>
                <a:gd name="T104" fmla="*/ 126 w 612"/>
                <a:gd name="T105" fmla="*/ 836 h 1487"/>
                <a:gd name="T106" fmla="*/ 108 w 612"/>
                <a:gd name="T107" fmla="*/ 763 h 1487"/>
                <a:gd name="T108" fmla="*/ 108 w 612"/>
                <a:gd name="T109" fmla="*/ 696 h 1487"/>
                <a:gd name="T110" fmla="*/ 156 w 612"/>
                <a:gd name="T111" fmla="*/ 669 h 1487"/>
                <a:gd name="T112" fmla="*/ 240 w 612"/>
                <a:gd name="T113" fmla="*/ 682 h 1487"/>
                <a:gd name="T114" fmla="*/ 402 w 612"/>
                <a:gd name="T115" fmla="*/ 59 h 1487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612"/>
                <a:gd name="T175" fmla="*/ 0 h 1487"/>
                <a:gd name="T176" fmla="*/ 612 w 612"/>
                <a:gd name="T177" fmla="*/ 1487 h 1487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612" h="1487">
                  <a:moveTo>
                    <a:pt x="344" y="0"/>
                  </a:moveTo>
                  <a:lnTo>
                    <a:pt x="262" y="24"/>
                  </a:lnTo>
                  <a:lnTo>
                    <a:pt x="263" y="25"/>
                  </a:lnTo>
                  <a:lnTo>
                    <a:pt x="269" y="32"/>
                  </a:lnTo>
                  <a:lnTo>
                    <a:pt x="273" y="35"/>
                  </a:lnTo>
                  <a:lnTo>
                    <a:pt x="276" y="40"/>
                  </a:lnTo>
                  <a:lnTo>
                    <a:pt x="281" y="46"/>
                  </a:lnTo>
                  <a:lnTo>
                    <a:pt x="287" y="52"/>
                  </a:lnTo>
                  <a:lnTo>
                    <a:pt x="290" y="58"/>
                  </a:lnTo>
                  <a:lnTo>
                    <a:pt x="295" y="65"/>
                  </a:lnTo>
                  <a:lnTo>
                    <a:pt x="300" y="72"/>
                  </a:lnTo>
                  <a:lnTo>
                    <a:pt x="304" y="79"/>
                  </a:lnTo>
                  <a:lnTo>
                    <a:pt x="308" y="86"/>
                  </a:lnTo>
                  <a:lnTo>
                    <a:pt x="312" y="94"/>
                  </a:lnTo>
                  <a:lnTo>
                    <a:pt x="314" y="101"/>
                  </a:lnTo>
                  <a:lnTo>
                    <a:pt x="316" y="108"/>
                  </a:lnTo>
                  <a:lnTo>
                    <a:pt x="315" y="116"/>
                  </a:lnTo>
                  <a:lnTo>
                    <a:pt x="315" y="121"/>
                  </a:lnTo>
                  <a:lnTo>
                    <a:pt x="314" y="127"/>
                  </a:lnTo>
                  <a:lnTo>
                    <a:pt x="313" y="133"/>
                  </a:lnTo>
                  <a:lnTo>
                    <a:pt x="309" y="139"/>
                  </a:lnTo>
                  <a:lnTo>
                    <a:pt x="306" y="144"/>
                  </a:lnTo>
                  <a:lnTo>
                    <a:pt x="303" y="150"/>
                  </a:lnTo>
                  <a:lnTo>
                    <a:pt x="301" y="154"/>
                  </a:lnTo>
                  <a:lnTo>
                    <a:pt x="293" y="160"/>
                  </a:lnTo>
                  <a:lnTo>
                    <a:pt x="287" y="167"/>
                  </a:lnTo>
                  <a:lnTo>
                    <a:pt x="283" y="171"/>
                  </a:lnTo>
                  <a:lnTo>
                    <a:pt x="281" y="172"/>
                  </a:lnTo>
                  <a:lnTo>
                    <a:pt x="281" y="171"/>
                  </a:lnTo>
                  <a:lnTo>
                    <a:pt x="280" y="169"/>
                  </a:lnTo>
                  <a:lnTo>
                    <a:pt x="277" y="164"/>
                  </a:lnTo>
                  <a:lnTo>
                    <a:pt x="276" y="160"/>
                  </a:lnTo>
                  <a:lnTo>
                    <a:pt x="274" y="153"/>
                  </a:lnTo>
                  <a:lnTo>
                    <a:pt x="270" y="147"/>
                  </a:lnTo>
                  <a:lnTo>
                    <a:pt x="268" y="139"/>
                  </a:lnTo>
                  <a:lnTo>
                    <a:pt x="266" y="132"/>
                  </a:lnTo>
                  <a:lnTo>
                    <a:pt x="261" y="124"/>
                  </a:lnTo>
                  <a:lnTo>
                    <a:pt x="257" y="116"/>
                  </a:lnTo>
                  <a:lnTo>
                    <a:pt x="253" y="107"/>
                  </a:lnTo>
                  <a:lnTo>
                    <a:pt x="249" y="99"/>
                  </a:lnTo>
                  <a:lnTo>
                    <a:pt x="246" y="91"/>
                  </a:lnTo>
                  <a:lnTo>
                    <a:pt x="241" y="83"/>
                  </a:lnTo>
                  <a:lnTo>
                    <a:pt x="237" y="77"/>
                  </a:lnTo>
                  <a:lnTo>
                    <a:pt x="234" y="71"/>
                  </a:lnTo>
                  <a:lnTo>
                    <a:pt x="229" y="66"/>
                  </a:lnTo>
                  <a:lnTo>
                    <a:pt x="226" y="61"/>
                  </a:lnTo>
                  <a:lnTo>
                    <a:pt x="222" y="59"/>
                  </a:lnTo>
                  <a:lnTo>
                    <a:pt x="219" y="57"/>
                  </a:lnTo>
                  <a:lnTo>
                    <a:pt x="211" y="54"/>
                  </a:lnTo>
                  <a:lnTo>
                    <a:pt x="206" y="54"/>
                  </a:lnTo>
                  <a:lnTo>
                    <a:pt x="201" y="54"/>
                  </a:lnTo>
                  <a:lnTo>
                    <a:pt x="199" y="57"/>
                  </a:lnTo>
                  <a:lnTo>
                    <a:pt x="195" y="57"/>
                  </a:lnTo>
                  <a:lnTo>
                    <a:pt x="195" y="58"/>
                  </a:lnTo>
                  <a:lnTo>
                    <a:pt x="194" y="61"/>
                  </a:lnTo>
                  <a:lnTo>
                    <a:pt x="191" y="65"/>
                  </a:lnTo>
                  <a:lnTo>
                    <a:pt x="190" y="70"/>
                  </a:lnTo>
                  <a:lnTo>
                    <a:pt x="189" y="72"/>
                  </a:lnTo>
                  <a:lnTo>
                    <a:pt x="188" y="75"/>
                  </a:lnTo>
                  <a:lnTo>
                    <a:pt x="187" y="79"/>
                  </a:lnTo>
                  <a:lnTo>
                    <a:pt x="186" y="84"/>
                  </a:lnTo>
                  <a:lnTo>
                    <a:pt x="183" y="87"/>
                  </a:lnTo>
                  <a:lnTo>
                    <a:pt x="182" y="91"/>
                  </a:lnTo>
                  <a:lnTo>
                    <a:pt x="181" y="97"/>
                  </a:lnTo>
                  <a:lnTo>
                    <a:pt x="180" y="101"/>
                  </a:lnTo>
                  <a:lnTo>
                    <a:pt x="177" y="105"/>
                  </a:lnTo>
                  <a:lnTo>
                    <a:pt x="175" y="110"/>
                  </a:lnTo>
                  <a:lnTo>
                    <a:pt x="173" y="114"/>
                  </a:lnTo>
                  <a:lnTo>
                    <a:pt x="171" y="119"/>
                  </a:lnTo>
                  <a:lnTo>
                    <a:pt x="169" y="123"/>
                  </a:lnTo>
                  <a:lnTo>
                    <a:pt x="167" y="129"/>
                  </a:lnTo>
                  <a:lnTo>
                    <a:pt x="166" y="133"/>
                  </a:lnTo>
                  <a:lnTo>
                    <a:pt x="164" y="139"/>
                  </a:lnTo>
                  <a:lnTo>
                    <a:pt x="161" y="143"/>
                  </a:lnTo>
                  <a:lnTo>
                    <a:pt x="158" y="149"/>
                  </a:lnTo>
                  <a:lnTo>
                    <a:pt x="157" y="153"/>
                  </a:lnTo>
                  <a:lnTo>
                    <a:pt x="155" y="159"/>
                  </a:lnTo>
                  <a:lnTo>
                    <a:pt x="151" y="164"/>
                  </a:lnTo>
                  <a:lnTo>
                    <a:pt x="150" y="170"/>
                  </a:lnTo>
                  <a:lnTo>
                    <a:pt x="147" y="174"/>
                  </a:lnTo>
                  <a:lnTo>
                    <a:pt x="144" y="180"/>
                  </a:lnTo>
                  <a:lnTo>
                    <a:pt x="141" y="184"/>
                  </a:lnTo>
                  <a:lnTo>
                    <a:pt x="140" y="190"/>
                  </a:lnTo>
                  <a:lnTo>
                    <a:pt x="136" y="194"/>
                  </a:lnTo>
                  <a:lnTo>
                    <a:pt x="134" y="200"/>
                  </a:lnTo>
                  <a:lnTo>
                    <a:pt x="130" y="205"/>
                  </a:lnTo>
                  <a:lnTo>
                    <a:pt x="129" y="211"/>
                  </a:lnTo>
                  <a:lnTo>
                    <a:pt x="127" y="217"/>
                  </a:lnTo>
                  <a:lnTo>
                    <a:pt x="124" y="223"/>
                  </a:lnTo>
                  <a:lnTo>
                    <a:pt x="122" y="229"/>
                  </a:lnTo>
                  <a:lnTo>
                    <a:pt x="120" y="235"/>
                  </a:lnTo>
                  <a:lnTo>
                    <a:pt x="118" y="240"/>
                  </a:lnTo>
                  <a:lnTo>
                    <a:pt x="117" y="247"/>
                  </a:lnTo>
                  <a:lnTo>
                    <a:pt x="116" y="253"/>
                  </a:lnTo>
                  <a:lnTo>
                    <a:pt x="116" y="260"/>
                  </a:lnTo>
                  <a:lnTo>
                    <a:pt x="115" y="267"/>
                  </a:lnTo>
                  <a:lnTo>
                    <a:pt x="116" y="275"/>
                  </a:lnTo>
                  <a:lnTo>
                    <a:pt x="116" y="280"/>
                  </a:lnTo>
                  <a:lnTo>
                    <a:pt x="118" y="289"/>
                  </a:lnTo>
                  <a:lnTo>
                    <a:pt x="118" y="296"/>
                  </a:lnTo>
                  <a:lnTo>
                    <a:pt x="121" y="303"/>
                  </a:lnTo>
                  <a:lnTo>
                    <a:pt x="123" y="309"/>
                  </a:lnTo>
                  <a:lnTo>
                    <a:pt x="126" y="317"/>
                  </a:lnTo>
                  <a:lnTo>
                    <a:pt x="127" y="323"/>
                  </a:lnTo>
                  <a:lnTo>
                    <a:pt x="130" y="330"/>
                  </a:lnTo>
                  <a:lnTo>
                    <a:pt x="131" y="335"/>
                  </a:lnTo>
                  <a:lnTo>
                    <a:pt x="134" y="341"/>
                  </a:lnTo>
                  <a:lnTo>
                    <a:pt x="136" y="344"/>
                  </a:lnTo>
                  <a:lnTo>
                    <a:pt x="137" y="350"/>
                  </a:lnTo>
                  <a:lnTo>
                    <a:pt x="140" y="355"/>
                  </a:lnTo>
                  <a:lnTo>
                    <a:pt x="141" y="358"/>
                  </a:lnTo>
                  <a:lnTo>
                    <a:pt x="140" y="358"/>
                  </a:lnTo>
                  <a:lnTo>
                    <a:pt x="137" y="361"/>
                  </a:lnTo>
                  <a:lnTo>
                    <a:pt x="133" y="364"/>
                  </a:lnTo>
                  <a:lnTo>
                    <a:pt x="129" y="371"/>
                  </a:lnTo>
                  <a:lnTo>
                    <a:pt x="126" y="374"/>
                  </a:lnTo>
                  <a:lnTo>
                    <a:pt x="123" y="378"/>
                  </a:lnTo>
                  <a:lnTo>
                    <a:pt x="120" y="382"/>
                  </a:lnTo>
                  <a:lnTo>
                    <a:pt x="117" y="386"/>
                  </a:lnTo>
                  <a:lnTo>
                    <a:pt x="115" y="391"/>
                  </a:lnTo>
                  <a:lnTo>
                    <a:pt x="113" y="397"/>
                  </a:lnTo>
                  <a:lnTo>
                    <a:pt x="110" y="403"/>
                  </a:lnTo>
                  <a:lnTo>
                    <a:pt x="108" y="409"/>
                  </a:lnTo>
                  <a:lnTo>
                    <a:pt x="107" y="415"/>
                  </a:lnTo>
                  <a:lnTo>
                    <a:pt x="104" y="421"/>
                  </a:lnTo>
                  <a:lnTo>
                    <a:pt x="102" y="427"/>
                  </a:lnTo>
                  <a:lnTo>
                    <a:pt x="101" y="434"/>
                  </a:lnTo>
                  <a:lnTo>
                    <a:pt x="98" y="441"/>
                  </a:lnTo>
                  <a:lnTo>
                    <a:pt x="98" y="448"/>
                  </a:lnTo>
                  <a:lnTo>
                    <a:pt x="97" y="455"/>
                  </a:lnTo>
                  <a:lnTo>
                    <a:pt x="97" y="462"/>
                  </a:lnTo>
                  <a:lnTo>
                    <a:pt x="97" y="469"/>
                  </a:lnTo>
                  <a:lnTo>
                    <a:pt x="96" y="476"/>
                  </a:lnTo>
                  <a:lnTo>
                    <a:pt x="96" y="483"/>
                  </a:lnTo>
                  <a:lnTo>
                    <a:pt x="97" y="490"/>
                  </a:lnTo>
                  <a:lnTo>
                    <a:pt x="97" y="497"/>
                  </a:lnTo>
                  <a:lnTo>
                    <a:pt x="97" y="504"/>
                  </a:lnTo>
                  <a:lnTo>
                    <a:pt x="98" y="510"/>
                  </a:lnTo>
                  <a:lnTo>
                    <a:pt x="100" y="517"/>
                  </a:lnTo>
                  <a:lnTo>
                    <a:pt x="100" y="522"/>
                  </a:lnTo>
                  <a:lnTo>
                    <a:pt x="101" y="528"/>
                  </a:lnTo>
                  <a:lnTo>
                    <a:pt x="101" y="533"/>
                  </a:lnTo>
                  <a:lnTo>
                    <a:pt x="102" y="537"/>
                  </a:lnTo>
                  <a:lnTo>
                    <a:pt x="103" y="542"/>
                  </a:lnTo>
                  <a:lnTo>
                    <a:pt x="104" y="547"/>
                  </a:lnTo>
                  <a:lnTo>
                    <a:pt x="107" y="550"/>
                  </a:lnTo>
                  <a:lnTo>
                    <a:pt x="108" y="555"/>
                  </a:lnTo>
                  <a:lnTo>
                    <a:pt x="109" y="561"/>
                  </a:lnTo>
                  <a:lnTo>
                    <a:pt x="111" y="564"/>
                  </a:lnTo>
                  <a:lnTo>
                    <a:pt x="113" y="568"/>
                  </a:lnTo>
                  <a:lnTo>
                    <a:pt x="113" y="569"/>
                  </a:lnTo>
                  <a:lnTo>
                    <a:pt x="100" y="639"/>
                  </a:lnTo>
                  <a:lnTo>
                    <a:pt x="97" y="639"/>
                  </a:lnTo>
                  <a:lnTo>
                    <a:pt x="93" y="642"/>
                  </a:lnTo>
                  <a:lnTo>
                    <a:pt x="89" y="643"/>
                  </a:lnTo>
                  <a:lnTo>
                    <a:pt x="86" y="646"/>
                  </a:lnTo>
                  <a:lnTo>
                    <a:pt x="81" y="649"/>
                  </a:lnTo>
                  <a:lnTo>
                    <a:pt x="76" y="653"/>
                  </a:lnTo>
                  <a:lnTo>
                    <a:pt x="71" y="656"/>
                  </a:lnTo>
                  <a:lnTo>
                    <a:pt x="65" y="661"/>
                  </a:lnTo>
                  <a:lnTo>
                    <a:pt x="61" y="666"/>
                  </a:lnTo>
                  <a:lnTo>
                    <a:pt x="55" y="672"/>
                  </a:lnTo>
                  <a:lnTo>
                    <a:pt x="50" y="676"/>
                  </a:lnTo>
                  <a:lnTo>
                    <a:pt x="44" y="683"/>
                  </a:lnTo>
                  <a:lnTo>
                    <a:pt x="40" y="689"/>
                  </a:lnTo>
                  <a:lnTo>
                    <a:pt x="36" y="697"/>
                  </a:lnTo>
                  <a:lnTo>
                    <a:pt x="31" y="703"/>
                  </a:lnTo>
                  <a:lnTo>
                    <a:pt x="27" y="712"/>
                  </a:lnTo>
                  <a:lnTo>
                    <a:pt x="22" y="720"/>
                  </a:lnTo>
                  <a:lnTo>
                    <a:pt x="18" y="728"/>
                  </a:lnTo>
                  <a:lnTo>
                    <a:pt x="15" y="736"/>
                  </a:lnTo>
                  <a:lnTo>
                    <a:pt x="13" y="745"/>
                  </a:lnTo>
                  <a:lnTo>
                    <a:pt x="10" y="753"/>
                  </a:lnTo>
                  <a:lnTo>
                    <a:pt x="8" y="761"/>
                  </a:lnTo>
                  <a:lnTo>
                    <a:pt x="4" y="769"/>
                  </a:lnTo>
                  <a:lnTo>
                    <a:pt x="3" y="776"/>
                  </a:lnTo>
                  <a:lnTo>
                    <a:pt x="1" y="785"/>
                  </a:lnTo>
                  <a:lnTo>
                    <a:pt x="1" y="793"/>
                  </a:lnTo>
                  <a:lnTo>
                    <a:pt x="0" y="799"/>
                  </a:lnTo>
                  <a:lnTo>
                    <a:pt x="0" y="806"/>
                  </a:lnTo>
                  <a:lnTo>
                    <a:pt x="0" y="812"/>
                  </a:lnTo>
                  <a:lnTo>
                    <a:pt x="0" y="818"/>
                  </a:lnTo>
                  <a:lnTo>
                    <a:pt x="0" y="821"/>
                  </a:lnTo>
                  <a:lnTo>
                    <a:pt x="0" y="826"/>
                  </a:lnTo>
                  <a:lnTo>
                    <a:pt x="1" y="828"/>
                  </a:lnTo>
                  <a:lnTo>
                    <a:pt x="2" y="832"/>
                  </a:lnTo>
                  <a:lnTo>
                    <a:pt x="4" y="836"/>
                  </a:lnTo>
                  <a:lnTo>
                    <a:pt x="9" y="842"/>
                  </a:lnTo>
                  <a:lnTo>
                    <a:pt x="15" y="846"/>
                  </a:lnTo>
                  <a:lnTo>
                    <a:pt x="22" y="852"/>
                  </a:lnTo>
                  <a:lnTo>
                    <a:pt x="25" y="854"/>
                  </a:lnTo>
                  <a:lnTo>
                    <a:pt x="29" y="859"/>
                  </a:lnTo>
                  <a:lnTo>
                    <a:pt x="34" y="864"/>
                  </a:lnTo>
                  <a:lnTo>
                    <a:pt x="40" y="868"/>
                  </a:lnTo>
                  <a:lnTo>
                    <a:pt x="43" y="874"/>
                  </a:lnTo>
                  <a:lnTo>
                    <a:pt x="49" y="880"/>
                  </a:lnTo>
                  <a:lnTo>
                    <a:pt x="54" y="886"/>
                  </a:lnTo>
                  <a:lnTo>
                    <a:pt x="61" y="894"/>
                  </a:lnTo>
                  <a:lnTo>
                    <a:pt x="65" y="901"/>
                  </a:lnTo>
                  <a:lnTo>
                    <a:pt x="71" y="908"/>
                  </a:lnTo>
                  <a:lnTo>
                    <a:pt x="77" y="915"/>
                  </a:lnTo>
                  <a:lnTo>
                    <a:pt x="83" y="924"/>
                  </a:lnTo>
                  <a:lnTo>
                    <a:pt x="88" y="929"/>
                  </a:lnTo>
                  <a:lnTo>
                    <a:pt x="93" y="937"/>
                  </a:lnTo>
                  <a:lnTo>
                    <a:pt x="96" y="942"/>
                  </a:lnTo>
                  <a:lnTo>
                    <a:pt x="101" y="947"/>
                  </a:lnTo>
                  <a:lnTo>
                    <a:pt x="103" y="951"/>
                  </a:lnTo>
                  <a:lnTo>
                    <a:pt x="107" y="954"/>
                  </a:lnTo>
                  <a:lnTo>
                    <a:pt x="108" y="957"/>
                  </a:lnTo>
                  <a:lnTo>
                    <a:pt x="108" y="958"/>
                  </a:lnTo>
                  <a:lnTo>
                    <a:pt x="164" y="958"/>
                  </a:lnTo>
                  <a:lnTo>
                    <a:pt x="97" y="1114"/>
                  </a:lnTo>
                  <a:lnTo>
                    <a:pt x="97" y="1117"/>
                  </a:lnTo>
                  <a:lnTo>
                    <a:pt x="98" y="1120"/>
                  </a:lnTo>
                  <a:lnTo>
                    <a:pt x="102" y="1127"/>
                  </a:lnTo>
                  <a:lnTo>
                    <a:pt x="104" y="1133"/>
                  </a:lnTo>
                  <a:lnTo>
                    <a:pt x="109" y="1143"/>
                  </a:lnTo>
                  <a:lnTo>
                    <a:pt x="114" y="1152"/>
                  </a:lnTo>
                  <a:lnTo>
                    <a:pt x="120" y="1164"/>
                  </a:lnTo>
                  <a:lnTo>
                    <a:pt x="126" y="1174"/>
                  </a:lnTo>
                  <a:lnTo>
                    <a:pt x="134" y="1187"/>
                  </a:lnTo>
                  <a:lnTo>
                    <a:pt x="141" y="1202"/>
                  </a:lnTo>
                  <a:lnTo>
                    <a:pt x="151" y="1217"/>
                  </a:lnTo>
                  <a:lnTo>
                    <a:pt x="161" y="1231"/>
                  </a:lnTo>
                  <a:lnTo>
                    <a:pt x="173" y="1248"/>
                  </a:lnTo>
                  <a:lnTo>
                    <a:pt x="184" y="1264"/>
                  </a:lnTo>
                  <a:lnTo>
                    <a:pt x="199" y="1282"/>
                  </a:lnTo>
                  <a:lnTo>
                    <a:pt x="213" y="1299"/>
                  </a:lnTo>
                  <a:lnTo>
                    <a:pt x="228" y="1317"/>
                  </a:lnTo>
                  <a:lnTo>
                    <a:pt x="243" y="1335"/>
                  </a:lnTo>
                  <a:lnTo>
                    <a:pt x="260" y="1354"/>
                  </a:lnTo>
                  <a:lnTo>
                    <a:pt x="275" y="1370"/>
                  </a:lnTo>
                  <a:lnTo>
                    <a:pt x="292" y="1388"/>
                  </a:lnTo>
                  <a:lnTo>
                    <a:pt x="306" y="1404"/>
                  </a:lnTo>
                  <a:lnTo>
                    <a:pt x="322" y="1419"/>
                  </a:lnTo>
                  <a:lnTo>
                    <a:pt x="335" y="1432"/>
                  </a:lnTo>
                  <a:lnTo>
                    <a:pt x="348" y="1447"/>
                  </a:lnTo>
                  <a:lnTo>
                    <a:pt x="360" y="1457"/>
                  </a:lnTo>
                  <a:lnTo>
                    <a:pt x="370" y="1468"/>
                  </a:lnTo>
                  <a:lnTo>
                    <a:pt x="377" y="1475"/>
                  </a:lnTo>
                  <a:lnTo>
                    <a:pt x="385" y="1481"/>
                  </a:lnTo>
                  <a:lnTo>
                    <a:pt x="388" y="1484"/>
                  </a:lnTo>
                  <a:lnTo>
                    <a:pt x="390" y="1487"/>
                  </a:lnTo>
                  <a:lnTo>
                    <a:pt x="392" y="1485"/>
                  </a:lnTo>
                  <a:lnTo>
                    <a:pt x="397" y="1484"/>
                  </a:lnTo>
                  <a:lnTo>
                    <a:pt x="401" y="1482"/>
                  </a:lnTo>
                  <a:lnTo>
                    <a:pt x="406" y="1481"/>
                  </a:lnTo>
                  <a:lnTo>
                    <a:pt x="410" y="1478"/>
                  </a:lnTo>
                  <a:lnTo>
                    <a:pt x="415" y="1476"/>
                  </a:lnTo>
                  <a:lnTo>
                    <a:pt x="419" y="1474"/>
                  </a:lnTo>
                  <a:lnTo>
                    <a:pt x="423" y="1470"/>
                  </a:lnTo>
                  <a:lnTo>
                    <a:pt x="427" y="1467"/>
                  </a:lnTo>
                  <a:lnTo>
                    <a:pt x="430" y="1463"/>
                  </a:lnTo>
                  <a:lnTo>
                    <a:pt x="432" y="1457"/>
                  </a:lnTo>
                  <a:lnTo>
                    <a:pt x="433" y="1452"/>
                  </a:lnTo>
                  <a:lnTo>
                    <a:pt x="432" y="1447"/>
                  </a:lnTo>
                  <a:lnTo>
                    <a:pt x="432" y="1442"/>
                  </a:lnTo>
                  <a:lnTo>
                    <a:pt x="427" y="1436"/>
                  </a:lnTo>
                  <a:lnTo>
                    <a:pt x="422" y="1429"/>
                  </a:lnTo>
                  <a:lnTo>
                    <a:pt x="416" y="1422"/>
                  </a:lnTo>
                  <a:lnTo>
                    <a:pt x="409" y="1415"/>
                  </a:lnTo>
                  <a:lnTo>
                    <a:pt x="402" y="1407"/>
                  </a:lnTo>
                  <a:lnTo>
                    <a:pt x="394" y="1399"/>
                  </a:lnTo>
                  <a:lnTo>
                    <a:pt x="387" y="1390"/>
                  </a:lnTo>
                  <a:lnTo>
                    <a:pt x="380" y="1383"/>
                  </a:lnTo>
                  <a:lnTo>
                    <a:pt x="372" y="1374"/>
                  </a:lnTo>
                  <a:lnTo>
                    <a:pt x="366" y="1365"/>
                  </a:lnTo>
                  <a:lnTo>
                    <a:pt x="359" y="1357"/>
                  </a:lnTo>
                  <a:lnTo>
                    <a:pt x="354" y="1349"/>
                  </a:lnTo>
                  <a:lnTo>
                    <a:pt x="349" y="1339"/>
                  </a:lnTo>
                  <a:lnTo>
                    <a:pt x="348" y="1331"/>
                  </a:lnTo>
                  <a:lnTo>
                    <a:pt x="348" y="1322"/>
                  </a:lnTo>
                  <a:lnTo>
                    <a:pt x="350" y="1313"/>
                  </a:lnTo>
                  <a:lnTo>
                    <a:pt x="354" y="1305"/>
                  </a:lnTo>
                  <a:lnTo>
                    <a:pt x="360" y="1297"/>
                  </a:lnTo>
                  <a:lnTo>
                    <a:pt x="367" y="1289"/>
                  </a:lnTo>
                  <a:lnTo>
                    <a:pt x="376" y="1282"/>
                  </a:lnTo>
                  <a:lnTo>
                    <a:pt x="385" y="1273"/>
                  </a:lnTo>
                  <a:lnTo>
                    <a:pt x="395" y="1268"/>
                  </a:lnTo>
                  <a:lnTo>
                    <a:pt x="407" y="1260"/>
                  </a:lnTo>
                  <a:lnTo>
                    <a:pt x="417" y="1255"/>
                  </a:lnTo>
                  <a:lnTo>
                    <a:pt x="428" y="1249"/>
                  </a:lnTo>
                  <a:lnTo>
                    <a:pt x="439" y="1245"/>
                  </a:lnTo>
                  <a:lnTo>
                    <a:pt x="448" y="1240"/>
                  </a:lnTo>
                  <a:lnTo>
                    <a:pt x="457" y="1237"/>
                  </a:lnTo>
                  <a:lnTo>
                    <a:pt x="465" y="1235"/>
                  </a:lnTo>
                  <a:lnTo>
                    <a:pt x="470" y="1232"/>
                  </a:lnTo>
                  <a:lnTo>
                    <a:pt x="474" y="1231"/>
                  </a:lnTo>
                  <a:lnTo>
                    <a:pt x="476" y="1231"/>
                  </a:lnTo>
                  <a:lnTo>
                    <a:pt x="478" y="1231"/>
                  </a:lnTo>
                  <a:lnTo>
                    <a:pt x="482" y="1230"/>
                  </a:lnTo>
                  <a:lnTo>
                    <a:pt x="486" y="1229"/>
                  </a:lnTo>
                  <a:lnTo>
                    <a:pt x="492" y="1229"/>
                  </a:lnTo>
                  <a:lnTo>
                    <a:pt x="496" y="1229"/>
                  </a:lnTo>
                  <a:lnTo>
                    <a:pt x="502" y="1229"/>
                  </a:lnTo>
                  <a:lnTo>
                    <a:pt x="508" y="1227"/>
                  </a:lnTo>
                  <a:lnTo>
                    <a:pt x="514" y="1227"/>
                  </a:lnTo>
                  <a:lnTo>
                    <a:pt x="521" y="1225"/>
                  </a:lnTo>
                  <a:lnTo>
                    <a:pt x="527" y="1225"/>
                  </a:lnTo>
                  <a:lnTo>
                    <a:pt x="533" y="1224"/>
                  </a:lnTo>
                  <a:lnTo>
                    <a:pt x="540" y="1224"/>
                  </a:lnTo>
                  <a:lnTo>
                    <a:pt x="546" y="1223"/>
                  </a:lnTo>
                  <a:lnTo>
                    <a:pt x="553" y="1223"/>
                  </a:lnTo>
                  <a:lnTo>
                    <a:pt x="558" y="1222"/>
                  </a:lnTo>
                  <a:lnTo>
                    <a:pt x="563" y="1220"/>
                  </a:lnTo>
                  <a:lnTo>
                    <a:pt x="568" y="1218"/>
                  </a:lnTo>
                  <a:lnTo>
                    <a:pt x="574" y="1217"/>
                  </a:lnTo>
                  <a:lnTo>
                    <a:pt x="578" y="1215"/>
                  </a:lnTo>
                  <a:lnTo>
                    <a:pt x="582" y="1213"/>
                  </a:lnTo>
                  <a:lnTo>
                    <a:pt x="586" y="1210"/>
                  </a:lnTo>
                  <a:lnTo>
                    <a:pt x="591" y="1207"/>
                  </a:lnTo>
                  <a:lnTo>
                    <a:pt x="593" y="1204"/>
                  </a:lnTo>
                  <a:lnTo>
                    <a:pt x="596" y="1200"/>
                  </a:lnTo>
                  <a:lnTo>
                    <a:pt x="599" y="1196"/>
                  </a:lnTo>
                  <a:lnTo>
                    <a:pt x="601" y="1191"/>
                  </a:lnTo>
                  <a:lnTo>
                    <a:pt x="602" y="1185"/>
                  </a:lnTo>
                  <a:lnTo>
                    <a:pt x="605" y="1179"/>
                  </a:lnTo>
                  <a:lnTo>
                    <a:pt x="606" y="1172"/>
                  </a:lnTo>
                  <a:lnTo>
                    <a:pt x="607" y="1165"/>
                  </a:lnTo>
                  <a:lnTo>
                    <a:pt x="607" y="1157"/>
                  </a:lnTo>
                  <a:lnTo>
                    <a:pt x="607" y="1147"/>
                  </a:lnTo>
                  <a:lnTo>
                    <a:pt x="606" y="1138"/>
                  </a:lnTo>
                  <a:lnTo>
                    <a:pt x="606" y="1129"/>
                  </a:lnTo>
                  <a:lnTo>
                    <a:pt x="605" y="1118"/>
                  </a:lnTo>
                  <a:lnTo>
                    <a:pt x="603" y="1107"/>
                  </a:lnTo>
                  <a:lnTo>
                    <a:pt x="602" y="1098"/>
                  </a:lnTo>
                  <a:lnTo>
                    <a:pt x="601" y="1090"/>
                  </a:lnTo>
                  <a:lnTo>
                    <a:pt x="600" y="1080"/>
                  </a:lnTo>
                  <a:lnTo>
                    <a:pt x="600" y="1072"/>
                  </a:lnTo>
                  <a:lnTo>
                    <a:pt x="599" y="1064"/>
                  </a:lnTo>
                  <a:lnTo>
                    <a:pt x="598" y="1058"/>
                  </a:lnTo>
                  <a:lnTo>
                    <a:pt x="596" y="1053"/>
                  </a:lnTo>
                  <a:lnTo>
                    <a:pt x="596" y="1050"/>
                  </a:lnTo>
                  <a:lnTo>
                    <a:pt x="596" y="1046"/>
                  </a:lnTo>
                  <a:lnTo>
                    <a:pt x="596" y="982"/>
                  </a:lnTo>
                  <a:lnTo>
                    <a:pt x="612" y="874"/>
                  </a:lnTo>
                  <a:lnTo>
                    <a:pt x="547" y="880"/>
                  </a:lnTo>
                  <a:lnTo>
                    <a:pt x="546" y="880"/>
                  </a:lnTo>
                  <a:lnTo>
                    <a:pt x="543" y="881"/>
                  </a:lnTo>
                  <a:lnTo>
                    <a:pt x="541" y="882"/>
                  </a:lnTo>
                  <a:lnTo>
                    <a:pt x="536" y="886"/>
                  </a:lnTo>
                  <a:lnTo>
                    <a:pt x="532" y="888"/>
                  </a:lnTo>
                  <a:lnTo>
                    <a:pt x="527" y="892"/>
                  </a:lnTo>
                  <a:lnTo>
                    <a:pt x="520" y="897"/>
                  </a:lnTo>
                  <a:lnTo>
                    <a:pt x="513" y="901"/>
                  </a:lnTo>
                  <a:lnTo>
                    <a:pt x="503" y="905"/>
                  </a:lnTo>
                  <a:lnTo>
                    <a:pt x="495" y="911"/>
                  </a:lnTo>
                  <a:lnTo>
                    <a:pt x="486" y="914"/>
                  </a:lnTo>
                  <a:lnTo>
                    <a:pt x="476" y="920"/>
                  </a:lnTo>
                  <a:lnTo>
                    <a:pt x="466" y="925"/>
                  </a:lnTo>
                  <a:lnTo>
                    <a:pt x="455" y="929"/>
                  </a:lnTo>
                  <a:lnTo>
                    <a:pt x="443" y="933"/>
                  </a:lnTo>
                  <a:lnTo>
                    <a:pt x="433" y="938"/>
                  </a:lnTo>
                  <a:lnTo>
                    <a:pt x="421" y="940"/>
                  </a:lnTo>
                  <a:lnTo>
                    <a:pt x="409" y="944"/>
                  </a:lnTo>
                  <a:lnTo>
                    <a:pt x="396" y="946"/>
                  </a:lnTo>
                  <a:lnTo>
                    <a:pt x="387" y="948"/>
                  </a:lnTo>
                  <a:lnTo>
                    <a:pt x="375" y="950"/>
                  </a:lnTo>
                  <a:lnTo>
                    <a:pt x="364" y="951"/>
                  </a:lnTo>
                  <a:lnTo>
                    <a:pt x="354" y="953"/>
                  </a:lnTo>
                  <a:lnTo>
                    <a:pt x="346" y="954"/>
                  </a:lnTo>
                  <a:lnTo>
                    <a:pt x="336" y="954"/>
                  </a:lnTo>
                  <a:lnTo>
                    <a:pt x="328" y="955"/>
                  </a:lnTo>
                  <a:lnTo>
                    <a:pt x="321" y="957"/>
                  </a:lnTo>
                  <a:lnTo>
                    <a:pt x="304" y="958"/>
                  </a:lnTo>
                  <a:lnTo>
                    <a:pt x="400" y="880"/>
                  </a:lnTo>
                  <a:lnTo>
                    <a:pt x="400" y="879"/>
                  </a:lnTo>
                  <a:lnTo>
                    <a:pt x="403" y="879"/>
                  </a:lnTo>
                  <a:lnTo>
                    <a:pt x="407" y="879"/>
                  </a:lnTo>
                  <a:lnTo>
                    <a:pt x="413" y="879"/>
                  </a:lnTo>
                  <a:lnTo>
                    <a:pt x="419" y="878"/>
                  </a:lnTo>
                  <a:lnTo>
                    <a:pt x="427" y="876"/>
                  </a:lnTo>
                  <a:lnTo>
                    <a:pt x="435" y="875"/>
                  </a:lnTo>
                  <a:lnTo>
                    <a:pt x="446" y="874"/>
                  </a:lnTo>
                  <a:lnTo>
                    <a:pt x="454" y="871"/>
                  </a:lnTo>
                  <a:lnTo>
                    <a:pt x="465" y="868"/>
                  </a:lnTo>
                  <a:lnTo>
                    <a:pt x="474" y="865"/>
                  </a:lnTo>
                  <a:lnTo>
                    <a:pt x="485" y="861"/>
                  </a:lnTo>
                  <a:lnTo>
                    <a:pt x="493" y="856"/>
                  </a:lnTo>
                  <a:lnTo>
                    <a:pt x="502" y="853"/>
                  </a:lnTo>
                  <a:lnTo>
                    <a:pt x="510" y="846"/>
                  </a:lnTo>
                  <a:lnTo>
                    <a:pt x="519" y="840"/>
                  </a:lnTo>
                  <a:lnTo>
                    <a:pt x="525" y="832"/>
                  </a:lnTo>
                  <a:lnTo>
                    <a:pt x="529" y="825"/>
                  </a:lnTo>
                  <a:lnTo>
                    <a:pt x="533" y="815"/>
                  </a:lnTo>
                  <a:lnTo>
                    <a:pt x="536" y="807"/>
                  </a:lnTo>
                  <a:lnTo>
                    <a:pt x="539" y="798"/>
                  </a:lnTo>
                  <a:lnTo>
                    <a:pt x="542" y="789"/>
                  </a:lnTo>
                  <a:lnTo>
                    <a:pt x="543" y="780"/>
                  </a:lnTo>
                  <a:lnTo>
                    <a:pt x="545" y="772"/>
                  </a:lnTo>
                  <a:lnTo>
                    <a:pt x="545" y="763"/>
                  </a:lnTo>
                  <a:lnTo>
                    <a:pt x="545" y="756"/>
                  </a:lnTo>
                  <a:lnTo>
                    <a:pt x="545" y="749"/>
                  </a:lnTo>
                  <a:lnTo>
                    <a:pt x="546" y="743"/>
                  </a:lnTo>
                  <a:lnTo>
                    <a:pt x="545" y="739"/>
                  </a:lnTo>
                  <a:lnTo>
                    <a:pt x="545" y="735"/>
                  </a:lnTo>
                  <a:lnTo>
                    <a:pt x="545" y="732"/>
                  </a:lnTo>
                  <a:lnTo>
                    <a:pt x="543" y="729"/>
                  </a:lnTo>
                  <a:lnTo>
                    <a:pt x="543" y="722"/>
                  </a:lnTo>
                  <a:lnTo>
                    <a:pt x="542" y="717"/>
                  </a:lnTo>
                  <a:lnTo>
                    <a:pt x="541" y="713"/>
                  </a:lnTo>
                  <a:lnTo>
                    <a:pt x="541" y="708"/>
                  </a:lnTo>
                  <a:lnTo>
                    <a:pt x="540" y="703"/>
                  </a:lnTo>
                  <a:lnTo>
                    <a:pt x="538" y="696"/>
                  </a:lnTo>
                  <a:lnTo>
                    <a:pt x="536" y="692"/>
                  </a:lnTo>
                  <a:lnTo>
                    <a:pt x="534" y="687"/>
                  </a:lnTo>
                  <a:lnTo>
                    <a:pt x="532" y="682"/>
                  </a:lnTo>
                  <a:lnTo>
                    <a:pt x="528" y="679"/>
                  </a:lnTo>
                  <a:lnTo>
                    <a:pt x="526" y="676"/>
                  </a:lnTo>
                  <a:lnTo>
                    <a:pt x="522" y="674"/>
                  </a:lnTo>
                  <a:lnTo>
                    <a:pt x="519" y="674"/>
                  </a:lnTo>
                  <a:lnTo>
                    <a:pt x="514" y="674"/>
                  </a:lnTo>
                  <a:lnTo>
                    <a:pt x="509" y="675"/>
                  </a:lnTo>
                  <a:lnTo>
                    <a:pt x="503" y="675"/>
                  </a:lnTo>
                  <a:lnTo>
                    <a:pt x="499" y="677"/>
                  </a:lnTo>
                  <a:lnTo>
                    <a:pt x="492" y="679"/>
                  </a:lnTo>
                  <a:lnTo>
                    <a:pt x="486" y="681"/>
                  </a:lnTo>
                  <a:lnTo>
                    <a:pt x="479" y="683"/>
                  </a:lnTo>
                  <a:lnTo>
                    <a:pt x="474" y="687"/>
                  </a:lnTo>
                  <a:lnTo>
                    <a:pt x="467" y="690"/>
                  </a:lnTo>
                  <a:lnTo>
                    <a:pt x="460" y="694"/>
                  </a:lnTo>
                  <a:lnTo>
                    <a:pt x="453" y="697"/>
                  </a:lnTo>
                  <a:lnTo>
                    <a:pt x="447" y="702"/>
                  </a:lnTo>
                  <a:lnTo>
                    <a:pt x="440" y="707"/>
                  </a:lnTo>
                  <a:lnTo>
                    <a:pt x="434" y="712"/>
                  </a:lnTo>
                  <a:lnTo>
                    <a:pt x="427" y="716"/>
                  </a:lnTo>
                  <a:lnTo>
                    <a:pt x="421" y="722"/>
                  </a:lnTo>
                  <a:lnTo>
                    <a:pt x="415" y="727"/>
                  </a:lnTo>
                  <a:lnTo>
                    <a:pt x="409" y="733"/>
                  </a:lnTo>
                  <a:lnTo>
                    <a:pt x="403" y="739"/>
                  </a:lnTo>
                  <a:lnTo>
                    <a:pt x="399" y="745"/>
                  </a:lnTo>
                  <a:lnTo>
                    <a:pt x="393" y="749"/>
                  </a:lnTo>
                  <a:lnTo>
                    <a:pt x="388" y="755"/>
                  </a:lnTo>
                  <a:lnTo>
                    <a:pt x="383" y="761"/>
                  </a:lnTo>
                  <a:lnTo>
                    <a:pt x="380" y="767"/>
                  </a:lnTo>
                  <a:lnTo>
                    <a:pt x="374" y="770"/>
                  </a:lnTo>
                  <a:lnTo>
                    <a:pt x="370" y="775"/>
                  </a:lnTo>
                  <a:lnTo>
                    <a:pt x="366" y="779"/>
                  </a:lnTo>
                  <a:lnTo>
                    <a:pt x="362" y="782"/>
                  </a:lnTo>
                  <a:lnTo>
                    <a:pt x="356" y="788"/>
                  </a:lnTo>
                  <a:lnTo>
                    <a:pt x="350" y="790"/>
                  </a:lnTo>
                  <a:lnTo>
                    <a:pt x="344" y="790"/>
                  </a:lnTo>
                  <a:lnTo>
                    <a:pt x="340" y="789"/>
                  </a:lnTo>
                  <a:lnTo>
                    <a:pt x="335" y="786"/>
                  </a:lnTo>
                  <a:lnTo>
                    <a:pt x="330" y="782"/>
                  </a:lnTo>
                  <a:lnTo>
                    <a:pt x="327" y="780"/>
                  </a:lnTo>
                  <a:lnTo>
                    <a:pt x="323" y="779"/>
                  </a:lnTo>
                  <a:lnTo>
                    <a:pt x="320" y="778"/>
                  </a:lnTo>
                  <a:lnTo>
                    <a:pt x="316" y="778"/>
                  </a:lnTo>
                  <a:lnTo>
                    <a:pt x="312" y="778"/>
                  </a:lnTo>
                  <a:lnTo>
                    <a:pt x="307" y="779"/>
                  </a:lnTo>
                  <a:lnTo>
                    <a:pt x="302" y="780"/>
                  </a:lnTo>
                  <a:lnTo>
                    <a:pt x="296" y="783"/>
                  </a:lnTo>
                  <a:lnTo>
                    <a:pt x="288" y="786"/>
                  </a:lnTo>
                  <a:lnTo>
                    <a:pt x="281" y="790"/>
                  </a:lnTo>
                  <a:lnTo>
                    <a:pt x="273" y="795"/>
                  </a:lnTo>
                  <a:lnTo>
                    <a:pt x="266" y="801"/>
                  </a:lnTo>
                  <a:lnTo>
                    <a:pt x="256" y="807"/>
                  </a:lnTo>
                  <a:lnTo>
                    <a:pt x="248" y="814"/>
                  </a:lnTo>
                  <a:lnTo>
                    <a:pt x="239" y="821"/>
                  </a:lnTo>
                  <a:lnTo>
                    <a:pt x="230" y="828"/>
                  </a:lnTo>
                  <a:lnTo>
                    <a:pt x="220" y="833"/>
                  </a:lnTo>
                  <a:lnTo>
                    <a:pt x="211" y="840"/>
                  </a:lnTo>
                  <a:lnTo>
                    <a:pt x="202" y="846"/>
                  </a:lnTo>
                  <a:lnTo>
                    <a:pt x="194" y="851"/>
                  </a:lnTo>
                  <a:lnTo>
                    <a:pt x="184" y="854"/>
                  </a:lnTo>
                  <a:lnTo>
                    <a:pt x="176" y="859"/>
                  </a:lnTo>
                  <a:lnTo>
                    <a:pt x="169" y="860"/>
                  </a:lnTo>
                  <a:lnTo>
                    <a:pt x="162" y="862"/>
                  </a:lnTo>
                  <a:lnTo>
                    <a:pt x="155" y="861"/>
                  </a:lnTo>
                  <a:lnTo>
                    <a:pt x="149" y="860"/>
                  </a:lnTo>
                  <a:lnTo>
                    <a:pt x="143" y="858"/>
                  </a:lnTo>
                  <a:lnTo>
                    <a:pt x="138" y="854"/>
                  </a:lnTo>
                  <a:lnTo>
                    <a:pt x="134" y="849"/>
                  </a:lnTo>
                  <a:lnTo>
                    <a:pt x="129" y="843"/>
                  </a:lnTo>
                  <a:lnTo>
                    <a:pt x="126" y="836"/>
                  </a:lnTo>
                  <a:lnTo>
                    <a:pt x="123" y="831"/>
                  </a:lnTo>
                  <a:lnTo>
                    <a:pt x="120" y="822"/>
                  </a:lnTo>
                  <a:lnTo>
                    <a:pt x="116" y="814"/>
                  </a:lnTo>
                  <a:lnTo>
                    <a:pt x="115" y="806"/>
                  </a:lnTo>
                  <a:lnTo>
                    <a:pt x="113" y="798"/>
                  </a:lnTo>
                  <a:lnTo>
                    <a:pt x="111" y="789"/>
                  </a:lnTo>
                  <a:lnTo>
                    <a:pt x="109" y="780"/>
                  </a:lnTo>
                  <a:lnTo>
                    <a:pt x="108" y="772"/>
                  </a:lnTo>
                  <a:lnTo>
                    <a:pt x="108" y="763"/>
                  </a:lnTo>
                  <a:lnTo>
                    <a:pt x="107" y="754"/>
                  </a:lnTo>
                  <a:lnTo>
                    <a:pt x="106" y="746"/>
                  </a:lnTo>
                  <a:lnTo>
                    <a:pt x="104" y="737"/>
                  </a:lnTo>
                  <a:lnTo>
                    <a:pt x="104" y="729"/>
                  </a:lnTo>
                  <a:lnTo>
                    <a:pt x="104" y="721"/>
                  </a:lnTo>
                  <a:lnTo>
                    <a:pt x="104" y="715"/>
                  </a:lnTo>
                  <a:lnTo>
                    <a:pt x="104" y="708"/>
                  </a:lnTo>
                  <a:lnTo>
                    <a:pt x="107" y="702"/>
                  </a:lnTo>
                  <a:lnTo>
                    <a:pt x="108" y="696"/>
                  </a:lnTo>
                  <a:lnTo>
                    <a:pt x="109" y="690"/>
                  </a:lnTo>
                  <a:lnTo>
                    <a:pt x="113" y="686"/>
                  </a:lnTo>
                  <a:lnTo>
                    <a:pt x="116" y="682"/>
                  </a:lnTo>
                  <a:lnTo>
                    <a:pt x="121" y="677"/>
                  </a:lnTo>
                  <a:lnTo>
                    <a:pt x="126" y="675"/>
                  </a:lnTo>
                  <a:lnTo>
                    <a:pt x="133" y="672"/>
                  </a:lnTo>
                  <a:lnTo>
                    <a:pt x="140" y="672"/>
                  </a:lnTo>
                  <a:lnTo>
                    <a:pt x="147" y="669"/>
                  </a:lnTo>
                  <a:lnTo>
                    <a:pt x="156" y="669"/>
                  </a:lnTo>
                  <a:lnTo>
                    <a:pt x="164" y="669"/>
                  </a:lnTo>
                  <a:lnTo>
                    <a:pt x="175" y="670"/>
                  </a:lnTo>
                  <a:lnTo>
                    <a:pt x="184" y="672"/>
                  </a:lnTo>
                  <a:lnTo>
                    <a:pt x="195" y="673"/>
                  </a:lnTo>
                  <a:lnTo>
                    <a:pt x="204" y="675"/>
                  </a:lnTo>
                  <a:lnTo>
                    <a:pt x="215" y="676"/>
                  </a:lnTo>
                  <a:lnTo>
                    <a:pt x="223" y="679"/>
                  </a:lnTo>
                  <a:lnTo>
                    <a:pt x="231" y="680"/>
                  </a:lnTo>
                  <a:lnTo>
                    <a:pt x="240" y="682"/>
                  </a:lnTo>
                  <a:lnTo>
                    <a:pt x="247" y="684"/>
                  </a:lnTo>
                  <a:lnTo>
                    <a:pt x="251" y="686"/>
                  </a:lnTo>
                  <a:lnTo>
                    <a:pt x="255" y="687"/>
                  </a:lnTo>
                  <a:lnTo>
                    <a:pt x="259" y="688"/>
                  </a:lnTo>
                  <a:lnTo>
                    <a:pt x="260" y="689"/>
                  </a:lnTo>
                  <a:lnTo>
                    <a:pt x="362" y="611"/>
                  </a:lnTo>
                  <a:lnTo>
                    <a:pt x="596" y="566"/>
                  </a:lnTo>
                  <a:lnTo>
                    <a:pt x="607" y="480"/>
                  </a:lnTo>
                  <a:lnTo>
                    <a:pt x="402" y="59"/>
                  </a:lnTo>
                  <a:lnTo>
                    <a:pt x="344" y="0"/>
                  </a:lnTo>
                  <a:close/>
                </a:path>
              </a:pathLst>
            </a:custGeom>
            <a:solidFill>
              <a:srgbClr val="637F9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262" name="Freeform 17"/>
            <p:cNvSpPr>
              <a:spLocks/>
            </p:cNvSpPr>
            <p:nvPr/>
          </p:nvSpPr>
          <p:spPr bwMode="auto">
            <a:xfrm>
              <a:off x="1740" y="2385"/>
              <a:ext cx="468" cy="739"/>
            </a:xfrm>
            <a:custGeom>
              <a:avLst/>
              <a:gdLst>
                <a:gd name="T0" fmla="*/ 7 w 468"/>
                <a:gd name="T1" fmla="*/ 542 h 739"/>
                <a:gd name="T2" fmla="*/ 35 w 468"/>
                <a:gd name="T3" fmla="*/ 508 h 739"/>
                <a:gd name="T4" fmla="*/ 76 w 468"/>
                <a:gd name="T5" fmla="*/ 453 h 739"/>
                <a:gd name="T6" fmla="*/ 126 w 468"/>
                <a:gd name="T7" fmla="*/ 388 h 739"/>
                <a:gd name="T8" fmla="*/ 177 w 468"/>
                <a:gd name="T9" fmla="*/ 313 h 739"/>
                <a:gd name="T10" fmla="*/ 222 w 468"/>
                <a:gd name="T11" fmla="*/ 244 h 739"/>
                <a:gd name="T12" fmla="*/ 256 w 468"/>
                <a:gd name="T13" fmla="*/ 190 h 739"/>
                <a:gd name="T14" fmla="*/ 272 w 468"/>
                <a:gd name="T15" fmla="*/ 164 h 739"/>
                <a:gd name="T16" fmla="*/ 459 w 468"/>
                <a:gd name="T17" fmla="*/ 5 h 739"/>
                <a:gd name="T18" fmla="*/ 450 w 468"/>
                <a:gd name="T19" fmla="*/ 27 h 739"/>
                <a:gd name="T20" fmla="*/ 445 w 468"/>
                <a:gd name="T21" fmla="*/ 65 h 739"/>
                <a:gd name="T22" fmla="*/ 443 w 468"/>
                <a:gd name="T23" fmla="*/ 115 h 739"/>
                <a:gd name="T24" fmla="*/ 447 w 468"/>
                <a:gd name="T25" fmla="*/ 170 h 739"/>
                <a:gd name="T26" fmla="*/ 451 w 468"/>
                <a:gd name="T27" fmla="*/ 212 h 739"/>
                <a:gd name="T28" fmla="*/ 454 w 468"/>
                <a:gd name="T29" fmla="*/ 230 h 739"/>
                <a:gd name="T30" fmla="*/ 444 w 468"/>
                <a:gd name="T31" fmla="*/ 232 h 739"/>
                <a:gd name="T32" fmla="*/ 424 w 468"/>
                <a:gd name="T33" fmla="*/ 239 h 739"/>
                <a:gd name="T34" fmla="*/ 398 w 468"/>
                <a:gd name="T35" fmla="*/ 247 h 739"/>
                <a:gd name="T36" fmla="*/ 375 w 468"/>
                <a:gd name="T37" fmla="*/ 259 h 739"/>
                <a:gd name="T38" fmla="*/ 357 w 468"/>
                <a:gd name="T39" fmla="*/ 269 h 739"/>
                <a:gd name="T40" fmla="*/ 337 w 468"/>
                <a:gd name="T41" fmla="*/ 286 h 739"/>
                <a:gd name="T42" fmla="*/ 319 w 468"/>
                <a:gd name="T43" fmla="*/ 299 h 739"/>
                <a:gd name="T44" fmla="*/ 293 w 468"/>
                <a:gd name="T45" fmla="*/ 314 h 739"/>
                <a:gd name="T46" fmla="*/ 261 w 468"/>
                <a:gd name="T47" fmla="*/ 329 h 739"/>
                <a:gd name="T48" fmla="*/ 230 w 468"/>
                <a:gd name="T49" fmla="*/ 340 h 739"/>
                <a:gd name="T50" fmla="*/ 210 w 468"/>
                <a:gd name="T51" fmla="*/ 349 h 739"/>
                <a:gd name="T52" fmla="*/ 212 w 468"/>
                <a:gd name="T53" fmla="*/ 350 h 739"/>
                <a:gd name="T54" fmla="*/ 251 w 468"/>
                <a:gd name="T55" fmla="*/ 352 h 739"/>
                <a:gd name="T56" fmla="*/ 309 w 468"/>
                <a:gd name="T57" fmla="*/ 359 h 739"/>
                <a:gd name="T58" fmla="*/ 364 w 468"/>
                <a:gd name="T59" fmla="*/ 375 h 739"/>
                <a:gd name="T60" fmla="*/ 398 w 468"/>
                <a:gd name="T61" fmla="*/ 397 h 739"/>
                <a:gd name="T62" fmla="*/ 402 w 468"/>
                <a:gd name="T63" fmla="*/ 428 h 739"/>
                <a:gd name="T64" fmla="*/ 382 w 468"/>
                <a:gd name="T65" fmla="*/ 459 h 739"/>
                <a:gd name="T66" fmla="*/ 346 w 468"/>
                <a:gd name="T67" fmla="*/ 485 h 739"/>
                <a:gd name="T68" fmla="*/ 302 w 468"/>
                <a:gd name="T69" fmla="*/ 499 h 739"/>
                <a:gd name="T70" fmla="*/ 256 w 468"/>
                <a:gd name="T71" fmla="*/ 503 h 739"/>
                <a:gd name="T72" fmla="*/ 218 w 468"/>
                <a:gd name="T73" fmla="*/ 498 h 739"/>
                <a:gd name="T74" fmla="*/ 196 w 468"/>
                <a:gd name="T75" fmla="*/ 494 h 739"/>
                <a:gd name="T76" fmla="*/ 204 w 468"/>
                <a:gd name="T77" fmla="*/ 499 h 739"/>
                <a:gd name="T78" fmla="*/ 231 w 468"/>
                <a:gd name="T79" fmla="*/ 516 h 739"/>
                <a:gd name="T80" fmla="*/ 263 w 468"/>
                <a:gd name="T81" fmla="*/ 539 h 739"/>
                <a:gd name="T82" fmla="*/ 290 w 468"/>
                <a:gd name="T83" fmla="*/ 568 h 739"/>
                <a:gd name="T84" fmla="*/ 304 w 468"/>
                <a:gd name="T85" fmla="*/ 594 h 739"/>
                <a:gd name="T86" fmla="*/ 308 w 468"/>
                <a:gd name="T87" fmla="*/ 618 h 739"/>
                <a:gd name="T88" fmla="*/ 306 w 468"/>
                <a:gd name="T89" fmla="*/ 635 h 739"/>
                <a:gd name="T90" fmla="*/ 467 w 468"/>
                <a:gd name="T91" fmla="*/ 608 h 739"/>
                <a:gd name="T92" fmla="*/ 452 w 468"/>
                <a:gd name="T93" fmla="*/ 618 h 739"/>
                <a:gd name="T94" fmla="*/ 424 w 468"/>
                <a:gd name="T95" fmla="*/ 636 h 739"/>
                <a:gd name="T96" fmla="*/ 381 w 468"/>
                <a:gd name="T97" fmla="*/ 658 h 739"/>
                <a:gd name="T98" fmla="*/ 318 w 468"/>
                <a:gd name="T99" fmla="*/ 683 h 739"/>
                <a:gd name="T100" fmla="*/ 248 w 468"/>
                <a:gd name="T101" fmla="*/ 708 h 739"/>
                <a:gd name="T102" fmla="*/ 186 w 468"/>
                <a:gd name="T103" fmla="*/ 728 h 739"/>
                <a:gd name="T104" fmla="*/ 155 w 468"/>
                <a:gd name="T105" fmla="*/ 739 h 739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468"/>
                <a:gd name="T160" fmla="*/ 0 h 739"/>
                <a:gd name="T161" fmla="*/ 468 w 468"/>
                <a:gd name="T162" fmla="*/ 739 h 739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468" h="739">
                  <a:moveTo>
                    <a:pt x="0" y="551"/>
                  </a:moveTo>
                  <a:lnTo>
                    <a:pt x="0" y="550"/>
                  </a:lnTo>
                  <a:lnTo>
                    <a:pt x="4" y="547"/>
                  </a:lnTo>
                  <a:lnTo>
                    <a:pt x="7" y="542"/>
                  </a:lnTo>
                  <a:lnTo>
                    <a:pt x="12" y="536"/>
                  </a:lnTo>
                  <a:lnTo>
                    <a:pt x="18" y="528"/>
                  </a:lnTo>
                  <a:lnTo>
                    <a:pt x="26" y="518"/>
                  </a:lnTo>
                  <a:lnTo>
                    <a:pt x="35" y="508"/>
                  </a:lnTo>
                  <a:lnTo>
                    <a:pt x="44" y="497"/>
                  </a:lnTo>
                  <a:lnTo>
                    <a:pt x="55" y="483"/>
                  </a:lnTo>
                  <a:lnTo>
                    <a:pt x="65" y="469"/>
                  </a:lnTo>
                  <a:lnTo>
                    <a:pt x="76" y="453"/>
                  </a:lnTo>
                  <a:lnTo>
                    <a:pt x="89" y="439"/>
                  </a:lnTo>
                  <a:lnTo>
                    <a:pt x="100" y="422"/>
                  </a:lnTo>
                  <a:lnTo>
                    <a:pt x="113" y="405"/>
                  </a:lnTo>
                  <a:lnTo>
                    <a:pt x="126" y="388"/>
                  </a:lnTo>
                  <a:lnTo>
                    <a:pt x="140" y="370"/>
                  </a:lnTo>
                  <a:lnTo>
                    <a:pt x="152" y="351"/>
                  </a:lnTo>
                  <a:lnTo>
                    <a:pt x="165" y="332"/>
                  </a:lnTo>
                  <a:lnTo>
                    <a:pt x="177" y="313"/>
                  </a:lnTo>
                  <a:lnTo>
                    <a:pt x="190" y="296"/>
                  </a:lnTo>
                  <a:lnTo>
                    <a:pt x="200" y="278"/>
                  </a:lnTo>
                  <a:lnTo>
                    <a:pt x="212" y="260"/>
                  </a:lnTo>
                  <a:lnTo>
                    <a:pt x="222" y="244"/>
                  </a:lnTo>
                  <a:lnTo>
                    <a:pt x="232" y="230"/>
                  </a:lnTo>
                  <a:lnTo>
                    <a:pt x="241" y="214"/>
                  </a:lnTo>
                  <a:lnTo>
                    <a:pt x="249" y="201"/>
                  </a:lnTo>
                  <a:lnTo>
                    <a:pt x="256" y="190"/>
                  </a:lnTo>
                  <a:lnTo>
                    <a:pt x="262" y="181"/>
                  </a:lnTo>
                  <a:lnTo>
                    <a:pt x="266" y="172"/>
                  </a:lnTo>
                  <a:lnTo>
                    <a:pt x="270" y="167"/>
                  </a:lnTo>
                  <a:lnTo>
                    <a:pt x="272" y="164"/>
                  </a:lnTo>
                  <a:lnTo>
                    <a:pt x="273" y="163"/>
                  </a:lnTo>
                  <a:lnTo>
                    <a:pt x="351" y="97"/>
                  </a:lnTo>
                  <a:lnTo>
                    <a:pt x="461" y="0"/>
                  </a:lnTo>
                  <a:lnTo>
                    <a:pt x="459" y="5"/>
                  </a:lnTo>
                  <a:lnTo>
                    <a:pt x="457" y="8"/>
                  </a:lnTo>
                  <a:lnTo>
                    <a:pt x="455" y="14"/>
                  </a:lnTo>
                  <a:lnTo>
                    <a:pt x="452" y="20"/>
                  </a:lnTo>
                  <a:lnTo>
                    <a:pt x="450" y="27"/>
                  </a:lnTo>
                  <a:lnTo>
                    <a:pt x="449" y="35"/>
                  </a:lnTo>
                  <a:lnTo>
                    <a:pt x="447" y="44"/>
                  </a:lnTo>
                  <a:lnTo>
                    <a:pt x="445" y="54"/>
                  </a:lnTo>
                  <a:lnTo>
                    <a:pt x="445" y="65"/>
                  </a:lnTo>
                  <a:lnTo>
                    <a:pt x="443" y="77"/>
                  </a:lnTo>
                  <a:lnTo>
                    <a:pt x="443" y="90"/>
                  </a:lnTo>
                  <a:lnTo>
                    <a:pt x="443" y="101"/>
                  </a:lnTo>
                  <a:lnTo>
                    <a:pt x="443" y="115"/>
                  </a:lnTo>
                  <a:lnTo>
                    <a:pt x="443" y="128"/>
                  </a:lnTo>
                  <a:lnTo>
                    <a:pt x="445" y="143"/>
                  </a:lnTo>
                  <a:lnTo>
                    <a:pt x="445" y="157"/>
                  </a:lnTo>
                  <a:lnTo>
                    <a:pt x="447" y="170"/>
                  </a:lnTo>
                  <a:lnTo>
                    <a:pt x="448" y="181"/>
                  </a:lnTo>
                  <a:lnTo>
                    <a:pt x="449" y="192"/>
                  </a:lnTo>
                  <a:lnTo>
                    <a:pt x="450" y="201"/>
                  </a:lnTo>
                  <a:lnTo>
                    <a:pt x="451" y="212"/>
                  </a:lnTo>
                  <a:lnTo>
                    <a:pt x="451" y="218"/>
                  </a:lnTo>
                  <a:lnTo>
                    <a:pt x="452" y="225"/>
                  </a:lnTo>
                  <a:lnTo>
                    <a:pt x="452" y="228"/>
                  </a:lnTo>
                  <a:lnTo>
                    <a:pt x="454" y="230"/>
                  </a:lnTo>
                  <a:lnTo>
                    <a:pt x="452" y="230"/>
                  </a:lnTo>
                  <a:lnTo>
                    <a:pt x="450" y="230"/>
                  </a:lnTo>
                  <a:lnTo>
                    <a:pt x="448" y="230"/>
                  </a:lnTo>
                  <a:lnTo>
                    <a:pt x="444" y="232"/>
                  </a:lnTo>
                  <a:lnTo>
                    <a:pt x="439" y="232"/>
                  </a:lnTo>
                  <a:lnTo>
                    <a:pt x="435" y="234"/>
                  </a:lnTo>
                  <a:lnTo>
                    <a:pt x="430" y="237"/>
                  </a:lnTo>
                  <a:lnTo>
                    <a:pt x="424" y="239"/>
                  </a:lnTo>
                  <a:lnTo>
                    <a:pt x="417" y="240"/>
                  </a:lnTo>
                  <a:lnTo>
                    <a:pt x="410" y="243"/>
                  </a:lnTo>
                  <a:lnTo>
                    <a:pt x="404" y="245"/>
                  </a:lnTo>
                  <a:lnTo>
                    <a:pt x="398" y="247"/>
                  </a:lnTo>
                  <a:lnTo>
                    <a:pt x="391" y="250"/>
                  </a:lnTo>
                  <a:lnTo>
                    <a:pt x="385" y="253"/>
                  </a:lnTo>
                  <a:lnTo>
                    <a:pt x="378" y="256"/>
                  </a:lnTo>
                  <a:lnTo>
                    <a:pt x="375" y="259"/>
                  </a:lnTo>
                  <a:lnTo>
                    <a:pt x="369" y="261"/>
                  </a:lnTo>
                  <a:lnTo>
                    <a:pt x="364" y="264"/>
                  </a:lnTo>
                  <a:lnTo>
                    <a:pt x="361" y="266"/>
                  </a:lnTo>
                  <a:lnTo>
                    <a:pt x="357" y="269"/>
                  </a:lnTo>
                  <a:lnTo>
                    <a:pt x="350" y="274"/>
                  </a:lnTo>
                  <a:lnTo>
                    <a:pt x="344" y="280"/>
                  </a:lnTo>
                  <a:lnTo>
                    <a:pt x="339" y="283"/>
                  </a:lnTo>
                  <a:lnTo>
                    <a:pt x="337" y="286"/>
                  </a:lnTo>
                  <a:lnTo>
                    <a:pt x="332" y="289"/>
                  </a:lnTo>
                  <a:lnTo>
                    <a:pt x="329" y="292"/>
                  </a:lnTo>
                  <a:lnTo>
                    <a:pt x="324" y="296"/>
                  </a:lnTo>
                  <a:lnTo>
                    <a:pt x="319" y="299"/>
                  </a:lnTo>
                  <a:lnTo>
                    <a:pt x="314" y="303"/>
                  </a:lnTo>
                  <a:lnTo>
                    <a:pt x="309" y="307"/>
                  </a:lnTo>
                  <a:lnTo>
                    <a:pt x="301" y="311"/>
                  </a:lnTo>
                  <a:lnTo>
                    <a:pt x="293" y="314"/>
                  </a:lnTo>
                  <a:lnTo>
                    <a:pt x="285" y="318"/>
                  </a:lnTo>
                  <a:lnTo>
                    <a:pt x="277" y="322"/>
                  </a:lnTo>
                  <a:lnTo>
                    <a:pt x="269" y="325"/>
                  </a:lnTo>
                  <a:lnTo>
                    <a:pt x="261" y="329"/>
                  </a:lnTo>
                  <a:lnTo>
                    <a:pt x="252" y="332"/>
                  </a:lnTo>
                  <a:lnTo>
                    <a:pt x="245" y="336"/>
                  </a:lnTo>
                  <a:lnTo>
                    <a:pt x="237" y="338"/>
                  </a:lnTo>
                  <a:lnTo>
                    <a:pt x="230" y="340"/>
                  </a:lnTo>
                  <a:lnTo>
                    <a:pt x="223" y="343"/>
                  </a:lnTo>
                  <a:lnTo>
                    <a:pt x="218" y="346"/>
                  </a:lnTo>
                  <a:lnTo>
                    <a:pt x="213" y="347"/>
                  </a:lnTo>
                  <a:lnTo>
                    <a:pt x="210" y="349"/>
                  </a:lnTo>
                  <a:lnTo>
                    <a:pt x="208" y="350"/>
                  </a:lnTo>
                  <a:lnTo>
                    <a:pt x="209" y="350"/>
                  </a:lnTo>
                  <a:lnTo>
                    <a:pt x="212" y="350"/>
                  </a:lnTo>
                  <a:lnTo>
                    <a:pt x="219" y="350"/>
                  </a:lnTo>
                  <a:lnTo>
                    <a:pt x="229" y="351"/>
                  </a:lnTo>
                  <a:lnTo>
                    <a:pt x="238" y="351"/>
                  </a:lnTo>
                  <a:lnTo>
                    <a:pt x="251" y="352"/>
                  </a:lnTo>
                  <a:lnTo>
                    <a:pt x="265" y="353"/>
                  </a:lnTo>
                  <a:lnTo>
                    <a:pt x="279" y="356"/>
                  </a:lnTo>
                  <a:lnTo>
                    <a:pt x="295" y="357"/>
                  </a:lnTo>
                  <a:lnTo>
                    <a:pt x="309" y="359"/>
                  </a:lnTo>
                  <a:lnTo>
                    <a:pt x="324" y="362"/>
                  </a:lnTo>
                  <a:lnTo>
                    <a:pt x="338" y="365"/>
                  </a:lnTo>
                  <a:lnTo>
                    <a:pt x="352" y="369"/>
                  </a:lnTo>
                  <a:lnTo>
                    <a:pt x="364" y="375"/>
                  </a:lnTo>
                  <a:lnTo>
                    <a:pt x="376" y="378"/>
                  </a:lnTo>
                  <a:lnTo>
                    <a:pt x="385" y="385"/>
                  </a:lnTo>
                  <a:lnTo>
                    <a:pt x="392" y="390"/>
                  </a:lnTo>
                  <a:lnTo>
                    <a:pt x="398" y="397"/>
                  </a:lnTo>
                  <a:lnTo>
                    <a:pt x="401" y="404"/>
                  </a:lnTo>
                  <a:lnTo>
                    <a:pt x="403" y="412"/>
                  </a:lnTo>
                  <a:lnTo>
                    <a:pt x="403" y="419"/>
                  </a:lnTo>
                  <a:lnTo>
                    <a:pt x="402" y="428"/>
                  </a:lnTo>
                  <a:lnTo>
                    <a:pt x="398" y="436"/>
                  </a:lnTo>
                  <a:lnTo>
                    <a:pt x="395" y="445"/>
                  </a:lnTo>
                  <a:lnTo>
                    <a:pt x="388" y="451"/>
                  </a:lnTo>
                  <a:lnTo>
                    <a:pt x="382" y="459"/>
                  </a:lnTo>
                  <a:lnTo>
                    <a:pt x="374" y="466"/>
                  </a:lnTo>
                  <a:lnTo>
                    <a:pt x="365" y="474"/>
                  </a:lnTo>
                  <a:lnTo>
                    <a:pt x="356" y="479"/>
                  </a:lnTo>
                  <a:lnTo>
                    <a:pt x="346" y="485"/>
                  </a:lnTo>
                  <a:lnTo>
                    <a:pt x="336" y="490"/>
                  </a:lnTo>
                  <a:lnTo>
                    <a:pt x="325" y="495"/>
                  </a:lnTo>
                  <a:lnTo>
                    <a:pt x="314" y="497"/>
                  </a:lnTo>
                  <a:lnTo>
                    <a:pt x="302" y="499"/>
                  </a:lnTo>
                  <a:lnTo>
                    <a:pt x="290" y="501"/>
                  </a:lnTo>
                  <a:lnTo>
                    <a:pt x="279" y="503"/>
                  </a:lnTo>
                  <a:lnTo>
                    <a:pt x="266" y="503"/>
                  </a:lnTo>
                  <a:lnTo>
                    <a:pt x="256" y="503"/>
                  </a:lnTo>
                  <a:lnTo>
                    <a:pt x="245" y="502"/>
                  </a:lnTo>
                  <a:lnTo>
                    <a:pt x="237" y="501"/>
                  </a:lnTo>
                  <a:lnTo>
                    <a:pt x="226" y="499"/>
                  </a:lnTo>
                  <a:lnTo>
                    <a:pt x="218" y="498"/>
                  </a:lnTo>
                  <a:lnTo>
                    <a:pt x="210" y="497"/>
                  </a:lnTo>
                  <a:lnTo>
                    <a:pt x="205" y="496"/>
                  </a:lnTo>
                  <a:lnTo>
                    <a:pt x="199" y="494"/>
                  </a:lnTo>
                  <a:lnTo>
                    <a:pt x="196" y="494"/>
                  </a:lnTo>
                  <a:lnTo>
                    <a:pt x="193" y="494"/>
                  </a:lnTo>
                  <a:lnTo>
                    <a:pt x="196" y="495"/>
                  </a:lnTo>
                  <a:lnTo>
                    <a:pt x="198" y="496"/>
                  </a:lnTo>
                  <a:lnTo>
                    <a:pt x="204" y="499"/>
                  </a:lnTo>
                  <a:lnTo>
                    <a:pt x="209" y="502"/>
                  </a:lnTo>
                  <a:lnTo>
                    <a:pt x="216" y="506"/>
                  </a:lnTo>
                  <a:lnTo>
                    <a:pt x="223" y="510"/>
                  </a:lnTo>
                  <a:lnTo>
                    <a:pt x="231" y="516"/>
                  </a:lnTo>
                  <a:lnTo>
                    <a:pt x="238" y="521"/>
                  </a:lnTo>
                  <a:lnTo>
                    <a:pt x="246" y="527"/>
                  </a:lnTo>
                  <a:lnTo>
                    <a:pt x="255" y="532"/>
                  </a:lnTo>
                  <a:lnTo>
                    <a:pt x="263" y="539"/>
                  </a:lnTo>
                  <a:lnTo>
                    <a:pt x="270" y="545"/>
                  </a:lnTo>
                  <a:lnTo>
                    <a:pt x="277" y="552"/>
                  </a:lnTo>
                  <a:lnTo>
                    <a:pt x="284" y="559"/>
                  </a:lnTo>
                  <a:lnTo>
                    <a:pt x="290" y="568"/>
                  </a:lnTo>
                  <a:lnTo>
                    <a:pt x="295" y="574"/>
                  </a:lnTo>
                  <a:lnTo>
                    <a:pt x="298" y="581"/>
                  </a:lnTo>
                  <a:lnTo>
                    <a:pt x="302" y="587"/>
                  </a:lnTo>
                  <a:lnTo>
                    <a:pt x="304" y="594"/>
                  </a:lnTo>
                  <a:lnTo>
                    <a:pt x="305" y="600"/>
                  </a:lnTo>
                  <a:lnTo>
                    <a:pt x="306" y="607"/>
                  </a:lnTo>
                  <a:lnTo>
                    <a:pt x="306" y="611"/>
                  </a:lnTo>
                  <a:lnTo>
                    <a:pt x="308" y="618"/>
                  </a:lnTo>
                  <a:lnTo>
                    <a:pt x="306" y="622"/>
                  </a:lnTo>
                  <a:lnTo>
                    <a:pt x="306" y="627"/>
                  </a:lnTo>
                  <a:lnTo>
                    <a:pt x="306" y="630"/>
                  </a:lnTo>
                  <a:lnTo>
                    <a:pt x="306" y="635"/>
                  </a:lnTo>
                  <a:lnTo>
                    <a:pt x="305" y="640"/>
                  </a:lnTo>
                  <a:lnTo>
                    <a:pt x="305" y="642"/>
                  </a:lnTo>
                  <a:lnTo>
                    <a:pt x="468" y="607"/>
                  </a:lnTo>
                  <a:lnTo>
                    <a:pt x="467" y="608"/>
                  </a:lnTo>
                  <a:lnTo>
                    <a:pt x="463" y="610"/>
                  </a:lnTo>
                  <a:lnTo>
                    <a:pt x="459" y="612"/>
                  </a:lnTo>
                  <a:lnTo>
                    <a:pt x="456" y="615"/>
                  </a:lnTo>
                  <a:lnTo>
                    <a:pt x="452" y="618"/>
                  </a:lnTo>
                  <a:lnTo>
                    <a:pt x="447" y="623"/>
                  </a:lnTo>
                  <a:lnTo>
                    <a:pt x="439" y="627"/>
                  </a:lnTo>
                  <a:lnTo>
                    <a:pt x="434" y="631"/>
                  </a:lnTo>
                  <a:lnTo>
                    <a:pt x="424" y="636"/>
                  </a:lnTo>
                  <a:lnTo>
                    <a:pt x="416" y="642"/>
                  </a:lnTo>
                  <a:lnTo>
                    <a:pt x="405" y="647"/>
                  </a:lnTo>
                  <a:lnTo>
                    <a:pt x="395" y="653"/>
                  </a:lnTo>
                  <a:lnTo>
                    <a:pt x="381" y="658"/>
                  </a:lnTo>
                  <a:lnTo>
                    <a:pt x="368" y="664"/>
                  </a:lnTo>
                  <a:lnTo>
                    <a:pt x="351" y="670"/>
                  </a:lnTo>
                  <a:lnTo>
                    <a:pt x="335" y="677"/>
                  </a:lnTo>
                  <a:lnTo>
                    <a:pt x="318" y="683"/>
                  </a:lnTo>
                  <a:lnTo>
                    <a:pt x="302" y="689"/>
                  </a:lnTo>
                  <a:lnTo>
                    <a:pt x="283" y="695"/>
                  </a:lnTo>
                  <a:lnTo>
                    <a:pt x="265" y="701"/>
                  </a:lnTo>
                  <a:lnTo>
                    <a:pt x="248" y="708"/>
                  </a:lnTo>
                  <a:lnTo>
                    <a:pt x="231" y="714"/>
                  </a:lnTo>
                  <a:lnTo>
                    <a:pt x="213" y="719"/>
                  </a:lnTo>
                  <a:lnTo>
                    <a:pt x="200" y="723"/>
                  </a:lnTo>
                  <a:lnTo>
                    <a:pt x="186" y="728"/>
                  </a:lnTo>
                  <a:lnTo>
                    <a:pt x="176" y="731"/>
                  </a:lnTo>
                  <a:lnTo>
                    <a:pt x="165" y="734"/>
                  </a:lnTo>
                  <a:lnTo>
                    <a:pt x="159" y="736"/>
                  </a:lnTo>
                  <a:lnTo>
                    <a:pt x="155" y="739"/>
                  </a:lnTo>
                  <a:lnTo>
                    <a:pt x="153" y="739"/>
                  </a:lnTo>
                  <a:lnTo>
                    <a:pt x="0" y="551"/>
                  </a:lnTo>
                  <a:close/>
                </a:path>
              </a:pathLst>
            </a:custGeom>
            <a:solidFill>
              <a:srgbClr val="637F9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263" name="Freeform 18"/>
            <p:cNvSpPr>
              <a:spLocks/>
            </p:cNvSpPr>
            <p:nvPr/>
          </p:nvSpPr>
          <p:spPr bwMode="auto">
            <a:xfrm>
              <a:off x="2022" y="1592"/>
              <a:ext cx="494" cy="658"/>
            </a:xfrm>
            <a:custGeom>
              <a:avLst/>
              <a:gdLst>
                <a:gd name="T0" fmla="*/ 36 w 494"/>
                <a:gd name="T1" fmla="*/ 652 h 658"/>
                <a:gd name="T2" fmla="*/ 66 w 494"/>
                <a:gd name="T3" fmla="*/ 633 h 658"/>
                <a:gd name="T4" fmla="*/ 110 w 494"/>
                <a:gd name="T5" fmla="*/ 605 h 658"/>
                <a:gd name="T6" fmla="*/ 156 w 494"/>
                <a:gd name="T7" fmla="*/ 573 h 658"/>
                <a:gd name="T8" fmla="*/ 195 w 494"/>
                <a:gd name="T9" fmla="*/ 544 h 658"/>
                <a:gd name="T10" fmla="*/ 214 w 494"/>
                <a:gd name="T11" fmla="*/ 526 h 658"/>
                <a:gd name="T12" fmla="*/ 209 w 494"/>
                <a:gd name="T13" fmla="*/ 520 h 658"/>
                <a:gd name="T14" fmla="*/ 188 w 494"/>
                <a:gd name="T15" fmla="*/ 521 h 658"/>
                <a:gd name="T16" fmla="*/ 160 w 494"/>
                <a:gd name="T17" fmla="*/ 527 h 658"/>
                <a:gd name="T18" fmla="*/ 132 w 494"/>
                <a:gd name="T19" fmla="*/ 531 h 658"/>
                <a:gd name="T20" fmla="*/ 115 w 494"/>
                <a:gd name="T21" fmla="*/ 531 h 658"/>
                <a:gd name="T22" fmla="*/ 113 w 494"/>
                <a:gd name="T23" fmla="*/ 522 h 658"/>
                <a:gd name="T24" fmla="*/ 126 w 494"/>
                <a:gd name="T25" fmla="*/ 506 h 658"/>
                <a:gd name="T26" fmla="*/ 147 w 494"/>
                <a:gd name="T27" fmla="*/ 486 h 658"/>
                <a:gd name="T28" fmla="*/ 174 w 494"/>
                <a:gd name="T29" fmla="*/ 462 h 658"/>
                <a:gd name="T30" fmla="*/ 202 w 494"/>
                <a:gd name="T31" fmla="*/ 441 h 658"/>
                <a:gd name="T32" fmla="*/ 226 w 494"/>
                <a:gd name="T33" fmla="*/ 422 h 658"/>
                <a:gd name="T34" fmla="*/ 246 w 494"/>
                <a:gd name="T35" fmla="*/ 408 h 658"/>
                <a:gd name="T36" fmla="*/ 259 w 494"/>
                <a:gd name="T37" fmla="*/ 397 h 658"/>
                <a:gd name="T38" fmla="*/ 261 w 494"/>
                <a:gd name="T39" fmla="*/ 385 h 658"/>
                <a:gd name="T40" fmla="*/ 253 w 494"/>
                <a:gd name="T41" fmla="*/ 383 h 658"/>
                <a:gd name="T42" fmla="*/ 232 w 494"/>
                <a:gd name="T43" fmla="*/ 381 h 658"/>
                <a:gd name="T44" fmla="*/ 207 w 494"/>
                <a:gd name="T45" fmla="*/ 381 h 658"/>
                <a:gd name="T46" fmla="*/ 181 w 494"/>
                <a:gd name="T47" fmla="*/ 382 h 658"/>
                <a:gd name="T48" fmla="*/ 160 w 494"/>
                <a:gd name="T49" fmla="*/ 382 h 658"/>
                <a:gd name="T50" fmla="*/ 148 w 494"/>
                <a:gd name="T51" fmla="*/ 382 h 658"/>
                <a:gd name="T52" fmla="*/ 246 w 494"/>
                <a:gd name="T53" fmla="*/ 229 h 658"/>
                <a:gd name="T54" fmla="*/ 261 w 494"/>
                <a:gd name="T55" fmla="*/ 229 h 658"/>
                <a:gd name="T56" fmla="*/ 289 w 494"/>
                <a:gd name="T57" fmla="*/ 229 h 658"/>
                <a:gd name="T58" fmla="*/ 327 w 494"/>
                <a:gd name="T59" fmla="*/ 226 h 658"/>
                <a:gd name="T60" fmla="*/ 367 w 494"/>
                <a:gd name="T61" fmla="*/ 219 h 658"/>
                <a:gd name="T62" fmla="*/ 405 w 494"/>
                <a:gd name="T63" fmla="*/ 209 h 658"/>
                <a:gd name="T64" fmla="*/ 436 w 494"/>
                <a:gd name="T65" fmla="*/ 191 h 658"/>
                <a:gd name="T66" fmla="*/ 460 w 494"/>
                <a:gd name="T67" fmla="*/ 171 h 658"/>
                <a:gd name="T68" fmla="*/ 476 w 494"/>
                <a:gd name="T69" fmla="*/ 151 h 658"/>
                <a:gd name="T70" fmla="*/ 489 w 494"/>
                <a:gd name="T71" fmla="*/ 136 h 658"/>
                <a:gd name="T72" fmla="*/ 494 w 494"/>
                <a:gd name="T73" fmla="*/ 126 h 658"/>
                <a:gd name="T74" fmla="*/ 491 w 494"/>
                <a:gd name="T75" fmla="*/ 127 h 658"/>
                <a:gd name="T76" fmla="*/ 476 w 494"/>
                <a:gd name="T77" fmla="*/ 127 h 658"/>
                <a:gd name="T78" fmla="*/ 466 w 494"/>
                <a:gd name="T79" fmla="*/ 119 h 658"/>
                <a:gd name="T80" fmla="*/ 462 w 494"/>
                <a:gd name="T81" fmla="*/ 110 h 658"/>
                <a:gd name="T82" fmla="*/ 462 w 494"/>
                <a:gd name="T83" fmla="*/ 98 h 658"/>
                <a:gd name="T84" fmla="*/ 465 w 494"/>
                <a:gd name="T85" fmla="*/ 86 h 658"/>
                <a:gd name="T86" fmla="*/ 466 w 494"/>
                <a:gd name="T87" fmla="*/ 77 h 658"/>
                <a:gd name="T88" fmla="*/ 361 w 494"/>
                <a:gd name="T89" fmla="*/ 0 h 658"/>
                <a:gd name="T90" fmla="*/ 0 w 494"/>
                <a:gd name="T91" fmla="*/ 543 h 658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494"/>
                <a:gd name="T139" fmla="*/ 0 h 658"/>
                <a:gd name="T140" fmla="*/ 494 w 494"/>
                <a:gd name="T141" fmla="*/ 658 h 658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494" h="658">
                  <a:moveTo>
                    <a:pt x="30" y="658"/>
                  </a:moveTo>
                  <a:lnTo>
                    <a:pt x="32" y="656"/>
                  </a:lnTo>
                  <a:lnTo>
                    <a:pt x="36" y="652"/>
                  </a:lnTo>
                  <a:lnTo>
                    <a:pt x="44" y="647"/>
                  </a:lnTo>
                  <a:lnTo>
                    <a:pt x="55" y="641"/>
                  </a:lnTo>
                  <a:lnTo>
                    <a:pt x="66" y="633"/>
                  </a:lnTo>
                  <a:lnTo>
                    <a:pt x="80" y="625"/>
                  </a:lnTo>
                  <a:lnTo>
                    <a:pt x="95" y="615"/>
                  </a:lnTo>
                  <a:lnTo>
                    <a:pt x="110" y="605"/>
                  </a:lnTo>
                  <a:lnTo>
                    <a:pt x="127" y="594"/>
                  </a:lnTo>
                  <a:lnTo>
                    <a:pt x="142" y="583"/>
                  </a:lnTo>
                  <a:lnTo>
                    <a:pt x="156" y="573"/>
                  </a:lnTo>
                  <a:lnTo>
                    <a:pt x="172" y="563"/>
                  </a:lnTo>
                  <a:lnTo>
                    <a:pt x="185" y="553"/>
                  </a:lnTo>
                  <a:lnTo>
                    <a:pt x="195" y="544"/>
                  </a:lnTo>
                  <a:lnTo>
                    <a:pt x="203" y="537"/>
                  </a:lnTo>
                  <a:lnTo>
                    <a:pt x="210" y="531"/>
                  </a:lnTo>
                  <a:lnTo>
                    <a:pt x="214" y="526"/>
                  </a:lnTo>
                  <a:lnTo>
                    <a:pt x="214" y="523"/>
                  </a:lnTo>
                  <a:lnTo>
                    <a:pt x="213" y="521"/>
                  </a:lnTo>
                  <a:lnTo>
                    <a:pt x="209" y="520"/>
                  </a:lnTo>
                  <a:lnTo>
                    <a:pt x="203" y="519"/>
                  </a:lnTo>
                  <a:lnTo>
                    <a:pt x="196" y="521"/>
                  </a:lnTo>
                  <a:lnTo>
                    <a:pt x="188" y="521"/>
                  </a:lnTo>
                  <a:lnTo>
                    <a:pt x="179" y="523"/>
                  </a:lnTo>
                  <a:lnTo>
                    <a:pt x="169" y="524"/>
                  </a:lnTo>
                  <a:lnTo>
                    <a:pt x="160" y="527"/>
                  </a:lnTo>
                  <a:lnTo>
                    <a:pt x="149" y="528"/>
                  </a:lnTo>
                  <a:lnTo>
                    <a:pt x="140" y="530"/>
                  </a:lnTo>
                  <a:lnTo>
                    <a:pt x="132" y="531"/>
                  </a:lnTo>
                  <a:lnTo>
                    <a:pt x="124" y="533"/>
                  </a:lnTo>
                  <a:lnTo>
                    <a:pt x="119" y="531"/>
                  </a:lnTo>
                  <a:lnTo>
                    <a:pt x="115" y="531"/>
                  </a:lnTo>
                  <a:lnTo>
                    <a:pt x="113" y="529"/>
                  </a:lnTo>
                  <a:lnTo>
                    <a:pt x="112" y="526"/>
                  </a:lnTo>
                  <a:lnTo>
                    <a:pt x="113" y="522"/>
                  </a:lnTo>
                  <a:lnTo>
                    <a:pt x="116" y="517"/>
                  </a:lnTo>
                  <a:lnTo>
                    <a:pt x="120" y="511"/>
                  </a:lnTo>
                  <a:lnTo>
                    <a:pt x="126" y="506"/>
                  </a:lnTo>
                  <a:lnTo>
                    <a:pt x="132" y="500"/>
                  </a:lnTo>
                  <a:lnTo>
                    <a:pt x="140" y="493"/>
                  </a:lnTo>
                  <a:lnTo>
                    <a:pt x="147" y="486"/>
                  </a:lnTo>
                  <a:lnTo>
                    <a:pt x="156" y="477"/>
                  </a:lnTo>
                  <a:lnTo>
                    <a:pt x="165" y="469"/>
                  </a:lnTo>
                  <a:lnTo>
                    <a:pt x="174" y="462"/>
                  </a:lnTo>
                  <a:lnTo>
                    <a:pt x="183" y="455"/>
                  </a:lnTo>
                  <a:lnTo>
                    <a:pt x="193" y="448"/>
                  </a:lnTo>
                  <a:lnTo>
                    <a:pt x="202" y="441"/>
                  </a:lnTo>
                  <a:lnTo>
                    <a:pt x="210" y="434"/>
                  </a:lnTo>
                  <a:lnTo>
                    <a:pt x="219" y="428"/>
                  </a:lnTo>
                  <a:lnTo>
                    <a:pt x="226" y="422"/>
                  </a:lnTo>
                  <a:lnTo>
                    <a:pt x="233" y="417"/>
                  </a:lnTo>
                  <a:lnTo>
                    <a:pt x="240" y="413"/>
                  </a:lnTo>
                  <a:lnTo>
                    <a:pt x="246" y="408"/>
                  </a:lnTo>
                  <a:lnTo>
                    <a:pt x="250" y="404"/>
                  </a:lnTo>
                  <a:lnTo>
                    <a:pt x="254" y="401"/>
                  </a:lnTo>
                  <a:lnTo>
                    <a:pt x="259" y="397"/>
                  </a:lnTo>
                  <a:lnTo>
                    <a:pt x="262" y="392"/>
                  </a:lnTo>
                  <a:lnTo>
                    <a:pt x="263" y="388"/>
                  </a:lnTo>
                  <a:lnTo>
                    <a:pt x="261" y="385"/>
                  </a:lnTo>
                  <a:lnTo>
                    <a:pt x="260" y="385"/>
                  </a:lnTo>
                  <a:lnTo>
                    <a:pt x="256" y="383"/>
                  </a:lnTo>
                  <a:lnTo>
                    <a:pt x="253" y="383"/>
                  </a:lnTo>
                  <a:lnTo>
                    <a:pt x="246" y="382"/>
                  </a:lnTo>
                  <a:lnTo>
                    <a:pt x="239" y="382"/>
                  </a:lnTo>
                  <a:lnTo>
                    <a:pt x="232" y="381"/>
                  </a:lnTo>
                  <a:lnTo>
                    <a:pt x="225" y="381"/>
                  </a:lnTo>
                  <a:lnTo>
                    <a:pt x="215" y="381"/>
                  </a:lnTo>
                  <a:lnTo>
                    <a:pt x="207" y="381"/>
                  </a:lnTo>
                  <a:lnTo>
                    <a:pt x="197" y="381"/>
                  </a:lnTo>
                  <a:lnTo>
                    <a:pt x="189" y="382"/>
                  </a:lnTo>
                  <a:lnTo>
                    <a:pt x="181" y="382"/>
                  </a:lnTo>
                  <a:lnTo>
                    <a:pt x="174" y="382"/>
                  </a:lnTo>
                  <a:lnTo>
                    <a:pt x="166" y="382"/>
                  </a:lnTo>
                  <a:lnTo>
                    <a:pt x="160" y="382"/>
                  </a:lnTo>
                  <a:lnTo>
                    <a:pt x="154" y="382"/>
                  </a:lnTo>
                  <a:lnTo>
                    <a:pt x="150" y="382"/>
                  </a:lnTo>
                  <a:lnTo>
                    <a:pt x="148" y="382"/>
                  </a:lnTo>
                  <a:lnTo>
                    <a:pt x="258" y="318"/>
                  </a:lnTo>
                  <a:lnTo>
                    <a:pt x="246" y="229"/>
                  </a:lnTo>
                  <a:lnTo>
                    <a:pt x="249" y="229"/>
                  </a:lnTo>
                  <a:lnTo>
                    <a:pt x="254" y="229"/>
                  </a:lnTo>
                  <a:lnTo>
                    <a:pt x="261" y="229"/>
                  </a:lnTo>
                  <a:lnTo>
                    <a:pt x="269" y="229"/>
                  </a:lnTo>
                  <a:lnTo>
                    <a:pt x="279" y="229"/>
                  </a:lnTo>
                  <a:lnTo>
                    <a:pt x="289" y="229"/>
                  </a:lnTo>
                  <a:lnTo>
                    <a:pt x="302" y="229"/>
                  </a:lnTo>
                  <a:lnTo>
                    <a:pt x="314" y="226"/>
                  </a:lnTo>
                  <a:lnTo>
                    <a:pt x="327" y="226"/>
                  </a:lnTo>
                  <a:lnTo>
                    <a:pt x="340" y="224"/>
                  </a:lnTo>
                  <a:lnTo>
                    <a:pt x="354" y="223"/>
                  </a:lnTo>
                  <a:lnTo>
                    <a:pt x="367" y="219"/>
                  </a:lnTo>
                  <a:lnTo>
                    <a:pt x="380" y="216"/>
                  </a:lnTo>
                  <a:lnTo>
                    <a:pt x="393" y="212"/>
                  </a:lnTo>
                  <a:lnTo>
                    <a:pt x="405" y="209"/>
                  </a:lnTo>
                  <a:lnTo>
                    <a:pt x="415" y="203"/>
                  </a:lnTo>
                  <a:lnTo>
                    <a:pt x="426" y="197"/>
                  </a:lnTo>
                  <a:lnTo>
                    <a:pt x="436" y="191"/>
                  </a:lnTo>
                  <a:lnTo>
                    <a:pt x="445" y="184"/>
                  </a:lnTo>
                  <a:lnTo>
                    <a:pt x="453" y="178"/>
                  </a:lnTo>
                  <a:lnTo>
                    <a:pt x="460" y="171"/>
                  </a:lnTo>
                  <a:lnTo>
                    <a:pt x="466" y="164"/>
                  </a:lnTo>
                  <a:lnTo>
                    <a:pt x="473" y="158"/>
                  </a:lnTo>
                  <a:lnTo>
                    <a:pt x="476" y="151"/>
                  </a:lnTo>
                  <a:lnTo>
                    <a:pt x="482" y="146"/>
                  </a:lnTo>
                  <a:lnTo>
                    <a:pt x="486" y="140"/>
                  </a:lnTo>
                  <a:lnTo>
                    <a:pt x="489" y="136"/>
                  </a:lnTo>
                  <a:lnTo>
                    <a:pt x="491" y="132"/>
                  </a:lnTo>
                  <a:lnTo>
                    <a:pt x="492" y="129"/>
                  </a:lnTo>
                  <a:lnTo>
                    <a:pt x="494" y="126"/>
                  </a:lnTo>
                  <a:lnTo>
                    <a:pt x="493" y="126"/>
                  </a:lnTo>
                  <a:lnTo>
                    <a:pt x="491" y="127"/>
                  </a:lnTo>
                  <a:lnTo>
                    <a:pt x="486" y="127"/>
                  </a:lnTo>
                  <a:lnTo>
                    <a:pt x="482" y="129"/>
                  </a:lnTo>
                  <a:lnTo>
                    <a:pt x="476" y="127"/>
                  </a:lnTo>
                  <a:lnTo>
                    <a:pt x="473" y="126"/>
                  </a:lnTo>
                  <a:lnTo>
                    <a:pt x="468" y="124"/>
                  </a:lnTo>
                  <a:lnTo>
                    <a:pt x="466" y="119"/>
                  </a:lnTo>
                  <a:lnTo>
                    <a:pt x="465" y="116"/>
                  </a:lnTo>
                  <a:lnTo>
                    <a:pt x="464" y="113"/>
                  </a:lnTo>
                  <a:lnTo>
                    <a:pt x="462" y="110"/>
                  </a:lnTo>
                  <a:lnTo>
                    <a:pt x="462" y="106"/>
                  </a:lnTo>
                  <a:lnTo>
                    <a:pt x="462" y="102"/>
                  </a:lnTo>
                  <a:lnTo>
                    <a:pt x="462" y="98"/>
                  </a:lnTo>
                  <a:lnTo>
                    <a:pt x="464" y="94"/>
                  </a:lnTo>
                  <a:lnTo>
                    <a:pt x="465" y="91"/>
                  </a:lnTo>
                  <a:lnTo>
                    <a:pt x="465" y="86"/>
                  </a:lnTo>
                  <a:lnTo>
                    <a:pt x="465" y="83"/>
                  </a:lnTo>
                  <a:lnTo>
                    <a:pt x="466" y="79"/>
                  </a:lnTo>
                  <a:lnTo>
                    <a:pt x="466" y="77"/>
                  </a:lnTo>
                  <a:lnTo>
                    <a:pt x="467" y="73"/>
                  </a:lnTo>
                  <a:lnTo>
                    <a:pt x="468" y="72"/>
                  </a:lnTo>
                  <a:lnTo>
                    <a:pt x="361" y="0"/>
                  </a:lnTo>
                  <a:lnTo>
                    <a:pt x="186" y="217"/>
                  </a:lnTo>
                  <a:lnTo>
                    <a:pt x="11" y="364"/>
                  </a:lnTo>
                  <a:lnTo>
                    <a:pt x="0" y="543"/>
                  </a:lnTo>
                  <a:lnTo>
                    <a:pt x="30" y="658"/>
                  </a:lnTo>
                  <a:close/>
                </a:path>
              </a:pathLst>
            </a:custGeom>
            <a:solidFill>
              <a:srgbClr val="637F9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264" name="Freeform 19"/>
            <p:cNvSpPr>
              <a:spLocks/>
            </p:cNvSpPr>
            <p:nvPr/>
          </p:nvSpPr>
          <p:spPr bwMode="auto">
            <a:xfrm>
              <a:off x="2271" y="1866"/>
              <a:ext cx="283" cy="727"/>
            </a:xfrm>
            <a:custGeom>
              <a:avLst/>
              <a:gdLst>
                <a:gd name="T0" fmla="*/ 30 w 283"/>
                <a:gd name="T1" fmla="*/ 385 h 727"/>
                <a:gd name="T2" fmla="*/ 52 w 283"/>
                <a:gd name="T3" fmla="*/ 341 h 727"/>
                <a:gd name="T4" fmla="*/ 87 w 283"/>
                <a:gd name="T5" fmla="*/ 276 h 727"/>
                <a:gd name="T6" fmla="*/ 127 w 283"/>
                <a:gd name="T7" fmla="*/ 199 h 727"/>
                <a:gd name="T8" fmla="*/ 170 w 283"/>
                <a:gd name="T9" fmla="*/ 126 h 727"/>
                <a:gd name="T10" fmla="*/ 204 w 283"/>
                <a:gd name="T11" fmla="*/ 65 h 727"/>
                <a:gd name="T12" fmla="*/ 230 w 283"/>
                <a:gd name="T13" fmla="*/ 28 h 727"/>
                <a:gd name="T14" fmla="*/ 247 w 283"/>
                <a:gd name="T15" fmla="*/ 8 h 727"/>
                <a:gd name="T16" fmla="*/ 262 w 283"/>
                <a:gd name="T17" fmla="*/ 0 h 727"/>
                <a:gd name="T18" fmla="*/ 265 w 283"/>
                <a:gd name="T19" fmla="*/ 2 h 727"/>
                <a:gd name="T20" fmla="*/ 270 w 283"/>
                <a:gd name="T21" fmla="*/ 17 h 727"/>
                <a:gd name="T22" fmla="*/ 276 w 283"/>
                <a:gd name="T23" fmla="*/ 47 h 727"/>
                <a:gd name="T24" fmla="*/ 279 w 283"/>
                <a:gd name="T25" fmla="*/ 87 h 727"/>
                <a:gd name="T26" fmla="*/ 277 w 283"/>
                <a:gd name="T27" fmla="*/ 130 h 727"/>
                <a:gd name="T28" fmla="*/ 265 w 283"/>
                <a:gd name="T29" fmla="*/ 175 h 727"/>
                <a:gd name="T30" fmla="*/ 240 w 283"/>
                <a:gd name="T31" fmla="*/ 217 h 727"/>
                <a:gd name="T32" fmla="*/ 210 w 283"/>
                <a:gd name="T33" fmla="*/ 260 h 727"/>
                <a:gd name="T34" fmla="*/ 178 w 283"/>
                <a:gd name="T35" fmla="*/ 299 h 727"/>
                <a:gd name="T36" fmla="*/ 150 w 283"/>
                <a:gd name="T37" fmla="*/ 332 h 727"/>
                <a:gd name="T38" fmla="*/ 131 w 283"/>
                <a:gd name="T39" fmla="*/ 356 h 727"/>
                <a:gd name="T40" fmla="*/ 126 w 283"/>
                <a:gd name="T41" fmla="*/ 372 h 727"/>
                <a:gd name="T42" fmla="*/ 134 w 283"/>
                <a:gd name="T43" fmla="*/ 376 h 727"/>
                <a:gd name="T44" fmla="*/ 152 w 283"/>
                <a:gd name="T45" fmla="*/ 376 h 727"/>
                <a:gd name="T46" fmla="*/ 171 w 283"/>
                <a:gd name="T47" fmla="*/ 373 h 727"/>
                <a:gd name="T48" fmla="*/ 189 w 283"/>
                <a:gd name="T49" fmla="*/ 371 h 727"/>
                <a:gd name="T50" fmla="*/ 204 w 283"/>
                <a:gd name="T51" fmla="*/ 373 h 727"/>
                <a:gd name="T52" fmla="*/ 205 w 283"/>
                <a:gd name="T53" fmla="*/ 387 h 727"/>
                <a:gd name="T54" fmla="*/ 199 w 283"/>
                <a:gd name="T55" fmla="*/ 402 h 727"/>
                <a:gd name="T56" fmla="*/ 195 w 283"/>
                <a:gd name="T57" fmla="*/ 424 h 727"/>
                <a:gd name="T58" fmla="*/ 191 w 283"/>
                <a:gd name="T59" fmla="*/ 447 h 727"/>
                <a:gd name="T60" fmla="*/ 192 w 283"/>
                <a:gd name="T61" fmla="*/ 472 h 727"/>
                <a:gd name="T62" fmla="*/ 198 w 283"/>
                <a:gd name="T63" fmla="*/ 498 h 727"/>
                <a:gd name="T64" fmla="*/ 206 w 283"/>
                <a:gd name="T65" fmla="*/ 521 h 727"/>
                <a:gd name="T66" fmla="*/ 215 w 283"/>
                <a:gd name="T67" fmla="*/ 540 h 727"/>
                <a:gd name="T68" fmla="*/ 220 w 283"/>
                <a:gd name="T69" fmla="*/ 552 h 727"/>
                <a:gd name="T70" fmla="*/ 253 w 283"/>
                <a:gd name="T71" fmla="*/ 510 h 727"/>
                <a:gd name="T72" fmla="*/ 260 w 283"/>
                <a:gd name="T73" fmla="*/ 515 h 727"/>
                <a:gd name="T74" fmla="*/ 276 w 283"/>
                <a:gd name="T75" fmla="*/ 530 h 727"/>
                <a:gd name="T76" fmla="*/ 283 w 283"/>
                <a:gd name="T77" fmla="*/ 545 h 727"/>
                <a:gd name="T78" fmla="*/ 278 w 283"/>
                <a:gd name="T79" fmla="*/ 561 h 727"/>
                <a:gd name="T80" fmla="*/ 273 w 283"/>
                <a:gd name="T81" fmla="*/ 570 h 727"/>
                <a:gd name="T82" fmla="*/ 270 w 283"/>
                <a:gd name="T83" fmla="*/ 584 h 727"/>
                <a:gd name="T84" fmla="*/ 266 w 283"/>
                <a:gd name="T85" fmla="*/ 601 h 727"/>
                <a:gd name="T86" fmla="*/ 265 w 283"/>
                <a:gd name="T87" fmla="*/ 621 h 727"/>
                <a:gd name="T88" fmla="*/ 264 w 283"/>
                <a:gd name="T89" fmla="*/ 643 h 727"/>
                <a:gd name="T90" fmla="*/ 264 w 283"/>
                <a:gd name="T91" fmla="*/ 663 h 727"/>
                <a:gd name="T92" fmla="*/ 264 w 283"/>
                <a:gd name="T93" fmla="*/ 677 h 727"/>
                <a:gd name="T94" fmla="*/ 265 w 283"/>
                <a:gd name="T95" fmla="*/ 683 h 727"/>
                <a:gd name="T96" fmla="*/ 252 w 283"/>
                <a:gd name="T97" fmla="*/ 689 h 727"/>
                <a:gd name="T98" fmla="*/ 223 w 283"/>
                <a:gd name="T99" fmla="*/ 702 h 727"/>
                <a:gd name="T100" fmla="*/ 187 w 283"/>
                <a:gd name="T101" fmla="*/ 718 h 727"/>
                <a:gd name="T102" fmla="*/ 154 w 283"/>
                <a:gd name="T103" fmla="*/ 727 h 727"/>
                <a:gd name="T104" fmla="*/ 136 w 283"/>
                <a:gd name="T105" fmla="*/ 725 h 727"/>
                <a:gd name="T106" fmla="*/ 129 w 283"/>
                <a:gd name="T107" fmla="*/ 702 h 727"/>
                <a:gd name="T108" fmla="*/ 104 w 283"/>
                <a:gd name="T109" fmla="*/ 653 h 727"/>
                <a:gd name="T110" fmla="*/ 67 w 283"/>
                <a:gd name="T111" fmla="*/ 596 h 727"/>
                <a:gd name="T112" fmla="*/ 31 w 283"/>
                <a:gd name="T113" fmla="*/ 540 h 727"/>
                <a:gd name="T114" fmla="*/ 5 w 283"/>
                <a:gd name="T115" fmla="*/ 502 h 727"/>
                <a:gd name="T116" fmla="*/ 26 w 283"/>
                <a:gd name="T117" fmla="*/ 394 h 727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283"/>
                <a:gd name="T178" fmla="*/ 0 h 727"/>
                <a:gd name="T179" fmla="*/ 283 w 283"/>
                <a:gd name="T180" fmla="*/ 727 h 727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283" h="727">
                  <a:moveTo>
                    <a:pt x="26" y="394"/>
                  </a:moveTo>
                  <a:lnTo>
                    <a:pt x="26" y="392"/>
                  </a:lnTo>
                  <a:lnTo>
                    <a:pt x="30" y="385"/>
                  </a:lnTo>
                  <a:lnTo>
                    <a:pt x="36" y="373"/>
                  </a:lnTo>
                  <a:lnTo>
                    <a:pt x="44" y="359"/>
                  </a:lnTo>
                  <a:lnTo>
                    <a:pt x="52" y="341"/>
                  </a:lnTo>
                  <a:lnTo>
                    <a:pt x="63" y="322"/>
                  </a:lnTo>
                  <a:lnTo>
                    <a:pt x="74" y="299"/>
                  </a:lnTo>
                  <a:lnTo>
                    <a:pt x="87" y="276"/>
                  </a:lnTo>
                  <a:lnTo>
                    <a:pt x="100" y="249"/>
                  </a:lnTo>
                  <a:lnTo>
                    <a:pt x="113" y="225"/>
                  </a:lnTo>
                  <a:lnTo>
                    <a:pt x="127" y="199"/>
                  </a:lnTo>
                  <a:lnTo>
                    <a:pt x="143" y="173"/>
                  </a:lnTo>
                  <a:lnTo>
                    <a:pt x="156" y="148"/>
                  </a:lnTo>
                  <a:lnTo>
                    <a:pt x="170" y="126"/>
                  </a:lnTo>
                  <a:lnTo>
                    <a:pt x="182" y="102"/>
                  </a:lnTo>
                  <a:lnTo>
                    <a:pt x="195" y="83"/>
                  </a:lnTo>
                  <a:lnTo>
                    <a:pt x="204" y="65"/>
                  </a:lnTo>
                  <a:lnTo>
                    <a:pt x="213" y="50"/>
                  </a:lnTo>
                  <a:lnTo>
                    <a:pt x="222" y="37"/>
                  </a:lnTo>
                  <a:lnTo>
                    <a:pt x="230" y="28"/>
                  </a:lnTo>
                  <a:lnTo>
                    <a:pt x="236" y="20"/>
                  </a:lnTo>
                  <a:lnTo>
                    <a:pt x="242" y="12"/>
                  </a:lnTo>
                  <a:lnTo>
                    <a:pt x="247" y="8"/>
                  </a:lnTo>
                  <a:lnTo>
                    <a:pt x="252" y="4"/>
                  </a:lnTo>
                  <a:lnTo>
                    <a:pt x="258" y="1"/>
                  </a:lnTo>
                  <a:lnTo>
                    <a:pt x="262" y="0"/>
                  </a:lnTo>
                  <a:lnTo>
                    <a:pt x="264" y="1"/>
                  </a:lnTo>
                  <a:lnTo>
                    <a:pt x="265" y="1"/>
                  </a:lnTo>
                  <a:lnTo>
                    <a:pt x="265" y="2"/>
                  </a:lnTo>
                  <a:lnTo>
                    <a:pt x="266" y="4"/>
                  </a:lnTo>
                  <a:lnTo>
                    <a:pt x="267" y="9"/>
                  </a:lnTo>
                  <a:lnTo>
                    <a:pt x="270" y="17"/>
                  </a:lnTo>
                  <a:lnTo>
                    <a:pt x="271" y="24"/>
                  </a:lnTo>
                  <a:lnTo>
                    <a:pt x="273" y="35"/>
                  </a:lnTo>
                  <a:lnTo>
                    <a:pt x="276" y="47"/>
                  </a:lnTo>
                  <a:lnTo>
                    <a:pt x="278" y="60"/>
                  </a:lnTo>
                  <a:lnTo>
                    <a:pt x="278" y="73"/>
                  </a:lnTo>
                  <a:lnTo>
                    <a:pt x="279" y="87"/>
                  </a:lnTo>
                  <a:lnTo>
                    <a:pt x="279" y="101"/>
                  </a:lnTo>
                  <a:lnTo>
                    <a:pt x="279" y="115"/>
                  </a:lnTo>
                  <a:lnTo>
                    <a:pt x="277" y="130"/>
                  </a:lnTo>
                  <a:lnTo>
                    <a:pt x="275" y="146"/>
                  </a:lnTo>
                  <a:lnTo>
                    <a:pt x="270" y="160"/>
                  </a:lnTo>
                  <a:lnTo>
                    <a:pt x="265" y="175"/>
                  </a:lnTo>
                  <a:lnTo>
                    <a:pt x="258" y="189"/>
                  </a:lnTo>
                  <a:lnTo>
                    <a:pt x="249" y="203"/>
                  </a:lnTo>
                  <a:lnTo>
                    <a:pt x="240" y="217"/>
                  </a:lnTo>
                  <a:lnTo>
                    <a:pt x="231" y="233"/>
                  </a:lnTo>
                  <a:lnTo>
                    <a:pt x="220" y="246"/>
                  </a:lnTo>
                  <a:lnTo>
                    <a:pt x="210" y="260"/>
                  </a:lnTo>
                  <a:lnTo>
                    <a:pt x="199" y="273"/>
                  </a:lnTo>
                  <a:lnTo>
                    <a:pt x="189" y="287"/>
                  </a:lnTo>
                  <a:lnTo>
                    <a:pt x="178" y="299"/>
                  </a:lnTo>
                  <a:lnTo>
                    <a:pt x="167" y="310"/>
                  </a:lnTo>
                  <a:lnTo>
                    <a:pt x="158" y="321"/>
                  </a:lnTo>
                  <a:lnTo>
                    <a:pt x="150" y="332"/>
                  </a:lnTo>
                  <a:lnTo>
                    <a:pt x="142" y="341"/>
                  </a:lnTo>
                  <a:lnTo>
                    <a:pt x="136" y="349"/>
                  </a:lnTo>
                  <a:lnTo>
                    <a:pt x="131" y="356"/>
                  </a:lnTo>
                  <a:lnTo>
                    <a:pt x="127" y="363"/>
                  </a:lnTo>
                  <a:lnTo>
                    <a:pt x="126" y="367"/>
                  </a:lnTo>
                  <a:lnTo>
                    <a:pt x="126" y="372"/>
                  </a:lnTo>
                  <a:lnTo>
                    <a:pt x="127" y="374"/>
                  </a:lnTo>
                  <a:lnTo>
                    <a:pt x="131" y="376"/>
                  </a:lnTo>
                  <a:lnTo>
                    <a:pt x="134" y="376"/>
                  </a:lnTo>
                  <a:lnTo>
                    <a:pt x="139" y="378"/>
                  </a:lnTo>
                  <a:lnTo>
                    <a:pt x="145" y="376"/>
                  </a:lnTo>
                  <a:lnTo>
                    <a:pt x="152" y="376"/>
                  </a:lnTo>
                  <a:lnTo>
                    <a:pt x="158" y="375"/>
                  </a:lnTo>
                  <a:lnTo>
                    <a:pt x="165" y="374"/>
                  </a:lnTo>
                  <a:lnTo>
                    <a:pt x="171" y="373"/>
                  </a:lnTo>
                  <a:lnTo>
                    <a:pt x="178" y="373"/>
                  </a:lnTo>
                  <a:lnTo>
                    <a:pt x="184" y="372"/>
                  </a:lnTo>
                  <a:lnTo>
                    <a:pt x="189" y="371"/>
                  </a:lnTo>
                  <a:lnTo>
                    <a:pt x="195" y="371"/>
                  </a:lnTo>
                  <a:lnTo>
                    <a:pt x="199" y="372"/>
                  </a:lnTo>
                  <a:lnTo>
                    <a:pt x="204" y="373"/>
                  </a:lnTo>
                  <a:lnTo>
                    <a:pt x="205" y="380"/>
                  </a:lnTo>
                  <a:lnTo>
                    <a:pt x="205" y="382"/>
                  </a:lnTo>
                  <a:lnTo>
                    <a:pt x="205" y="387"/>
                  </a:lnTo>
                  <a:lnTo>
                    <a:pt x="203" y="392"/>
                  </a:lnTo>
                  <a:lnTo>
                    <a:pt x="202" y="398"/>
                  </a:lnTo>
                  <a:lnTo>
                    <a:pt x="199" y="402"/>
                  </a:lnTo>
                  <a:lnTo>
                    <a:pt x="198" y="409"/>
                  </a:lnTo>
                  <a:lnTo>
                    <a:pt x="196" y="417"/>
                  </a:lnTo>
                  <a:lnTo>
                    <a:pt x="195" y="424"/>
                  </a:lnTo>
                  <a:lnTo>
                    <a:pt x="192" y="431"/>
                  </a:lnTo>
                  <a:lnTo>
                    <a:pt x="191" y="439"/>
                  </a:lnTo>
                  <a:lnTo>
                    <a:pt x="191" y="447"/>
                  </a:lnTo>
                  <a:lnTo>
                    <a:pt x="191" y="455"/>
                  </a:lnTo>
                  <a:lnTo>
                    <a:pt x="191" y="464"/>
                  </a:lnTo>
                  <a:lnTo>
                    <a:pt x="192" y="472"/>
                  </a:lnTo>
                  <a:lnTo>
                    <a:pt x="193" y="480"/>
                  </a:lnTo>
                  <a:lnTo>
                    <a:pt x="196" y="490"/>
                  </a:lnTo>
                  <a:lnTo>
                    <a:pt x="198" y="498"/>
                  </a:lnTo>
                  <a:lnTo>
                    <a:pt x="200" y="506"/>
                  </a:lnTo>
                  <a:lnTo>
                    <a:pt x="203" y="513"/>
                  </a:lnTo>
                  <a:lnTo>
                    <a:pt x="206" y="521"/>
                  </a:lnTo>
                  <a:lnTo>
                    <a:pt x="209" y="527"/>
                  </a:lnTo>
                  <a:lnTo>
                    <a:pt x="212" y="534"/>
                  </a:lnTo>
                  <a:lnTo>
                    <a:pt x="215" y="540"/>
                  </a:lnTo>
                  <a:lnTo>
                    <a:pt x="217" y="545"/>
                  </a:lnTo>
                  <a:lnTo>
                    <a:pt x="219" y="548"/>
                  </a:lnTo>
                  <a:lnTo>
                    <a:pt x="220" y="552"/>
                  </a:lnTo>
                  <a:lnTo>
                    <a:pt x="222" y="553"/>
                  </a:lnTo>
                  <a:lnTo>
                    <a:pt x="223" y="554"/>
                  </a:lnTo>
                  <a:lnTo>
                    <a:pt x="253" y="510"/>
                  </a:lnTo>
                  <a:lnTo>
                    <a:pt x="257" y="513"/>
                  </a:lnTo>
                  <a:lnTo>
                    <a:pt x="260" y="515"/>
                  </a:lnTo>
                  <a:lnTo>
                    <a:pt x="266" y="520"/>
                  </a:lnTo>
                  <a:lnTo>
                    <a:pt x="271" y="524"/>
                  </a:lnTo>
                  <a:lnTo>
                    <a:pt x="276" y="530"/>
                  </a:lnTo>
                  <a:lnTo>
                    <a:pt x="279" y="535"/>
                  </a:lnTo>
                  <a:lnTo>
                    <a:pt x="283" y="541"/>
                  </a:lnTo>
                  <a:lnTo>
                    <a:pt x="283" y="545"/>
                  </a:lnTo>
                  <a:lnTo>
                    <a:pt x="283" y="551"/>
                  </a:lnTo>
                  <a:lnTo>
                    <a:pt x="280" y="554"/>
                  </a:lnTo>
                  <a:lnTo>
                    <a:pt x="278" y="561"/>
                  </a:lnTo>
                  <a:lnTo>
                    <a:pt x="277" y="563"/>
                  </a:lnTo>
                  <a:lnTo>
                    <a:pt x="275" y="566"/>
                  </a:lnTo>
                  <a:lnTo>
                    <a:pt x="273" y="570"/>
                  </a:lnTo>
                  <a:lnTo>
                    <a:pt x="272" y="574"/>
                  </a:lnTo>
                  <a:lnTo>
                    <a:pt x="271" y="579"/>
                  </a:lnTo>
                  <a:lnTo>
                    <a:pt x="270" y="584"/>
                  </a:lnTo>
                  <a:lnTo>
                    <a:pt x="267" y="590"/>
                  </a:lnTo>
                  <a:lnTo>
                    <a:pt x="267" y="596"/>
                  </a:lnTo>
                  <a:lnTo>
                    <a:pt x="266" y="601"/>
                  </a:lnTo>
                  <a:lnTo>
                    <a:pt x="266" y="607"/>
                  </a:lnTo>
                  <a:lnTo>
                    <a:pt x="265" y="614"/>
                  </a:lnTo>
                  <a:lnTo>
                    <a:pt x="265" y="621"/>
                  </a:lnTo>
                  <a:lnTo>
                    <a:pt x="264" y="629"/>
                  </a:lnTo>
                  <a:lnTo>
                    <a:pt x="264" y="636"/>
                  </a:lnTo>
                  <a:lnTo>
                    <a:pt x="264" y="643"/>
                  </a:lnTo>
                  <a:lnTo>
                    <a:pt x="264" y="651"/>
                  </a:lnTo>
                  <a:lnTo>
                    <a:pt x="264" y="656"/>
                  </a:lnTo>
                  <a:lnTo>
                    <a:pt x="264" y="663"/>
                  </a:lnTo>
                  <a:lnTo>
                    <a:pt x="264" y="669"/>
                  </a:lnTo>
                  <a:lnTo>
                    <a:pt x="264" y="673"/>
                  </a:lnTo>
                  <a:lnTo>
                    <a:pt x="264" y="677"/>
                  </a:lnTo>
                  <a:lnTo>
                    <a:pt x="264" y="680"/>
                  </a:lnTo>
                  <a:lnTo>
                    <a:pt x="264" y="682"/>
                  </a:lnTo>
                  <a:lnTo>
                    <a:pt x="265" y="683"/>
                  </a:lnTo>
                  <a:lnTo>
                    <a:pt x="263" y="683"/>
                  </a:lnTo>
                  <a:lnTo>
                    <a:pt x="259" y="686"/>
                  </a:lnTo>
                  <a:lnTo>
                    <a:pt x="252" y="689"/>
                  </a:lnTo>
                  <a:lnTo>
                    <a:pt x="244" y="693"/>
                  </a:lnTo>
                  <a:lnTo>
                    <a:pt x="233" y="697"/>
                  </a:lnTo>
                  <a:lnTo>
                    <a:pt x="223" y="702"/>
                  </a:lnTo>
                  <a:lnTo>
                    <a:pt x="211" y="707"/>
                  </a:lnTo>
                  <a:lnTo>
                    <a:pt x="199" y="713"/>
                  </a:lnTo>
                  <a:lnTo>
                    <a:pt x="187" y="718"/>
                  </a:lnTo>
                  <a:lnTo>
                    <a:pt x="176" y="722"/>
                  </a:lnTo>
                  <a:lnTo>
                    <a:pt x="165" y="725"/>
                  </a:lnTo>
                  <a:lnTo>
                    <a:pt x="154" y="727"/>
                  </a:lnTo>
                  <a:lnTo>
                    <a:pt x="146" y="727"/>
                  </a:lnTo>
                  <a:lnTo>
                    <a:pt x="140" y="727"/>
                  </a:lnTo>
                  <a:lnTo>
                    <a:pt x="136" y="725"/>
                  </a:lnTo>
                  <a:lnTo>
                    <a:pt x="134" y="720"/>
                  </a:lnTo>
                  <a:lnTo>
                    <a:pt x="133" y="712"/>
                  </a:lnTo>
                  <a:lnTo>
                    <a:pt x="129" y="702"/>
                  </a:lnTo>
                  <a:lnTo>
                    <a:pt x="123" y="687"/>
                  </a:lnTo>
                  <a:lnTo>
                    <a:pt x="113" y="672"/>
                  </a:lnTo>
                  <a:lnTo>
                    <a:pt x="104" y="653"/>
                  </a:lnTo>
                  <a:lnTo>
                    <a:pt x="92" y="634"/>
                  </a:lnTo>
                  <a:lnTo>
                    <a:pt x="79" y="616"/>
                  </a:lnTo>
                  <a:lnTo>
                    <a:pt x="67" y="596"/>
                  </a:lnTo>
                  <a:lnTo>
                    <a:pt x="54" y="576"/>
                  </a:lnTo>
                  <a:lnTo>
                    <a:pt x="43" y="558"/>
                  </a:lnTo>
                  <a:lnTo>
                    <a:pt x="31" y="540"/>
                  </a:lnTo>
                  <a:lnTo>
                    <a:pt x="21" y="526"/>
                  </a:lnTo>
                  <a:lnTo>
                    <a:pt x="12" y="513"/>
                  </a:lnTo>
                  <a:lnTo>
                    <a:pt x="5" y="502"/>
                  </a:lnTo>
                  <a:lnTo>
                    <a:pt x="1" y="497"/>
                  </a:lnTo>
                  <a:lnTo>
                    <a:pt x="0" y="495"/>
                  </a:lnTo>
                  <a:lnTo>
                    <a:pt x="26" y="394"/>
                  </a:lnTo>
                  <a:close/>
                </a:path>
              </a:pathLst>
            </a:custGeom>
            <a:solidFill>
              <a:srgbClr val="637F9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265" name="Freeform 20"/>
            <p:cNvSpPr>
              <a:spLocks/>
            </p:cNvSpPr>
            <p:nvPr/>
          </p:nvSpPr>
          <p:spPr bwMode="auto">
            <a:xfrm>
              <a:off x="1719" y="2165"/>
              <a:ext cx="298" cy="537"/>
            </a:xfrm>
            <a:custGeom>
              <a:avLst/>
              <a:gdLst>
                <a:gd name="T0" fmla="*/ 283 w 298"/>
                <a:gd name="T1" fmla="*/ 53 h 537"/>
                <a:gd name="T2" fmla="*/ 291 w 298"/>
                <a:gd name="T3" fmla="*/ 83 h 537"/>
                <a:gd name="T4" fmla="*/ 297 w 298"/>
                <a:gd name="T5" fmla="*/ 125 h 537"/>
                <a:gd name="T6" fmla="*/ 298 w 298"/>
                <a:gd name="T7" fmla="*/ 167 h 537"/>
                <a:gd name="T8" fmla="*/ 291 w 298"/>
                <a:gd name="T9" fmla="*/ 202 h 537"/>
                <a:gd name="T10" fmla="*/ 279 w 298"/>
                <a:gd name="T11" fmla="*/ 233 h 537"/>
                <a:gd name="T12" fmla="*/ 267 w 298"/>
                <a:gd name="T13" fmla="*/ 260 h 537"/>
                <a:gd name="T14" fmla="*/ 262 w 298"/>
                <a:gd name="T15" fmla="*/ 287 h 537"/>
                <a:gd name="T16" fmla="*/ 265 w 298"/>
                <a:gd name="T17" fmla="*/ 312 h 537"/>
                <a:gd name="T18" fmla="*/ 274 w 298"/>
                <a:gd name="T19" fmla="*/ 334 h 537"/>
                <a:gd name="T20" fmla="*/ 284 w 298"/>
                <a:gd name="T21" fmla="*/ 352 h 537"/>
                <a:gd name="T22" fmla="*/ 285 w 298"/>
                <a:gd name="T23" fmla="*/ 359 h 537"/>
                <a:gd name="T24" fmla="*/ 271 w 298"/>
                <a:gd name="T25" fmla="*/ 372 h 537"/>
                <a:gd name="T26" fmla="*/ 258 w 298"/>
                <a:gd name="T27" fmla="*/ 391 h 537"/>
                <a:gd name="T28" fmla="*/ 245 w 298"/>
                <a:gd name="T29" fmla="*/ 419 h 537"/>
                <a:gd name="T30" fmla="*/ 232 w 298"/>
                <a:gd name="T31" fmla="*/ 454 h 537"/>
                <a:gd name="T32" fmla="*/ 223 w 298"/>
                <a:gd name="T33" fmla="*/ 487 h 537"/>
                <a:gd name="T34" fmla="*/ 217 w 298"/>
                <a:gd name="T35" fmla="*/ 509 h 537"/>
                <a:gd name="T36" fmla="*/ 214 w 298"/>
                <a:gd name="T37" fmla="*/ 505 h 537"/>
                <a:gd name="T38" fmla="*/ 209 w 298"/>
                <a:gd name="T39" fmla="*/ 487 h 537"/>
                <a:gd name="T40" fmla="*/ 204 w 298"/>
                <a:gd name="T41" fmla="*/ 463 h 537"/>
                <a:gd name="T42" fmla="*/ 203 w 298"/>
                <a:gd name="T43" fmla="*/ 438 h 537"/>
                <a:gd name="T44" fmla="*/ 207 w 298"/>
                <a:gd name="T45" fmla="*/ 416 h 537"/>
                <a:gd name="T46" fmla="*/ 216 w 298"/>
                <a:gd name="T47" fmla="*/ 398 h 537"/>
                <a:gd name="T48" fmla="*/ 226 w 298"/>
                <a:gd name="T49" fmla="*/ 383 h 537"/>
                <a:gd name="T50" fmla="*/ 193 w 298"/>
                <a:gd name="T51" fmla="*/ 342 h 537"/>
                <a:gd name="T52" fmla="*/ 197 w 298"/>
                <a:gd name="T53" fmla="*/ 321 h 537"/>
                <a:gd name="T54" fmla="*/ 198 w 298"/>
                <a:gd name="T55" fmla="*/ 294 h 537"/>
                <a:gd name="T56" fmla="*/ 194 w 298"/>
                <a:gd name="T57" fmla="*/ 256 h 537"/>
                <a:gd name="T58" fmla="*/ 187 w 298"/>
                <a:gd name="T59" fmla="*/ 214 h 537"/>
                <a:gd name="T60" fmla="*/ 180 w 298"/>
                <a:gd name="T61" fmla="*/ 179 h 537"/>
                <a:gd name="T62" fmla="*/ 176 w 298"/>
                <a:gd name="T63" fmla="*/ 160 h 537"/>
                <a:gd name="T64" fmla="*/ 166 w 298"/>
                <a:gd name="T65" fmla="*/ 180 h 537"/>
                <a:gd name="T66" fmla="*/ 144 w 298"/>
                <a:gd name="T67" fmla="*/ 228 h 537"/>
                <a:gd name="T68" fmla="*/ 118 w 298"/>
                <a:gd name="T69" fmla="*/ 288 h 537"/>
                <a:gd name="T70" fmla="*/ 100 w 298"/>
                <a:gd name="T71" fmla="*/ 346 h 537"/>
                <a:gd name="T72" fmla="*/ 97 w 298"/>
                <a:gd name="T73" fmla="*/ 384 h 537"/>
                <a:gd name="T74" fmla="*/ 105 w 298"/>
                <a:gd name="T75" fmla="*/ 405 h 537"/>
                <a:gd name="T76" fmla="*/ 120 w 298"/>
                <a:gd name="T77" fmla="*/ 417 h 537"/>
                <a:gd name="T78" fmla="*/ 53 w 298"/>
                <a:gd name="T79" fmla="*/ 453 h 537"/>
                <a:gd name="T80" fmla="*/ 15 w 298"/>
                <a:gd name="T81" fmla="*/ 287 h 537"/>
                <a:gd name="T82" fmla="*/ 30 w 298"/>
                <a:gd name="T83" fmla="*/ 288 h 537"/>
                <a:gd name="T84" fmla="*/ 47 w 298"/>
                <a:gd name="T85" fmla="*/ 284 h 537"/>
                <a:gd name="T86" fmla="*/ 68 w 298"/>
                <a:gd name="T87" fmla="*/ 272 h 537"/>
                <a:gd name="T88" fmla="*/ 86 w 298"/>
                <a:gd name="T89" fmla="*/ 246 h 537"/>
                <a:gd name="T90" fmla="*/ 101 w 298"/>
                <a:gd name="T91" fmla="*/ 212 h 537"/>
                <a:gd name="T92" fmla="*/ 112 w 298"/>
                <a:gd name="T93" fmla="*/ 181 h 537"/>
                <a:gd name="T94" fmla="*/ 118 w 298"/>
                <a:gd name="T95" fmla="*/ 165 h 537"/>
                <a:gd name="T96" fmla="*/ 280 w 298"/>
                <a:gd name="T97" fmla="*/ 41 h 537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98"/>
                <a:gd name="T148" fmla="*/ 0 h 537"/>
                <a:gd name="T149" fmla="*/ 298 w 298"/>
                <a:gd name="T150" fmla="*/ 537 h 537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98" h="537">
                  <a:moveTo>
                    <a:pt x="280" y="41"/>
                  </a:moveTo>
                  <a:lnTo>
                    <a:pt x="280" y="44"/>
                  </a:lnTo>
                  <a:lnTo>
                    <a:pt x="282" y="48"/>
                  </a:lnTo>
                  <a:lnTo>
                    <a:pt x="283" y="53"/>
                  </a:lnTo>
                  <a:lnTo>
                    <a:pt x="284" y="59"/>
                  </a:lnTo>
                  <a:lnTo>
                    <a:pt x="286" y="66"/>
                  </a:lnTo>
                  <a:lnTo>
                    <a:pt x="289" y="74"/>
                  </a:lnTo>
                  <a:lnTo>
                    <a:pt x="291" y="83"/>
                  </a:lnTo>
                  <a:lnTo>
                    <a:pt x="292" y="93"/>
                  </a:lnTo>
                  <a:lnTo>
                    <a:pt x="294" y="103"/>
                  </a:lnTo>
                  <a:lnTo>
                    <a:pt x="296" y="114"/>
                  </a:lnTo>
                  <a:lnTo>
                    <a:pt x="297" y="125"/>
                  </a:lnTo>
                  <a:lnTo>
                    <a:pt x="298" y="135"/>
                  </a:lnTo>
                  <a:lnTo>
                    <a:pt x="298" y="146"/>
                  </a:lnTo>
                  <a:lnTo>
                    <a:pt x="298" y="156"/>
                  </a:lnTo>
                  <a:lnTo>
                    <a:pt x="298" y="167"/>
                  </a:lnTo>
                  <a:lnTo>
                    <a:pt x="296" y="176"/>
                  </a:lnTo>
                  <a:lnTo>
                    <a:pt x="294" y="185"/>
                  </a:lnTo>
                  <a:lnTo>
                    <a:pt x="292" y="193"/>
                  </a:lnTo>
                  <a:lnTo>
                    <a:pt x="291" y="202"/>
                  </a:lnTo>
                  <a:lnTo>
                    <a:pt x="287" y="209"/>
                  </a:lnTo>
                  <a:lnTo>
                    <a:pt x="285" y="218"/>
                  </a:lnTo>
                  <a:lnTo>
                    <a:pt x="283" y="225"/>
                  </a:lnTo>
                  <a:lnTo>
                    <a:pt x="279" y="233"/>
                  </a:lnTo>
                  <a:lnTo>
                    <a:pt x="276" y="239"/>
                  </a:lnTo>
                  <a:lnTo>
                    <a:pt x="273" y="246"/>
                  </a:lnTo>
                  <a:lnTo>
                    <a:pt x="270" y="253"/>
                  </a:lnTo>
                  <a:lnTo>
                    <a:pt x="267" y="260"/>
                  </a:lnTo>
                  <a:lnTo>
                    <a:pt x="265" y="266"/>
                  </a:lnTo>
                  <a:lnTo>
                    <a:pt x="263" y="273"/>
                  </a:lnTo>
                  <a:lnTo>
                    <a:pt x="262" y="280"/>
                  </a:lnTo>
                  <a:lnTo>
                    <a:pt x="262" y="287"/>
                  </a:lnTo>
                  <a:lnTo>
                    <a:pt x="262" y="292"/>
                  </a:lnTo>
                  <a:lnTo>
                    <a:pt x="262" y="299"/>
                  </a:lnTo>
                  <a:lnTo>
                    <a:pt x="263" y="305"/>
                  </a:lnTo>
                  <a:lnTo>
                    <a:pt x="265" y="312"/>
                  </a:lnTo>
                  <a:lnTo>
                    <a:pt x="266" y="317"/>
                  </a:lnTo>
                  <a:lnTo>
                    <a:pt x="269" y="324"/>
                  </a:lnTo>
                  <a:lnTo>
                    <a:pt x="272" y="328"/>
                  </a:lnTo>
                  <a:lnTo>
                    <a:pt x="274" y="334"/>
                  </a:lnTo>
                  <a:lnTo>
                    <a:pt x="277" y="339"/>
                  </a:lnTo>
                  <a:lnTo>
                    <a:pt x="279" y="344"/>
                  </a:lnTo>
                  <a:lnTo>
                    <a:pt x="282" y="347"/>
                  </a:lnTo>
                  <a:lnTo>
                    <a:pt x="284" y="352"/>
                  </a:lnTo>
                  <a:lnTo>
                    <a:pt x="287" y="355"/>
                  </a:lnTo>
                  <a:lnTo>
                    <a:pt x="289" y="358"/>
                  </a:lnTo>
                  <a:lnTo>
                    <a:pt x="287" y="358"/>
                  </a:lnTo>
                  <a:lnTo>
                    <a:pt x="285" y="359"/>
                  </a:lnTo>
                  <a:lnTo>
                    <a:pt x="280" y="361"/>
                  </a:lnTo>
                  <a:lnTo>
                    <a:pt x="277" y="366"/>
                  </a:lnTo>
                  <a:lnTo>
                    <a:pt x="273" y="368"/>
                  </a:lnTo>
                  <a:lnTo>
                    <a:pt x="271" y="372"/>
                  </a:lnTo>
                  <a:lnTo>
                    <a:pt x="269" y="375"/>
                  </a:lnTo>
                  <a:lnTo>
                    <a:pt x="265" y="380"/>
                  </a:lnTo>
                  <a:lnTo>
                    <a:pt x="262" y="384"/>
                  </a:lnTo>
                  <a:lnTo>
                    <a:pt x="258" y="391"/>
                  </a:lnTo>
                  <a:lnTo>
                    <a:pt x="254" y="395"/>
                  </a:lnTo>
                  <a:lnTo>
                    <a:pt x="252" y="404"/>
                  </a:lnTo>
                  <a:lnTo>
                    <a:pt x="247" y="411"/>
                  </a:lnTo>
                  <a:lnTo>
                    <a:pt x="245" y="419"/>
                  </a:lnTo>
                  <a:lnTo>
                    <a:pt x="242" y="427"/>
                  </a:lnTo>
                  <a:lnTo>
                    <a:pt x="238" y="437"/>
                  </a:lnTo>
                  <a:lnTo>
                    <a:pt x="234" y="445"/>
                  </a:lnTo>
                  <a:lnTo>
                    <a:pt x="232" y="454"/>
                  </a:lnTo>
                  <a:lnTo>
                    <a:pt x="230" y="464"/>
                  </a:lnTo>
                  <a:lnTo>
                    <a:pt x="227" y="473"/>
                  </a:lnTo>
                  <a:lnTo>
                    <a:pt x="225" y="480"/>
                  </a:lnTo>
                  <a:lnTo>
                    <a:pt x="223" y="487"/>
                  </a:lnTo>
                  <a:lnTo>
                    <a:pt x="221" y="494"/>
                  </a:lnTo>
                  <a:lnTo>
                    <a:pt x="219" y="500"/>
                  </a:lnTo>
                  <a:lnTo>
                    <a:pt x="218" y="505"/>
                  </a:lnTo>
                  <a:lnTo>
                    <a:pt x="217" y="509"/>
                  </a:lnTo>
                  <a:lnTo>
                    <a:pt x="217" y="511"/>
                  </a:lnTo>
                  <a:lnTo>
                    <a:pt x="217" y="512"/>
                  </a:lnTo>
                  <a:lnTo>
                    <a:pt x="216" y="510"/>
                  </a:lnTo>
                  <a:lnTo>
                    <a:pt x="214" y="505"/>
                  </a:lnTo>
                  <a:lnTo>
                    <a:pt x="213" y="502"/>
                  </a:lnTo>
                  <a:lnTo>
                    <a:pt x="212" y="497"/>
                  </a:lnTo>
                  <a:lnTo>
                    <a:pt x="211" y="492"/>
                  </a:lnTo>
                  <a:lnTo>
                    <a:pt x="209" y="487"/>
                  </a:lnTo>
                  <a:lnTo>
                    <a:pt x="207" y="481"/>
                  </a:lnTo>
                  <a:lnTo>
                    <a:pt x="206" y="474"/>
                  </a:lnTo>
                  <a:lnTo>
                    <a:pt x="205" y="469"/>
                  </a:lnTo>
                  <a:lnTo>
                    <a:pt x="204" y="463"/>
                  </a:lnTo>
                  <a:lnTo>
                    <a:pt x="203" y="457"/>
                  </a:lnTo>
                  <a:lnTo>
                    <a:pt x="201" y="450"/>
                  </a:lnTo>
                  <a:lnTo>
                    <a:pt x="201" y="444"/>
                  </a:lnTo>
                  <a:lnTo>
                    <a:pt x="203" y="438"/>
                  </a:lnTo>
                  <a:lnTo>
                    <a:pt x="203" y="432"/>
                  </a:lnTo>
                  <a:lnTo>
                    <a:pt x="204" y="426"/>
                  </a:lnTo>
                  <a:lnTo>
                    <a:pt x="205" y="420"/>
                  </a:lnTo>
                  <a:lnTo>
                    <a:pt x="207" y="416"/>
                  </a:lnTo>
                  <a:lnTo>
                    <a:pt x="209" y="410"/>
                  </a:lnTo>
                  <a:lnTo>
                    <a:pt x="211" y="405"/>
                  </a:lnTo>
                  <a:lnTo>
                    <a:pt x="213" y="401"/>
                  </a:lnTo>
                  <a:lnTo>
                    <a:pt x="216" y="398"/>
                  </a:lnTo>
                  <a:lnTo>
                    <a:pt x="219" y="391"/>
                  </a:lnTo>
                  <a:lnTo>
                    <a:pt x="223" y="386"/>
                  </a:lnTo>
                  <a:lnTo>
                    <a:pt x="225" y="384"/>
                  </a:lnTo>
                  <a:lnTo>
                    <a:pt x="226" y="383"/>
                  </a:lnTo>
                  <a:lnTo>
                    <a:pt x="190" y="351"/>
                  </a:lnTo>
                  <a:lnTo>
                    <a:pt x="190" y="350"/>
                  </a:lnTo>
                  <a:lnTo>
                    <a:pt x="191" y="347"/>
                  </a:lnTo>
                  <a:lnTo>
                    <a:pt x="193" y="342"/>
                  </a:lnTo>
                  <a:lnTo>
                    <a:pt x="194" y="337"/>
                  </a:lnTo>
                  <a:lnTo>
                    <a:pt x="196" y="332"/>
                  </a:lnTo>
                  <a:lnTo>
                    <a:pt x="197" y="327"/>
                  </a:lnTo>
                  <a:lnTo>
                    <a:pt x="197" y="321"/>
                  </a:lnTo>
                  <a:lnTo>
                    <a:pt x="198" y="317"/>
                  </a:lnTo>
                  <a:lnTo>
                    <a:pt x="198" y="310"/>
                  </a:lnTo>
                  <a:lnTo>
                    <a:pt x="198" y="302"/>
                  </a:lnTo>
                  <a:lnTo>
                    <a:pt x="198" y="294"/>
                  </a:lnTo>
                  <a:lnTo>
                    <a:pt x="199" y="287"/>
                  </a:lnTo>
                  <a:lnTo>
                    <a:pt x="198" y="277"/>
                  </a:lnTo>
                  <a:lnTo>
                    <a:pt x="197" y="267"/>
                  </a:lnTo>
                  <a:lnTo>
                    <a:pt x="194" y="256"/>
                  </a:lnTo>
                  <a:lnTo>
                    <a:pt x="193" y="246"/>
                  </a:lnTo>
                  <a:lnTo>
                    <a:pt x="191" y="235"/>
                  </a:lnTo>
                  <a:lnTo>
                    <a:pt x="190" y="225"/>
                  </a:lnTo>
                  <a:lnTo>
                    <a:pt x="187" y="214"/>
                  </a:lnTo>
                  <a:lnTo>
                    <a:pt x="186" y="205"/>
                  </a:lnTo>
                  <a:lnTo>
                    <a:pt x="184" y="195"/>
                  </a:lnTo>
                  <a:lnTo>
                    <a:pt x="183" y="187"/>
                  </a:lnTo>
                  <a:lnTo>
                    <a:pt x="180" y="179"/>
                  </a:lnTo>
                  <a:lnTo>
                    <a:pt x="179" y="173"/>
                  </a:lnTo>
                  <a:lnTo>
                    <a:pt x="177" y="167"/>
                  </a:lnTo>
                  <a:lnTo>
                    <a:pt x="176" y="162"/>
                  </a:lnTo>
                  <a:lnTo>
                    <a:pt x="176" y="160"/>
                  </a:lnTo>
                  <a:lnTo>
                    <a:pt x="174" y="160"/>
                  </a:lnTo>
                  <a:lnTo>
                    <a:pt x="173" y="165"/>
                  </a:lnTo>
                  <a:lnTo>
                    <a:pt x="170" y="171"/>
                  </a:lnTo>
                  <a:lnTo>
                    <a:pt x="166" y="180"/>
                  </a:lnTo>
                  <a:lnTo>
                    <a:pt x="160" y="188"/>
                  </a:lnTo>
                  <a:lnTo>
                    <a:pt x="156" y="200"/>
                  </a:lnTo>
                  <a:lnTo>
                    <a:pt x="150" y="213"/>
                  </a:lnTo>
                  <a:lnTo>
                    <a:pt x="144" y="228"/>
                  </a:lnTo>
                  <a:lnTo>
                    <a:pt x="137" y="242"/>
                  </a:lnTo>
                  <a:lnTo>
                    <a:pt x="130" y="258"/>
                  </a:lnTo>
                  <a:lnTo>
                    <a:pt x="124" y="273"/>
                  </a:lnTo>
                  <a:lnTo>
                    <a:pt x="118" y="288"/>
                  </a:lnTo>
                  <a:lnTo>
                    <a:pt x="112" y="304"/>
                  </a:lnTo>
                  <a:lnTo>
                    <a:pt x="107" y="319"/>
                  </a:lnTo>
                  <a:lnTo>
                    <a:pt x="104" y="332"/>
                  </a:lnTo>
                  <a:lnTo>
                    <a:pt x="100" y="346"/>
                  </a:lnTo>
                  <a:lnTo>
                    <a:pt x="98" y="357"/>
                  </a:lnTo>
                  <a:lnTo>
                    <a:pt x="97" y="366"/>
                  </a:lnTo>
                  <a:lnTo>
                    <a:pt x="97" y="374"/>
                  </a:lnTo>
                  <a:lnTo>
                    <a:pt x="97" y="384"/>
                  </a:lnTo>
                  <a:lnTo>
                    <a:pt x="98" y="390"/>
                  </a:lnTo>
                  <a:lnTo>
                    <a:pt x="100" y="395"/>
                  </a:lnTo>
                  <a:lnTo>
                    <a:pt x="101" y="400"/>
                  </a:lnTo>
                  <a:lnTo>
                    <a:pt x="105" y="405"/>
                  </a:lnTo>
                  <a:lnTo>
                    <a:pt x="110" y="411"/>
                  </a:lnTo>
                  <a:lnTo>
                    <a:pt x="114" y="414"/>
                  </a:lnTo>
                  <a:lnTo>
                    <a:pt x="118" y="417"/>
                  </a:lnTo>
                  <a:lnTo>
                    <a:pt x="120" y="417"/>
                  </a:lnTo>
                  <a:lnTo>
                    <a:pt x="88" y="459"/>
                  </a:lnTo>
                  <a:lnTo>
                    <a:pt x="64" y="537"/>
                  </a:lnTo>
                  <a:lnTo>
                    <a:pt x="0" y="484"/>
                  </a:lnTo>
                  <a:lnTo>
                    <a:pt x="53" y="453"/>
                  </a:lnTo>
                  <a:lnTo>
                    <a:pt x="44" y="394"/>
                  </a:lnTo>
                  <a:lnTo>
                    <a:pt x="0" y="332"/>
                  </a:lnTo>
                  <a:lnTo>
                    <a:pt x="14" y="287"/>
                  </a:lnTo>
                  <a:lnTo>
                    <a:pt x="15" y="287"/>
                  </a:lnTo>
                  <a:lnTo>
                    <a:pt x="19" y="287"/>
                  </a:lnTo>
                  <a:lnTo>
                    <a:pt x="21" y="287"/>
                  </a:lnTo>
                  <a:lnTo>
                    <a:pt x="26" y="288"/>
                  </a:lnTo>
                  <a:lnTo>
                    <a:pt x="30" y="288"/>
                  </a:lnTo>
                  <a:lnTo>
                    <a:pt x="34" y="288"/>
                  </a:lnTo>
                  <a:lnTo>
                    <a:pt x="39" y="287"/>
                  </a:lnTo>
                  <a:lnTo>
                    <a:pt x="43" y="286"/>
                  </a:lnTo>
                  <a:lnTo>
                    <a:pt x="47" y="284"/>
                  </a:lnTo>
                  <a:lnTo>
                    <a:pt x="53" y="282"/>
                  </a:lnTo>
                  <a:lnTo>
                    <a:pt x="58" y="280"/>
                  </a:lnTo>
                  <a:lnTo>
                    <a:pt x="64" y="277"/>
                  </a:lnTo>
                  <a:lnTo>
                    <a:pt x="68" y="272"/>
                  </a:lnTo>
                  <a:lnTo>
                    <a:pt x="74" y="267"/>
                  </a:lnTo>
                  <a:lnTo>
                    <a:pt x="78" y="260"/>
                  </a:lnTo>
                  <a:lnTo>
                    <a:pt x="83" y="253"/>
                  </a:lnTo>
                  <a:lnTo>
                    <a:pt x="86" y="246"/>
                  </a:lnTo>
                  <a:lnTo>
                    <a:pt x="91" y="238"/>
                  </a:lnTo>
                  <a:lnTo>
                    <a:pt x="94" y="228"/>
                  </a:lnTo>
                  <a:lnTo>
                    <a:pt x="98" y="220"/>
                  </a:lnTo>
                  <a:lnTo>
                    <a:pt x="101" y="212"/>
                  </a:lnTo>
                  <a:lnTo>
                    <a:pt x="105" y="203"/>
                  </a:lnTo>
                  <a:lnTo>
                    <a:pt x="107" y="195"/>
                  </a:lnTo>
                  <a:lnTo>
                    <a:pt x="111" y="188"/>
                  </a:lnTo>
                  <a:lnTo>
                    <a:pt x="112" y="181"/>
                  </a:lnTo>
                  <a:lnTo>
                    <a:pt x="116" y="176"/>
                  </a:lnTo>
                  <a:lnTo>
                    <a:pt x="116" y="171"/>
                  </a:lnTo>
                  <a:lnTo>
                    <a:pt x="118" y="167"/>
                  </a:lnTo>
                  <a:lnTo>
                    <a:pt x="118" y="165"/>
                  </a:lnTo>
                  <a:lnTo>
                    <a:pt x="119" y="165"/>
                  </a:lnTo>
                  <a:lnTo>
                    <a:pt x="126" y="89"/>
                  </a:lnTo>
                  <a:lnTo>
                    <a:pt x="171" y="0"/>
                  </a:lnTo>
                  <a:lnTo>
                    <a:pt x="280" y="41"/>
                  </a:lnTo>
                  <a:close/>
                </a:path>
              </a:pathLst>
            </a:custGeom>
            <a:solidFill>
              <a:srgbClr val="4A687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266" name="Freeform 21"/>
            <p:cNvSpPr>
              <a:spLocks/>
            </p:cNvSpPr>
            <p:nvPr/>
          </p:nvSpPr>
          <p:spPr bwMode="auto">
            <a:xfrm>
              <a:off x="2082" y="1911"/>
              <a:ext cx="499" cy="717"/>
            </a:xfrm>
            <a:custGeom>
              <a:avLst/>
              <a:gdLst>
                <a:gd name="T0" fmla="*/ 422 w 499"/>
                <a:gd name="T1" fmla="*/ 17 h 717"/>
                <a:gd name="T2" fmla="*/ 428 w 499"/>
                <a:gd name="T3" fmla="*/ 57 h 717"/>
                <a:gd name="T4" fmla="*/ 422 w 499"/>
                <a:gd name="T5" fmla="*/ 105 h 717"/>
                <a:gd name="T6" fmla="*/ 399 w 499"/>
                <a:gd name="T7" fmla="*/ 150 h 717"/>
                <a:gd name="T8" fmla="*/ 362 w 499"/>
                <a:gd name="T9" fmla="*/ 191 h 717"/>
                <a:gd name="T10" fmla="*/ 326 w 499"/>
                <a:gd name="T11" fmla="*/ 238 h 717"/>
                <a:gd name="T12" fmla="*/ 300 w 499"/>
                <a:gd name="T13" fmla="*/ 298 h 717"/>
                <a:gd name="T14" fmla="*/ 293 w 499"/>
                <a:gd name="T15" fmla="*/ 368 h 717"/>
                <a:gd name="T16" fmla="*/ 300 w 499"/>
                <a:gd name="T17" fmla="*/ 432 h 717"/>
                <a:gd name="T18" fmla="*/ 326 w 499"/>
                <a:gd name="T19" fmla="*/ 478 h 717"/>
                <a:gd name="T20" fmla="*/ 362 w 499"/>
                <a:gd name="T21" fmla="*/ 496 h 717"/>
                <a:gd name="T22" fmla="*/ 401 w 499"/>
                <a:gd name="T23" fmla="*/ 499 h 717"/>
                <a:gd name="T24" fmla="*/ 428 w 499"/>
                <a:gd name="T25" fmla="*/ 488 h 717"/>
                <a:gd name="T26" fmla="*/ 444 w 499"/>
                <a:gd name="T27" fmla="*/ 468 h 717"/>
                <a:gd name="T28" fmla="*/ 469 w 499"/>
                <a:gd name="T29" fmla="*/ 485 h 717"/>
                <a:gd name="T30" fmla="*/ 467 w 499"/>
                <a:gd name="T31" fmla="*/ 498 h 717"/>
                <a:gd name="T32" fmla="*/ 459 w 499"/>
                <a:gd name="T33" fmla="*/ 521 h 717"/>
                <a:gd name="T34" fmla="*/ 435 w 499"/>
                <a:gd name="T35" fmla="*/ 552 h 717"/>
                <a:gd name="T36" fmla="*/ 398 w 499"/>
                <a:gd name="T37" fmla="*/ 585 h 717"/>
                <a:gd name="T38" fmla="*/ 362 w 499"/>
                <a:gd name="T39" fmla="*/ 611 h 717"/>
                <a:gd name="T40" fmla="*/ 347 w 499"/>
                <a:gd name="T41" fmla="*/ 624 h 717"/>
                <a:gd name="T42" fmla="*/ 365 w 499"/>
                <a:gd name="T43" fmla="*/ 614 h 717"/>
                <a:gd name="T44" fmla="*/ 405 w 499"/>
                <a:gd name="T45" fmla="*/ 602 h 717"/>
                <a:gd name="T46" fmla="*/ 448 w 499"/>
                <a:gd name="T47" fmla="*/ 599 h 717"/>
                <a:gd name="T48" fmla="*/ 479 w 499"/>
                <a:gd name="T49" fmla="*/ 617 h 717"/>
                <a:gd name="T50" fmla="*/ 493 w 499"/>
                <a:gd name="T51" fmla="*/ 642 h 717"/>
                <a:gd name="T52" fmla="*/ 498 w 499"/>
                <a:gd name="T53" fmla="*/ 664 h 717"/>
                <a:gd name="T54" fmla="*/ 487 w 499"/>
                <a:gd name="T55" fmla="*/ 673 h 717"/>
                <a:gd name="T56" fmla="*/ 464 w 499"/>
                <a:gd name="T57" fmla="*/ 692 h 717"/>
                <a:gd name="T58" fmla="*/ 435 w 499"/>
                <a:gd name="T59" fmla="*/ 710 h 717"/>
                <a:gd name="T60" fmla="*/ 407 w 499"/>
                <a:gd name="T61" fmla="*/ 717 h 717"/>
                <a:gd name="T62" fmla="*/ 385 w 499"/>
                <a:gd name="T63" fmla="*/ 715 h 717"/>
                <a:gd name="T64" fmla="*/ 372 w 499"/>
                <a:gd name="T65" fmla="*/ 713 h 717"/>
                <a:gd name="T66" fmla="*/ 348 w 499"/>
                <a:gd name="T67" fmla="*/ 706 h 717"/>
                <a:gd name="T68" fmla="*/ 313 w 499"/>
                <a:gd name="T69" fmla="*/ 691 h 717"/>
                <a:gd name="T70" fmla="*/ 275 w 499"/>
                <a:gd name="T71" fmla="*/ 664 h 717"/>
                <a:gd name="T72" fmla="*/ 241 w 499"/>
                <a:gd name="T73" fmla="*/ 625 h 717"/>
                <a:gd name="T74" fmla="*/ 215 w 499"/>
                <a:gd name="T75" fmla="*/ 579 h 717"/>
                <a:gd name="T76" fmla="*/ 198 w 499"/>
                <a:gd name="T77" fmla="*/ 532 h 717"/>
                <a:gd name="T78" fmla="*/ 188 w 499"/>
                <a:gd name="T79" fmla="*/ 487 h 717"/>
                <a:gd name="T80" fmla="*/ 186 w 499"/>
                <a:gd name="T81" fmla="*/ 453 h 717"/>
                <a:gd name="T82" fmla="*/ 115 w 499"/>
                <a:gd name="T83" fmla="*/ 532 h 717"/>
                <a:gd name="T84" fmla="*/ 86 w 499"/>
                <a:gd name="T85" fmla="*/ 534 h 717"/>
                <a:gd name="T86" fmla="*/ 64 w 499"/>
                <a:gd name="T87" fmla="*/ 545 h 717"/>
                <a:gd name="T88" fmla="*/ 36 w 499"/>
                <a:gd name="T89" fmla="*/ 558 h 717"/>
                <a:gd name="T90" fmla="*/ 10 w 499"/>
                <a:gd name="T91" fmla="*/ 569 h 717"/>
                <a:gd name="T92" fmla="*/ 2 w 499"/>
                <a:gd name="T93" fmla="*/ 572 h 717"/>
                <a:gd name="T94" fmla="*/ 29 w 499"/>
                <a:gd name="T95" fmla="*/ 546 h 717"/>
                <a:gd name="T96" fmla="*/ 77 w 499"/>
                <a:gd name="T97" fmla="*/ 499 h 717"/>
                <a:gd name="T98" fmla="*/ 129 w 499"/>
                <a:gd name="T99" fmla="*/ 436 h 717"/>
                <a:gd name="T100" fmla="*/ 179 w 499"/>
                <a:gd name="T101" fmla="*/ 370 h 717"/>
                <a:gd name="T102" fmla="*/ 223 w 499"/>
                <a:gd name="T103" fmla="*/ 302 h 717"/>
                <a:gd name="T104" fmla="*/ 262 w 499"/>
                <a:gd name="T105" fmla="*/ 236 h 717"/>
                <a:gd name="T106" fmla="*/ 296 w 499"/>
                <a:gd name="T107" fmla="*/ 174 h 717"/>
                <a:gd name="T108" fmla="*/ 326 w 499"/>
                <a:gd name="T109" fmla="*/ 121 h 717"/>
                <a:gd name="T110" fmla="*/ 353 w 499"/>
                <a:gd name="T111" fmla="*/ 76 h 717"/>
                <a:gd name="T112" fmla="*/ 380 w 499"/>
                <a:gd name="T113" fmla="*/ 39 h 717"/>
                <a:gd name="T114" fmla="*/ 404 w 499"/>
                <a:gd name="T115" fmla="*/ 13 h 717"/>
                <a:gd name="T116" fmla="*/ 420 w 499"/>
                <a:gd name="T117" fmla="*/ 0 h 717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499"/>
                <a:gd name="T178" fmla="*/ 0 h 717"/>
                <a:gd name="T179" fmla="*/ 499 w 499"/>
                <a:gd name="T180" fmla="*/ 717 h 717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499" h="717">
                  <a:moveTo>
                    <a:pt x="420" y="0"/>
                  </a:moveTo>
                  <a:lnTo>
                    <a:pt x="420" y="3"/>
                  </a:lnTo>
                  <a:lnTo>
                    <a:pt x="420" y="6"/>
                  </a:lnTo>
                  <a:lnTo>
                    <a:pt x="422" y="11"/>
                  </a:lnTo>
                  <a:lnTo>
                    <a:pt x="422" y="17"/>
                  </a:lnTo>
                  <a:lnTo>
                    <a:pt x="424" y="23"/>
                  </a:lnTo>
                  <a:lnTo>
                    <a:pt x="426" y="31"/>
                  </a:lnTo>
                  <a:lnTo>
                    <a:pt x="427" y="39"/>
                  </a:lnTo>
                  <a:lnTo>
                    <a:pt x="427" y="48"/>
                  </a:lnTo>
                  <a:lnTo>
                    <a:pt x="428" y="57"/>
                  </a:lnTo>
                  <a:lnTo>
                    <a:pt x="427" y="66"/>
                  </a:lnTo>
                  <a:lnTo>
                    <a:pt x="427" y="76"/>
                  </a:lnTo>
                  <a:lnTo>
                    <a:pt x="426" y="85"/>
                  </a:lnTo>
                  <a:lnTo>
                    <a:pt x="425" y="96"/>
                  </a:lnTo>
                  <a:lnTo>
                    <a:pt x="422" y="105"/>
                  </a:lnTo>
                  <a:lnTo>
                    <a:pt x="420" y="115"/>
                  </a:lnTo>
                  <a:lnTo>
                    <a:pt x="415" y="124"/>
                  </a:lnTo>
                  <a:lnTo>
                    <a:pt x="411" y="132"/>
                  </a:lnTo>
                  <a:lnTo>
                    <a:pt x="405" y="141"/>
                  </a:lnTo>
                  <a:lnTo>
                    <a:pt x="399" y="150"/>
                  </a:lnTo>
                  <a:lnTo>
                    <a:pt x="392" y="157"/>
                  </a:lnTo>
                  <a:lnTo>
                    <a:pt x="385" y="167"/>
                  </a:lnTo>
                  <a:lnTo>
                    <a:pt x="378" y="175"/>
                  </a:lnTo>
                  <a:lnTo>
                    <a:pt x="372" y="183"/>
                  </a:lnTo>
                  <a:lnTo>
                    <a:pt x="362" y="191"/>
                  </a:lnTo>
                  <a:lnTo>
                    <a:pt x="355" y="200"/>
                  </a:lnTo>
                  <a:lnTo>
                    <a:pt x="347" y="208"/>
                  </a:lnTo>
                  <a:lnTo>
                    <a:pt x="340" y="218"/>
                  </a:lnTo>
                  <a:lnTo>
                    <a:pt x="333" y="228"/>
                  </a:lnTo>
                  <a:lnTo>
                    <a:pt x="326" y="238"/>
                  </a:lnTo>
                  <a:lnTo>
                    <a:pt x="319" y="249"/>
                  </a:lnTo>
                  <a:lnTo>
                    <a:pt x="314" y="262"/>
                  </a:lnTo>
                  <a:lnTo>
                    <a:pt x="308" y="274"/>
                  </a:lnTo>
                  <a:lnTo>
                    <a:pt x="305" y="286"/>
                  </a:lnTo>
                  <a:lnTo>
                    <a:pt x="300" y="298"/>
                  </a:lnTo>
                  <a:lnTo>
                    <a:pt x="298" y="313"/>
                  </a:lnTo>
                  <a:lnTo>
                    <a:pt x="295" y="327"/>
                  </a:lnTo>
                  <a:lnTo>
                    <a:pt x="294" y="340"/>
                  </a:lnTo>
                  <a:lnTo>
                    <a:pt x="293" y="354"/>
                  </a:lnTo>
                  <a:lnTo>
                    <a:pt x="293" y="368"/>
                  </a:lnTo>
                  <a:lnTo>
                    <a:pt x="293" y="382"/>
                  </a:lnTo>
                  <a:lnTo>
                    <a:pt x="294" y="395"/>
                  </a:lnTo>
                  <a:lnTo>
                    <a:pt x="295" y="408"/>
                  </a:lnTo>
                  <a:lnTo>
                    <a:pt x="298" y="421"/>
                  </a:lnTo>
                  <a:lnTo>
                    <a:pt x="300" y="432"/>
                  </a:lnTo>
                  <a:lnTo>
                    <a:pt x="305" y="443"/>
                  </a:lnTo>
                  <a:lnTo>
                    <a:pt x="308" y="453"/>
                  </a:lnTo>
                  <a:lnTo>
                    <a:pt x="314" y="463"/>
                  </a:lnTo>
                  <a:lnTo>
                    <a:pt x="319" y="470"/>
                  </a:lnTo>
                  <a:lnTo>
                    <a:pt x="326" y="478"/>
                  </a:lnTo>
                  <a:lnTo>
                    <a:pt x="333" y="482"/>
                  </a:lnTo>
                  <a:lnTo>
                    <a:pt x="340" y="488"/>
                  </a:lnTo>
                  <a:lnTo>
                    <a:pt x="347" y="492"/>
                  </a:lnTo>
                  <a:lnTo>
                    <a:pt x="354" y="494"/>
                  </a:lnTo>
                  <a:lnTo>
                    <a:pt x="362" y="496"/>
                  </a:lnTo>
                  <a:lnTo>
                    <a:pt x="371" y="499"/>
                  </a:lnTo>
                  <a:lnTo>
                    <a:pt x="378" y="499"/>
                  </a:lnTo>
                  <a:lnTo>
                    <a:pt x="385" y="499"/>
                  </a:lnTo>
                  <a:lnTo>
                    <a:pt x="393" y="499"/>
                  </a:lnTo>
                  <a:lnTo>
                    <a:pt x="401" y="499"/>
                  </a:lnTo>
                  <a:lnTo>
                    <a:pt x="407" y="496"/>
                  </a:lnTo>
                  <a:lnTo>
                    <a:pt x="413" y="495"/>
                  </a:lnTo>
                  <a:lnTo>
                    <a:pt x="419" y="493"/>
                  </a:lnTo>
                  <a:lnTo>
                    <a:pt x="425" y="492"/>
                  </a:lnTo>
                  <a:lnTo>
                    <a:pt x="428" y="488"/>
                  </a:lnTo>
                  <a:lnTo>
                    <a:pt x="432" y="485"/>
                  </a:lnTo>
                  <a:lnTo>
                    <a:pt x="435" y="482"/>
                  </a:lnTo>
                  <a:lnTo>
                    <a:pt x="438" y="479"/>
                  </a:lnTo>
                  <a:lnTo>
                    <a:pt x="441" y="473"/>
                  </a:lnTo>
                  <a:lnTo>
                    <a:pt x="444" y="468"/>
                  </a:lnTo>
                  <a:lnTo>
                    <a:pt x="444" y="462"/>
                  </a:lnTo>
                  <a:lnTo>
                    <a:pt x="445" y="459"/>
                  </a:lnTo>
                  <a:lnTo>
                    <a:pt x="445" y="456"/>
                  </a:lnTo>
                  <a:lnTo>
                    <a:pt x="445" y="455"/>
                  </a:lnTo>
                  <a:lnTo>
                    <a:pt x="469" y="485"/>
                  </a:lnTo>
                  <a:lnTo>
                    <a:pt x="468" y="486"/>
                  </a:lnTo>
                  <a:lnTo>
                    <a:pt x="468" y="489"/>
                  </a:lnTo>
                  <a:lnTo>
                    <a:pt x="467" y="492"/>
                  </a:lnTo>
                  <a:lnTo>
                    <a:pt x="467" y="494"/>
                  </a:lnTo>
                  <a:lnTo>
                    <a:pt x="467" y="498"/>
                  </a:lnTo>
                  <a:lnTo>
                    <a:pt x="466" y="502"/>
                  </a:lnTo>
                  <a:lnTo>
                    <a:pt x="464" y="506"/>
                  </a:lnTo>
                  <a:lnTo>
                    <a:pt x="462" y="510"/>
                  </a:lnTo>
                  <a:lnTo>
                    <a:pt x="460" y="515"/>
                  </a:lnTo>
                  <a:lnTo>
                    <a:pt x="459" y="521"/>
                  </a:lnTo>
                  <a:lnTo>
                    <a:pt x="455" y="527"/>
                  </a:lnTo>
                  <a:lnTo>
                    <a:pt x="452" y="532"/>
                  </a:lnTo>
                  <a:lnTo>
                    <a:pt x="447" y="539"/>
                  </a:lnTo>
                  <a:lnTo>
                    <a:pt x="442" y="546"/>
                  </a:lnTo>
                  <a:lnTo>
                    <a:pt x="435" y="552"/>
                  </a:lnTo>
                  <a:lnTo>
                    <a:pt x="429" y="559"/>
                  </a:lnTo>
                  <a:lnTo>
                    <a:pt x="421" y="565"/>
                  </a:lnTo>
                  <a:lnTo>
                    <a:pt x="414" y="572"/>
                  </a:lnTo>
                  <a:lnTo>
                    <a:pt x="406" y="578"/>
                  </a:lnTo>
                  <a:lnTo>
                    <a:pt x="398" y="585"/>
                  </a:lnTo>
                  <a:lnTo>
                    <a:pt x="391" y="591"/>
                  </a:lnTo>
                  <a:lnTo>
                    <a:pt x="384" y="596"/>
                  </a:lnTo>
                  <a:lnTo>
                    <a:pt x="374" y="602"/>
                  </a:lnTo>
                  <a:lnTo>
                    <a:pt x="368" y="607"/>
                  </a:lnTo>
                  <a:lnTo>
                    <a:pt x="362" y="611"/>
                  </a:lnTo>
                  <a:lnTo>
                    <a:pt x="358" y="615"/>
                  </a:lnTo>
                  <a:lnTo>
                    <a:pt x="352" y="618"/>
                  </a:lnTo>
                  <a:lnTo>
                    <a:pt x="349" y="621"/>
                  </a:lnTo>
                  <a:lnTo>
                    <a:pt x="347" y="622"/>
                  </a:lnTo>
                  <a:lnTo>
                    <a:pt x="347" y="624"/>
                  </a:lnTo>
                  <a:lnTo>
                    <a:pt x="347" y="622"/>
                  </a:lnTo>
                  <a:lnTo>
                    <a:pt x="351" y="621"/>
                  </a:lnTo>
                  <a:lnTo>
                    <a:pt x="354" y="619"/>
                  </a:lnTo>
                  <a:lnTo>
                    <a:pt x="359" y="618"/>
                  </a:lnTo>
                  <a:lnTo>
                    <a:pt x="365" y="614"/>
                  </a:lnTo>
                  <a:lnTo>
                    <a:pt x="372" y="613"/>
                  </a:lnTo>
                  <a:lnTo>
                    <a:pt x="379" y="611"/>
                  </a:lnTo>
                  <a:lnTo>
                    <a:pt x="388" y="608"/>
                  </a:lnTo>
                  <a:lnTo>
                    <a:pt x="396" y="606"/>
                  </a:lnTo>
                  <a:lnTo>
                    <a:pt x="405" y="602"/>
                  </a:lnTo>
                  <a:lnTo>
                    <a:pt x="414" y="600"/>
                  </a:lnTo>
                  <a:lnTo>
                    <a:pt x="424" y="600"/>
                  </a:lnTo>
                  <a:lnTo>
                    <a:pt x="432" y="599"/>
                  </a:lnTo>
                  <a:lnTo>
                    <a:pt x="441" y="599"/>
                  </a:lnTo>
                  <a:lnTo>
                    <a:pt x="448" y="599"/>
                  </a:lnTo>
                  <a:lnTo>
                    <a:pt x="456" y="601"/>
                  </a:lnTo>
                  <a:lnTo>
                    <a:pt x="462" y="604"/>
                  </a:lnTo>
                  <a:lnTo>
                    <a:pt x="469" y="607"/>
                  </a:lnTo>
                  <a:lnTo>
                    <a:pt x="474" y="611"/>
                  </a:lnTo>
                  <a:lnTo>
                    <a:pt x="479" y="617"/>
                  </a:lnTo>
                  <a:lnTo>
                    <a:pt x="482" y="620"/>
                  </a:lnTo>
                  <a:lnTo>
                    <a:pt x="486" y="626"/>
                  </a:lnTo>
                  <a:lnTo>
                    <a:pt x="488" y="632"/>
                  </a:lnTo>
                  <a:lnTo>
                    <a:pt x="492" y="638"/>
                  </a:lnTo>
                  <a:lnTo>
                    <a:pt x="493" y="642"/>
                  </a:lnTo>
                  <a:lnTo>
                    <a:pt x="494" y="648"/>
                  </a:lnTo>
                  <a:lnTo>
                    <a:pt x="495" y="652"/>
                  </a:lnTo>
                  <a:lnTo>
                    <a:pt x="498" y="657"/>
                  </a:lnTo>
                  <a:lnTo>
                    <a:pt x="498" y="660"/>
                  </a:lnTo>
                  <a:lnTo>
                    <a:pt x="498" y="664"/>
                  </a:lnTo>
                  <a:lnTo>
                    <a:pt x="498" y="665"/>
                  </a:lnTo>
                  <a:lnTo>
                    <a:pt x="499" y="666"/>
                  </a:lnTo>
                  <a:lnTo>
                    <a:pt x="497" y="667"/>
                  </a:lnTo>
                  <a:lnTo>
                    <a:pt x="492" y="671"/>
                  </a:lnTo>
                  <a:lnTo>
                    <a:pt x="487" y="673"/>
                  </a:lnTo>
                  <a:lnTo>
                    <a:pt x="484" y="677"/>
                  </a:lnTo>
                  <a:lnTo>
                    <a:pt x="480" y="680"/>
                  </a:lnTo>
                  <a:lnTo>
                    <a:pt x="475" y="685"/>
                  </a:lnTo>
                  <a:lnTo>
                    <a:pt x="469" y="688"/>
                  </a:lnTo>
                  <a:lnTo>
                    <a:pt x="464" y="692"/>
                  </a:lnTo>
                  <a:lnTo>
                    <a:pt x="459" y="695"/>
                  </a:lnTo>
                  <a:lnTo>
                    <a:pt x="453" y="699"/>
                  </a:lnTo>
                  <a:lnTo>
                    <a:pt x="447" y="702"/>
                  </a:lnTo>
                  <a:lnTo>
                    <a:pt x="441" y="706"/>
                  </a:lnTo>
                  <a:lnTo>
                    <a:pt x="435" y="710"/>
                  </a:lnTo>
                  <a:lnTo>
                    <a:pt x="429" y="712"/>
                  </a:lnTo>
                  <a:lnTo>
                    <a:pt x="424" y="713"/>
                  </a:lnTo>
                  <a:lnTo>
                    <a:pt x="416" y="714"/>
                  </a:lnTo>
                  <a:lnTo>
                    <a:pt x="412" y="715"/>
                  </a:lnTo>
                  <a:lnTo>
                    <a:pt x="407" y="717"/>
                  </a:lnTo>
                  <a:lnTo>
                    <a:pt x="401" y="717"/>
                  </a:lnTo>
                  <a:lnTo>
                    <a:pt x="396" y="717"/>
                  </a:lnTo>
                  <a:lnTo>
                    <a:pt x="392" y="717"/>
                  </a:lnTo>
                  <a:lnTo>
                    <a:pt x="388" y="717"/>
                  </a:lnTo>
                  <a:lnTo>
                    <a:pt x="385" y="715"/>
                  </a:lnTo>
                  <a:lnTo>
                    <a:pt x="381" y="715"/>
                  </a:lnTo>
                  <a:lnTo>
                    <a:pt x="378" y="714"/>
                  </a:lnTo>
                  <a:lnTo>
                    <a:pt x="376" y="714"/>
                  </a:lnTo>
                  <a:lnTo>
                    <a:pt x="373" y="713"/>
                  </a:lnTo>
                  <a:lnTo>
                    <a:pt x="372" y="713"/>
                  </a:lnTo>
                  <a:lnTo>
                    <a:pt x="369" y="713"/>
                  </a:lnTo>
                  <a:lnTo>
                    <a:pt x="363" y="711"/>
                  </a:lnTo>
                  <a:lnTo>
                    <a:pt x="359" y="710"/>
                  </a:lnTo>
                  <a:lnTo>
                    <a:pt x="354" y="707"/>
                  </a:lnTo>
                  <a:lnTo>
                    <a:pt x="348" y="706"/>
                  </a:lnTo>
                  <a:lnTo>
                    <a:pt x="342" y="704"/>
                  </a:lnTo>
                  <a:lnTo>
                    <a:pt x="335" y="700"/>
                  </a:lnTo>
                  <a:lnTo>
                    <a:pt x="328" y="698"/>
                  </a:lnTo>
                  <a:lnTo>
                    <a:pt x="320" y="694"/>
                  </a:lnTo>
                  <a:lnTo>
                    <a:pt x="313" y="691"/>
                  </a:lnTo>
                  <a:lnTo>
                    <a:pt x="305" y="686"/>
                  </a:lnTo>
                  <a:lnTo>
                    <a:pt x="298" y="681"/>
                  </a:lnTo>
                  <a:lnTo>
                    <a:pt x="289" y="675"/>
                  </a:lnTo>
                  <a:lnTo>
                    <a:pt x="282" y="671"/>
                  </a:lnTo>
                  <a:lnTo>
                    <a:pt x="275" y="664"/>
                  </a:lnTo>
                  <a:lnTo>
                    <a:pt x="268" y="657"/>
                  </a:lnTo>
                  <a:lnTo>
                    <a:pt x="261" y="649"/>
                  </a:lnTo>
                  <a:lnTo>
                    <a:pt x="254" y="642"/>
                  </a:lnTo>
                  <a:lnTo>
                    <a:pt x="248" y="634"/>
                  </a:lnTo>
                  <a:lnTo>
                    <a:pt x="241" y="625"/>
                  </a:lnTo>
                  <a:lnTo>
                    <a:pt x="235" y="617"/>
                  </a:lnTo>
                  <a:lnTo>
                    <a:pt x="230" y="608"/>
                  </a:lnTo>
                  <a:lnTo>
                    <a:pt x="223" y="599"/>
                  </a:lnTo>
                  <a:lnTo>
                    <a:pt x="219" y="589"/>
                  </a:lnTo>
                  <a:lnTo>
                    <a:pt x="215" y="579"/>
                  </a:lnTo>
                  <a:lnTo>
                    <a:pt x="210" y="571"/>
                  </a:lnTo>
                  <a:lnTo>
                    <a:pt x="207" y="560"/>
                  </a:lnTo>
                  <a:lnTo>
                    <a:pt x="203" y="551"/>
                  </a:lnTo>
                  <a:lnTo>
                    <a:pt x="200" y="541"/>
                  </a:lnTo>
                  <a:lnTo>
                    <a:pt x="198" y="532"/>
                  </a:lnTo>
                  <a:lnTo>
                    <a:pt x="194" y="522"/>
                  </a:lnTo>
                  <a:lnTo>
                    <a:pt x="193" y="513"/>
                  </a:lnTo>
                  <a:lnTo>
                    <a:pt x="190" y="503"/>
                  </a:lnTo>
                  <a:lnTo>
                    <a:pt x="189" y="495"/>
                  </a:lnTo>
                  <a:lnTo>
                    <a:pt x="188" y="487"/>
                  </a:lnTo>
                  <a:lnTo>
                    <a:pt x="187" y="479"/>
                  </a:lnTo>
                  <a:lnTo>
                    <a:pt x="187" y="472"/>
                  </a:lnTo>
                  <a:lnTo>
                    <a:pt x="187" y="465"/>
                  </a:lnTo>
                  <a:lnTo>
                    <a:pt x="186" y="457"/>
                  </a:lnTo>
                  <a:lnTo>
                    <a:pt x="186" y="453"/>
                  </a:lnTo>
                  <a:lnTo>
                    <a:pt x="186" y="447"/>
                  </a:lnTo>
                  <a:lnTo>
                    <a:pt x="187" y="443"/>
                  </a:lnTo>
                  <a:lnTo>
                    <a:pt x="187" y="436"/>
                  </a:lnTo>
                  <a:lnTo>
                    <a:pt x="187" y="435"/>
                  </a:lnTo>
                  <a:lnTo>
                    <a:pt x="115" y="532"/>
                  </a:lnTo>
                  <a:lnTo>
                    <a:pt x="100" y="526"/>
                  </a:lnTo>
                  <a:lnTo>
                    <a:pt x="99" y="527"/>
                  </a:lnTo>
                  <a:lnTo>
                    <a:pt x="94" y="529"/>
                  </a:lnTo>
                  <a:lnTo>
                    <a:pt x="90" y="532"/>
                  </a:lnTo>
                  <a:lnTo>
                    <a:pt x="86" y="534"/>
                  </a:lnTo>
                  <a:lnTo>
                    <a:pt x="82" y="535"/>
                  </a:lnTo>
                  <a:lnTo>
                    <a:pt x="79" y="538"/>
                  </a:lnTo>
                  <a:lnTo>
                    <a:pt x="74" y="540"/>
                  </a:lnTo>
                  <a:lnTo>
                    <a:pt x="70" y="542"/>
                  </a:lnTo>
                  <a:lnTo>
                    <a:pt x="64" y="545"/>
                  </a:lnTo>
                  <a:lnTo>
                    <a:pt x="60" y="546"/>
                  </a:lnTo>
                  <a:lnTo>
                    <a:pt x="54" y="549"/>
                  </a:lnTo>
                  <a:lnTo>
                    <a:pt x="48" y="553"/>
                  </a:lnTo>
                  <a:lnTo>
                    <a:pt x="42" y="555"/>
                  </a:lnTo>
                  <a:lnTo>
                    <a:pt x="36" y="558"/>
                  </a:lnTo>
                  <a:lnTo>
                    <a:pt x="30" y="560"/>
                  </a:lnTo>
                  <a:lnTo>
                    <a:pt x="26" y="564"/>
                  </a:lnTo>
                  <a:lnTo>
                    <a:pt x="19" y="566"/>
                  </a:lnTo>
                  <a:lnTo>
                    <a:pt x="15" y="567"/>
                  </a:lnTo>
                  <a:lnTo>
                    <a:pt x="10" y="569"/>
                  </a:lnTo>
                  <a:lnTo>
                    <a:pt x="7" y="572"/>
                  </a:lnTo>
                  <a:lnTo>
                    <a:pt x="1" y="574"/>
                  </a:lnTo>
                  <a:lnTo>
                    <a:pt x="0" y="575"/>
                  </a:lnTo>
                  <a:lnTo>
                    <a:pt x="0" y="574"/>
                  </a:lnTo>
                  <a:lnTo>
                    <a:pt x="2" y="572"/>
                  </a:lnTo>
                  <a:lnTo>
                    <a:pt x="4" y="568"/>
                  </a:lnTo>
                  <a:lnTo>
                    <a:pt x="10" y="566"/>
                  </a:lnTo>
                  <a:lnTo>
                    <a:pt x="15" y="560"/>
                  </a:lnTo>
                  <a:lnTo>
                    <a:pt x="22" y="553"/>
                  </a:lnTo>
                  <a:lnTo>
                    <a:pt x="29" y="546"/>
                  </a:lnTo>
                  <a:lnTo>
                    <a:pt x="39" y="539"/>
                  </a:lnTo>
                  <a:lnTo>
                    <a:pt x="47" y="529"/>
                  </a:lnTo>
                  <a:lnTo>
                    <a:pt x="56" y="520"/>
                  </a:lnTo>
                  <a:lnTo>
                    <a:pt x="67" y="509"/>
                  </a:lnTo>
                  <a:lnTo>
                    <a:pt x="77" y="499"/>
                  </a:lnTo>
                  <a:lnTo>
                    <a:pt x="88" y="486"/>
                  </a:lnTo>
                  <a:lnTo>
                    <a:pt x="97" y="475"/>
                  </a:lnTo>
                  <a:lnTo>
                    <a:pt x="108" y="462"/>
                  </a:lnTo>
                  <a:lnTo>
                    <a:pt x="120" y="450"/>
                  </a:lnTo>
                  <a:lnTo>
                    <a:pt x="129" y="436"/>
                  </a:lnTo>
                  <a:lnTo>
                    <a:pt x="140" y="425"/>
                  </a:lnTo>
                  <a:lnTo>
                    <a:pt x="149" y="410"/>
                  </a:lnTo>
                  <a:lnTo>
                    <a:pt x="159" y="397"/>
                  </a:lnTo>
                  <a:lnTo>
                    <a:pt x="168" y="383"/>
                  </a:lnTo>
                  <a:lnTo>
                    <a:pt x="179" y="370"/>
                  </a:lnTo>
                  <a:lnTo>
                    <a:pt x="187" y="356"/>
                  </a:lnTo>
                  <a:lnTo>
                    <a:pt x="198" y="343"/>
                  </a:lnTo>
                  <a:lnTo>
                    <a:pt x="206" y="329"/>
                  </a:lnTo>
                  <a:lnTo>
                    <a:pt x="215" y="316"/>
                  </a:lnTo>
                  <a:lnTo>
                    <a:pt x="223" y="302"/>
                  </a:lnTo>
                  <a:lnTo>
                    <a:pt x="232" y="288"/>
                  </a:lnTo>
                  <a:lnTo>
                    <a:pt x="240" y="275"/>
                  </a:lnTo>
                  <a:lnTo>
                    <a:pt x="247" y="261"/>
                  </a:lnTo>
                  <a:lnTo>
                    <a:pt x="255" y="249"/>
                  </a:lnTo>
                  <a:lnTo>
                    <a:pt x="262" y="236"/>
                  </a:lnTo>
                  <a:lnTo>
                    <a:pt x="269" y="222"/>
                  </a:lnTo>
                  <a:lnTo>
                    <a:pt x="276" y="210"/>
                  </a:lnTo>
                  <a:lnTo>
                    <a:pt x="283" y="197"/>
                  </a:lnTo>
                  <a:lnTo>
                    <a:pt x="291" y="185"/>
                  </a:lnTo>
                  <a:lnTo>
                    <a:pt x="296" y="174"/>
                  </a:lnTo>
                  <a:lnTo>
                    <a:pt x="302" y="163"/>
                  </a:lnTo>
                  <a:lnTo>
                    <a:pt x="308" y="152"/>
                  </a:lnTo>
                  <a:lnTo>
                    <a:pt x="315" y="142"/>
                  </a:lnTo>
                  <a:lnTo>
                    <a:pt x="320" y="131"/>
                  </a:lnTo>
                  <a:lnTo>
                    <a:pt x="326" y="121"/>
                  </a:lnTo>
                  <a:lnTo>
                    <a:pt x="331" y="111"/>
                  </a:lnTo>
                  <a:lnTo>
                    <a:pt x="336" y="102"/>
                  </a:lnTo>
                  <a:lnTo>
                    <a:pt x="341" y="92"/>
                  </a:lnTo>
                  <a:lnTo>
                    <a:pt x="347" y="84"/>
                  </a:lnTo>
                  <a:lnTo>
                    <a:pt x="353" y="76"/>
                  </a:lnTo>
                  <a:lnTo>
                    <a:pt x="359" y="68"/>
                  </a:lnTo>
                  <a:lnTo>
                    <a:pt x="363" y="59"/>
                  </a:lnTo>
                  <a:lnTo>
                    <a:pt x="369" y="52"/>
                  </a:lnTo>
                  <a:lnTo>
                    <a:pt x="374" y="45"/>
                  </a:lnTo>
                  <a:lnTo>
                    <a:pt x="380" y="39"/>
                  </a:lnTo>
                  <a:lnTo>
                    <a:pt x="385" y="32"/>
                  </a:lnTo>
                  <a:lnTo>
                    <a:pt x="391" y="28"/>
                  </a:lnTo>
                  <a:lnTo>
                    <a:pt x="395" y="22"/>
                  </a:lnTo>
                  <a:lnTo>
                    <a:pt x="400" y="18"/>
                  </a:lnTo>
                  <a:lnTo>
                    <a:pt x="404" y="13"/>
                  </a:lnTo>
                  <a:lnTo>
                    <a:pt x="408" y="10"/>
                  </a:lnTo>
                  <a:lnTo>
                    <a:pt x="411" y="6"/>
                  </a:lnTo>
                  <a:lnTo>
                    <a:pt x="414" y="4"/>
                  </a:lnTo>
                  <a:lnTo>
                    <a:pt x="418" y="0"/>
                  </a:lnTo>
                  <a:lnTo>
                    <a:pt x="420" y="0"/>
                  </a:lnTo>
                  <a:close/>
                </a:path>
              </a:pathLst>
            </a:custGeom>
            <a:solidFill>
              <a:srgbClr val="4A687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267" name="Freeform 22"/>
            <p:cNvSpPr>
              <a:spLocks/>
            </p:cNvSpPr>
            <p:nvPr/>
          </p:nvSpPr>
          <p:spPr bwMode="auto">
            <a:xfrm>
              <a:off x="1739" y="2181"/>
              <a:ext cx="94" cy="251"/>
            </a:xfrm>
            <a:custGeom>
              <a:avLst/>
              <a:gdLst>
                <a:gd name="T0" fmla="*/ 66 w 94"/>
                <a:gd name="T1" fmla="*/ 1 h 251"/>
                <a:gd name="T2" fmla="*/ 63 w 94"/>
                <a:gd name="T3" fmla="*/ 1 h 251"/>
                <a:gd name="T4" fmla="*/ 58 w 94"/>
                <a:gd name="T5" fmla="*/ 0 h 251"/>
                <a:gd name="T6" fmla="*/ 54 w 94"/>
                <a:gd name="T7" fmla="*/ 0 h 251"/>
                <a:gd name="T8" fmla="*/ 50 w 94"/>
                <a:gd name="T9" fmla="*/ 1 h 251"/>
                <a:gd name="T10" fmla="*/ 45 w 94"/>
                <a:gd name="T11" fmla="*/ 1 h 251"/>
                <a:gd name="T12" fmla="*/ 40 w 94"/>
                <a:gd name="T13" fmla="*/ 4 h 251"/>
                <a:gd name="T14" fmla="*/ 34 w 94"/>
                <a:gd name="T15" fmla="*/ 5 h 251"/>
                <a:gd name="T16" fmla="*/ 30 w 94"/>
                <a:gd name="T17" fmla="*/ 8 h 251"/>
                <a:gd name="T18" fmla="*/ 24 w 94"/>
                <a:gd name="T19" fmla="*/ 12 h 251"/>
                <a:gd name="T20" fmla="*/ 19 w 94"/>
                <a:gd name="T21" fmla="*/ 18 h 251"/>
                <a:gd name="T22" fmla="*/ 14 w 94"/>
                <a:gd name="T23" fmla="*/ 24 h 251"/>
                <a:gd name="T24" fmla="*/ 10 w 94"/>
                <a:gd name="T25" fmla="*/ 32 h 251"/>
                <a:gd name="T26" fmla="*/ 6 w 94"/>
                <a:gd name="T27" fmla="*/ 41 h 251"/>
                <a:gd name="T28" fmla="*/ 5 w 94"/>
                <a:gd name="T29" fmla="*/ 53 h 251"/>
                <a:gd name="T30" fmla="*/ 1 w 94"/>
                <a:gd name="T31" fmla="*/ 65 h 251"/>
                <a:gd name="T32" fmla="*/ 1 w 94"/>
                <a:gd name="T33" fmla="*/ 79 h 251"/>
                <a:gd name="T34" fmla="*/ 0 w 94"/>
                <a:gd name="T35" fmla="*/ 93 h 251"/>
                <a:gd name="T36" fmla="*/ 0 w 94"/>
                <a:gd name="T37" fmla="*/ 110 h 251"/>
                <a:gd name="T38" fmla="*/ 0 w 94"/>
                <a:gd name="T39" fmla="*/ 126 h 251"/>
                <a:gd name="T40" fmla="*/ 1 w 94"/>
                <a:gd name="T41" fmla="*/ 143 h 251"/>
                <a:gd name="T42" fmla="*/ 3 w 94"/>
                <a:gd name="T43" fmla="*/ 158 h 251"/>
                <a:gd name="T44" fmla="*/ 5 w 94"/>
                <a:gd name="T45" fmla="*/ 176 h 251"/>
                <a:gd name="T46" fmla="*/ 6 w 94"/>
                <a:gd name="T47" fmla="*/ 190 h 251"/>
                <a:gd name="T48" fmla="*/ 7 w 94"/>
                <a:gd name="T49" fmla="*/ 204 h 251"/>
                <a:gd name="T50" fmla="*/ 8 w 94"/>
                <a:gd name="T51" fmla="*/ 217 h 251"/>
                <a:gd name="T52" fmla="*/ 11 w 94"/>
                <a:gd name="T53" fmla="*/ 229 h 251"/>
                <a:gd name="T54" fmla="*/ 12 w 94"/>
                <a:gd name="T55" fmla="*/ 237 h 251"/>
                <a:gd name="T56" fmla="*/ 13 w 94"/>
                <a:gd name="T57" fmla="*/ 244 h 251"/>
                <a:gd name="T58" fmla="*/ 13 w 94"/>
                <a:gd name="T59" fmla="*/ 249 h 251"/>
                <a:gd name="T60" fmla="*/ 14 w 94"/>
                <a:gd name="T61" fmla="*/ 251 h 251"/>
                <a:gd name="T62" fmla="*/ 16 w 94"/>
                <a:gd name="T63" fmla="*/ 250 h 251"/>
                <a:gd name="T64" fmla="*/ 19 w 94"/>
                <a:gd name="T65" fmla="*/ 249 h 251"/>
                <a:gd name="T66" fmla="*/ 23 w 94"/>
                <a:gd name="T67" fmla="*/ 245 h 251"/>
                <a:gd name="T68" fmla="*/ 30 w 94"/>
                <a:gd name="T69" fmla="*/ 240 h 251"/>
                <a:gd name="T70" fmla="*/ 33 w 94"/>
                <a:gd name="T71" fmla="*/ 237 h 251"/>
                <a:gd name="T72" fmla="*/ 37 w 94"/>
                <a:gd name="T73" fmla="*/ 233 h 251"/>
                <a:gd name="T74" fmla="*/ 40 w 94"/>
                <a:gd name="T75" fmla="*/ 230 h 251"/>
                <a:gd name="T76" fmla="*/ 45 w 94"/>
                <a:gd name="T77" fmla="*/ 225 h 251"/>
                <a:gd name="T78" fmla="*/ 48 w 94"/>
                <a:gd name="T79" fmla="*/ 219 h 251"/>
                <a:gd name="T80" fmla="*/ 52 w 94"/>
                <a:gd name="T81" fmla="*/ 215 h 251"/>
                <a:gd name="T82" fmla="*/ 57 w 94"/>
                <a:gd name="T83" fmla="*/ 208 h 251"/>
                <a:gd name="T84" fmla="*/ 61 w 94"/>
                <a:gd name="T85" fmla="*/ 200 h 251"/>
                <a:gd name="T86" fmla="*/ 64 w 94"/>
                <a:gd name="T87" fmla="*/ 191 h 251"/>
                <a:gd name="T88" fmla="*/ 67 w 94"/>
                <a:gd name="T89" fmla="*/ 182 h 251"/>
                <a:gd name="T90" fmla="*/ 70 w 94"/>
                <a:gd name="T91" fmla="*/ 172 h 251"/>
                <a:gd name="T92" fmla="*/ 73 w 94"/>
                <a:gd name="T93" fmla="*/ 162 h 251"/>
                <a:gd name="T94" fmla="*/ 77 w 94"/>
                <a:gd name="T95" fmla="*/ 151 h 251"/>
                <a:gd name="T96" fmla="*/ 79 w 94"/>
                <a:gd name="T97" fmla="*/ 142 h 251"/>
                <a:gd name="T98" fmla="*/ 81 w 94"/>
                <a:gd name="T99" fmla="*/ 132 h 251"/>
                <a:gd name="T100" fmla="*/ 85 w 94"/>
                <a:gd name="T101" fmla="*/ 123 h 251"/>
                <a:gd name="T102" fmla="*/ 86 w 94"/>
                <a:gd name="T103" fmla="*/ 112 h 251"/>
                <a:gd name="T104" fmla="*/ 88 w 94"/>
                <a:gd name="T105" fmla="*/ 104 h 251"/>
                <a:gd name="T106" fmla="*/ 90 w 94"/>
                <a:gd name="T107" fmla="*/ 97 h 251"/>
                <a:gd name="T108" fmla="*/ 91 w 94"/>
                <a:gd name="T109" fmla="*/ 91 h 251"/>
                <a:gd name="T110" fmla="*/ 92 w 94"/>
                <a:gd name="T111" fmla="*/ 85 h 251"/>
                <a:gd name="T112" fmla="*/ 92 w 94"/>
                <a:gd name="T113" fmla="*/ 80 h 251"/>
                <a:gd name="T114" fmla="*/ 93 w 94"/>
                <a:gd name="T115" fmla="*/ 78 h 251"/>
                <a:gd name="T116" fmla="*/ 94 w 94"/>
                <a:gd name="T117" fmla="*/ 78 h 251"/>
                <a:gd name="T118" fmla="*/ 66 w 94"/>
                <a:gd name="T119" fmla="*/ 1 h 251"/>
                <a:gd name="T120" fmla="*/ 66 w 94"/>
                <a:gd name="T121" fmla="*/ 1 h 251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94"/>
                <a:gd name="T184" fmla="*/ 0 h 251"/>
                <a:gd name="T185" fmla="*/ 94 w 94"/>
                <a:gd name="T186" fmla="*/ 251 h 251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94" h="251">
                  <a:moveTo>
                    <a:pt x="66" y="1"/>
                  </a:moveTo>
                  <a:lnTo>
                    <a:pt x="63" y="1"/>
                  </a:lnTo>
                  <a:lnTo>
                    <a:pt x="58" y="0"/>
                  </a:lnTo>
                  <a:lnTo>
                    <a:pt x="54" y="0"/>
                  </a:lnTo>
                  <a:lnTo>
                    <a:pt x="50" y="1"/>
                  </a:lnTo>
                  <a:lnTo>
                    <a:pt x="45" y="1"/>
                  </a:lnTo>
                  <a:lnTo>
                    <a:pt x="40" y="4"/>
                  </a:lnTo>
                  <a:lnTo>
                    <a:pt x="34" y="5"/>
                  </a:lnTo>
                  <a:lnTo>
                    <a:pt x="30" y="8"/>
                  </a:lnTo>
                  <a:lnTo>
                    <a:pt x="24" y="12"/>
                  </a:lnTo>
                  <a:lnTo>
                    <a:pt x="19" y="18"/>
                  </a:lnTo>
                  <a:lnTo>
                    <a:pt x="14" y="24"/>
                  </a:lnTo>
                  <a:lnTo>
                    <a:pt x="10" y="32"/>
                  </a:lnTo>
                  <a:lnTo>
                    <a:pt x="6" y="41"/>
                  </a:lnTo>
                  <a:lnTo>
                    <a:pt x="5" y="53"/>
                  </a:lnTo>
                  <a:lnTo>
                    <a:pt x="1" y="65"/>
                  </a:lnTo>
                  <a:lnTo>
                    <a:pt x="1" y="79"/>
                  </a:lnTo>
                  <a:lnTo>
                    <a:pt x="0" y="93"/>
                  </a:lnTo>
                  <a:lnTo>
                    <a:pt x="0" y="110"/>
                  </a:lnTo>
                  <a:lnTo>
                    <a:pt x="0" y="126"/>
                  </a:lnTo>
                  <a:lnTo>
                    <a:pt x="1" y="143"/>
                  </a:lnTo>
                  <a:lnTo>
                    <a:pt x="3" y="158"/>
                  </a:lnTo>
                  <a:lnTo>
                    <a:pt x="5" y="176"/>
                  </a:lnTo>
                  <a:lnTo>
                    <a:pt x="6" y="190"/>
                  </a:lnTo>
                  <a:lnTo>
                    <a:pt x="7" y="204"/>
                  </a:lnTo>
                  <a:lnTo>
                    <a:pt x="8" y="217"/>
                  </a:lnTo>
                  <a:lnTo>
                    <a:pt x="11" y="229"/>
                  </a:lnTo>
                  <a:lnTo>
                    <a:pt x="12" y="237"/>
                  </a:lnTo>
                  <a:lnTo>
                    <a:pt x="13" y="244"/>
                  </a:lnTo>
                  <a:lnTo>
                    <a:pt x="13" y="249"/>
                  </a:lnTo>
                  <a:lnTo>
                    <a:pt x="14" y="251"/>
                  </a:lnTo>
                  <a:lnTo>
                    <a:pt x="16" y="250"/>
                  </a:lnTo>
                  <a:lnTo>
                    <a:pt x="19" y="249"/>
                  </a:lnTo>
                  <a:lnTo>
                    <a:pt x="23" y="245"/>
                  </a:lnTo>
                  <a:lnTo>
                    <a:pt x="30" y="240"/>
                  </a:lnTo>
                  <a:lnTo>
                    <a:pt x="33" y="237"/>
                  </a:lnTo>
                  <a:lnTo>
                    <a:pt x="37" y="233"/>
                  </a:lnTo>
                  <a:lnTo>
                    <a:pt x="40" y="230"/>
                  </a:lnTo>
                  <a:lnTo>
                    <a:pt x="45" y="225"/>
                  </a:lnTo>
                  <a:lnTo>
                    <a:pt x="48" y="219"/>
                  </a:lnTo>
                  <a:lnTo>
                    <a:pt x="52" y="215"/>
                  </a:lnTo>
                  <a:lnTo>
                    <a:pt x="57" y="208"/>
                  </a:lnTo>
                  <a:lnTo>
                    <a:pt x="61" y="200"/>
                  </a:lnTo>
                  <a:lnTo>
                    <a:pt x="64" y="191"/>
                  </a:lnTo>
                  <a:lnTo>
                    <a:pt x="67" y="182"/>
                  </a:lnTo>
                  <a:lnTo>
                    <a:pt x="70" y="172"/>
                  </a:lnTo>
                  <a:lnTo>
                    <a:pt x="73" y="162"/>
                  </a:lnTo>
                  <a:lnTo>
                    <a:pt x="77" y="151"/>
                  </a:lnTo>
                  <a:lnTo>
                    <a:pt x="79" y="142"/>
                  </a:lnTo>
                  <a:lnTo>
                    <a:pt x="81" y="132"/>
                  </a:lnTo>
                  <a:lnTo>
                    <a:pt x="85" y="123"/>
                  </a:lnTo>
                  <a:lnTo>
                    <a:pt x="86" y="112"/>
                  </a:lnTo>
                  <a:lnTo>
                    <a:pt x="88" y="104"/>
                  </a:lnTo>
                  <a:lnTo>
                    <a:pt x="90" y="97"/>
                  </a:lnTo>
                  <a:lnTo>
                    <a:pt x="91" y="91"/>
                  </a:lnTo>
                  <a:lnTo>
                    <a:pt x="92" y="85"/>
                  </a:lnTo>
                  <a:lnTo>
                    <a:pt x="92" y="80"/>
                  </a:lnTo>
                  <a:lnTo>
                    <a:pt x="93" y="78"/>
                  </a:lnTo>
                  <a:lnTo>
                    <a:pt x="94" y="78"/>
                  </a:lnTo>
                  <a:lnTo>
                    <a:pt x="66" y="1"/>
                  </a:lnTo>
                  <a:close/>
                </a:path>
              </a:pathLst>
            </a:custGeom>
            <a:solidFill>
              <a:srgbClr val="4A687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268" name="Freeform 23"/>
            <p:cNvSpPr>
              <a:spLocks/>
            </p:cNvSpPr>
            <p:nvPr/>
          </p:nvSpPr>
          <p:spPr bwMode="auto">
            <a:xfrm>
              <a:off x="1318" y="1558"/>
              <a:ext cx="551" cy="767"/>
            </a:xfrm>
            <a:custGeom>
              <a:avLst/>
              <a:gdLst>
                <a:gd name="T0" fmla="*/ 167 w 551"/>
                <a:gd name="T1" fmla="*/ 39 h 767"/>
                <a:gd name="T2" fmla="*/ 199 w 551"/>
                <a:gd name="T3" fmla="*/ 54 h 767"/>
                <a:gd name="T4" fmla="*/ 221 w 551"/>
                <a:gd name="T5" fmla="*/ 78 h 767"/>
                <a:gd name="T6" fmla="*/ 222 w 551"/>
                <a:gd name="T7" fmla="*/ 107 h 767"/>
                <a:gd name="T8" fmla="*/ 216 w 551"/>
                <a:gd name="T9" fmla="*/ 128 h 767"/>
                <a:gd name="T10" fmla="*/ 245 w 551"/>
                <a:gd name="T11" fmla="*/ 160 h 767"/>
                <a:gd name="T12" fmla="*/ 279 w 551"/>
                <a:gd name="T13" fmla="*/ 206 h 767"/>
                <a:gd name="T14" fmla="*/ 274 w 551"/>
                <a:gd name="T15" fmla="*/ 227 h 767"/>
                <a:gd name="T16" fmla="*/ 229 w 551"/>
                <a:gd name="T17" fmla="*/ 223 h 767"/>
                <a:gd name="T18" fmla="*/ 188 w 551"/>
                <a:gd name="T19" fmla="*/ 223 h 767"/>
                <a:gd name="T20" fmla="*/ 186 w 551"/>
                <a:gd name="T21" fmla="*/ 256 h 767"/>
                <a:gd name="T22" fmla="*/ 225 w 551"/>
                <a:gd name="T23" fmla="*/ 312 h 767"/>
                <a:gd name="T24" fmla="*/ 282 w 551"/>
                <a:gd name="T25" fmla="*/ 368 h 767"/>
                <a:gd name="T26" fmla="*/ 341 w 551"/>
                <a:gd name="T27" fmla="*/ 404 h 767"/>
                <a:gd name="T28" fmla="*/ 380 w 551"/>
                <a:gd name="T29" fmla="*/ 421 h 767"/>
                <a:gd name="T30" fmla="*/ 452 w 551"/>
                <a:gd name="T31" fmla="*/ 549 h 767"/>
                <a:gd name="T32" fmla="*/ 422 w 551"/>
                <a:gd name="T33" fmla="*/ 561 h 767"/>
                <a:gd name="T34" fmla="*/ 376 w 551"/>
                <a:gd name="T35" fmla="*/ 571 h 767"/>
                <a:gd name="T36" fmla="*/ 319 w 551"/>
                <a:gd name="T37" fmla="*/ 575 h 767"/>
                <a:gd name="T38" fmla="*/ 269 w 551"/>
                <a:gd name="T39" fmla="*/ 574 h 767"/>
                <a:gd name="T40" fmla="*/ 253 w 551"/>
                <a:gd name="T41" fmla="*/ 570 h 767"/>
                <a:gd name="T42" fmla="*/ 258 w 551"/>
                <a:gd name="T43" fmla="*/ 536 h 767"/>
                <a:gd name="T44" fmla="*/ 259 w 551"/>
                <a:gd name="T45" fmla="*/ 484 h 767"/>
                <a:gd name="T46" fmla="*/ 249 w 551"/>
                <a:gd name="T47" fmla="*/ 443 h 767"/>
                <a:gd name="T48" fmla="*/ 232 w 551"/>
                <a:gd name="T49" fmla="*/ 417 h 767"/>
                <a:gd name="T50" fmla="*/ 219 w 551"/>
                <a:gd name="T51" fmla="*/ 403 h 767"/>
                <a:gd name="T52" fmla="*/ 201 w 551"/>
                <a:gd name="T53" fmla="*/ 372 h 767"/>
                <a:gd name="T54" fmla="*/ 179 w 551"/>
                <a:gd name="T55" fmla="*/ 325 h 767"/>
                <a:gd name="T56" fmla="*/ 161 w 551"/>
                <a:gd name="T57" fmla="*/ 273 h 767"/>
                <a:gd name="T58" fmla="*/ 150 w 551"/>
                <a:gd name="T59" fmla="*/ 239 h 767"/>
                <a:gd name="T60" fmla="*/ 146 w 551"/>
                <a:gd name="T61" fmla="*/ 377 h 767"/>
                <a:gd name="T62" fmla="*/ 119 w 551"/>
                <a:gd name="T63" fmla="*/ 359 h 767"/>
                <a:gd name="T64" fmla="*/ 92 w 551"/>
                <a:gd name="T65" fmla="*/ 335 h 767"/>
                <a:gd name="T66" fmla="*/ 63 w 551"/>
                <a:gd name="T67" fmla="*/ 306 h 767"/>
                <a:gd name="T68" fmla="*/ 53 w 551"/>
                <a:gd name="T69" fmla="*/ 302 h 767"/>
                <a:gd name="T70" fmla="*/ 50 w 551"/>
                <a:gd name="T71" fmla="*/ 335 h 767"/>
                <a:gd name="T72" fmla="*/ 61 w 551"/>
                <a:gd name="T73" fmla="*/ 384 h 767"/>
                <a:gd name="T74" fmla="*/ 97 w 551"/>
                <a:gd name="T75" fmla="*/ 430 h 767"/>
                <a:gd name="T76" fmla="*/ 149 w 551"/>
                <a:gd name="T77" fmla="*/ 467 h 767"/>
                <a:gd name="T78" fmla="*/ 194 w 551"/>
                <a:gd name="T79" fmla="*/ 490 h 767"/>
                <a:gd name="T80" fmla="*/ 221 w 551"/>
                <a:gd name="T81" fmla="*/ 497 h 767"/>
                <a:gd name="T82" fmla="*/ 230 w 551"/>
                <a:gd name="T83" fmla="*/ 498 h 767"/>
                <a:gd name="T84" fmla="*/ 200 w 551"/>
                <a:gd name="T85" fmla="*/ 516 h 767"/>
                <a:gd name="T86" fmla="*/ 167 w 551"/>
                <a:gd name="T87" fmla="*/ 548 h 767"/>
                <a:gd name="T88" fmla="*/ 141 w 551"/>
                <a:gd name="T89" fmla="*/ 587 h 767"/>
                <a:gd name="T90" fmla="*/ 129 w 551"/>
                <a:gd name="T91" fmla="*/ 628 h 767"/>
                <a:gd name="T92" fmla="*/ 128 w 551"/>
                <a:gd name="T93" fmla="*/ 662 h 767"/>
                <a:gd name="T94" fmla="*/ 139 w 551"/>
                <a:gd name="T95" fmla="*/ 690 h 767"/>
                <a:gd name="T96" fmla="*/ 122 w 551"/>
                <a:gd name="T97" fmla="*/ 688 h 767"/>
                <a:gd name="T98" fmla="*/ 74 w 551"/>
                <a:gd name="T99" fmla="*/ 686 h 767"/>
                <a:gd name="T100" fmla="*/ 24 w 551"/>
                <a:gd name="T101" fmla="*/ 699 h 767"/>
                <a:gd name="T102" fmla="*/ 0 w 551"/>
                <a:gd name="T103" fmla="*/ 730 h 767"/>
                <a:gd name="T104" fmla="*/ 10 w 551"/>
                <a:gd name="T105" fmla="*/ 760 h 767"/>
                <a:gd name="T106" fmla="*/ 57 w 551"/>
                <a:gd name="T107" fmla="*/ 762 h 767"/>
                <a:gd name="T108" fmla="*/ 121 w 551"/>
                <a:gd name="T109" fmla="*/ 739 h 767"/>
                <a:gd name="T110" fmla="*/ 161 w 551"/>
                <a:gd name="T111" fmla="*/ 721 h 767"/>
                <a:gd name="T112" fmla="*/ 183 w 551"/>
                <a:gd name="T113" fmla="*/ 702 h 767"/>
                <a:gd name="T114" fmla="*/ 235 w 551"/>
                <a:gd name="T115" fmla="*/ 671 h 767"/>
                <a:gd name="T116" fmla="*/ 319 w 551"/>
                <a:gd name="T117" fmla="*/ 643 h 767"/>
                <a:gd name="T118" fmla="*/ 412 w 551"/>
                <a:gd name="T119" fmla="*/ 624 h 767"/>
                <a:gd name="T120" fmla="*/ 462 w 551"/>
                <a:gd name="T121" fmla="*/ 617 h 767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551"/>
                <a:gd name="T184" fmla="*/ 0 h 767"/>
                <a:gd name="T185" fmla="*/ 551 w 551"/>
                <a:gd name="T186" fmla="*/ 767 h 767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551" h="767">
                  <a:moveTo>
                    <a:pt x="216" y="0"/>
                  </a:moveTo>
                  <a:lnTo>
                    <a:pt x="150" y="35"/>
                  </a:lnTo>
                  <a:lnTo>
                    <a:pt x="152" y="35"/>
                  </a:lnTo>
                  <a:lnTo>
                    <a:pt x="158" y="38"/>
                  </a:lnTo>
                  <a:lnTo>
                    <a:pt x="161" y="38"/>
                  </a:lnTo>
                  <a:lnTo>
                    <a:pt x="167" y="39"/>
                  </a:lnTo>
                  <a:lnTo>
                    <a:pt x="170" y="41"/>
                  </a:lnTo>
                  <a:lnTo>
                    <a:pt x="178" y="44"/>
                  </a:lnTo>
                  <a:lnTo>
                    <a:pt x="182" y="46"/>
                  </a:lnTo>
                  <a:lnTo>
                    <a:pt x="188" y="48"/>
                  </a:lnTo>
                  <a:lnTo>
                    <a:pt x="193" y="51"/>
                  </a:lnTo>
                  <a:lnTo>
                    <a:pt x="199" y="54"/>
                  </a:lnTo>
                  <a:lnTo>
                    <a:pt x="203" y="57"/>
                  </a:lnTo>
                  <a:lnTo>
                    <a:pt x="208" y="60"/>
                  </a:lnTo>
                  <a:lnTo>
                    <a:pt x="212" y="65"/>
                  </a:lnTo>
                  <a:lnTo>
                    <a:pt x="216" y="70"/>
                  </a:lnTo>
                  <a:lnTo>
                    <a:pt x="219" y="74"/>
                  </a:lnTo>
                  <a:lnTo>
                    <a:pt x="221" y="78"/>
                  </a:lnTo>
                  <a:lnTo>
                    <a:pt x="221" y="83"/>
                  </a:lnTo>
                  <a:lnTo>
                    <a:pt x="222" y="88"/>
                  </a:lnTo>
                  <a:lnTo>
                    <a:pt x="222" y="93"/>
                  </a:lnTo>
                  <a:lnTo>
                    <a:pt x="222" y="98"/>
                  </a:lnTo>
                  <a:lnTo>
                    <a:pt x="222" y="103"/>
                  </a:lnTo>
                  <a:lnTo>
                    <a:pt x="222" y="107"/>
                  </a:lnTo>
                  <a:lnTo>
                    <a:pt x="221" y="111"/>
                  </a:lnTo>
                  <a:lnTo>
                    <a:pt x="220" y="116"/>
                  </a:lnTo>
                  <a:lnTo>
                    <a:pt x="219" y="119"/>
                  </a:lnTo>
                  <a:lnTo>
                    <a:pt x="218" y="123"/>
                  </a:lnTo>
                  <a:lnTo>
                    <a:pt x="216" y="127"/>
                  </a:lnTo>
                  <a:lnTo>
                    <a:pt x="216" y="128"/>
                  </a:lnTo>
                  <a:lnTo>
                    <a:pt x="219" y="132"/>
                  </a:lnTo>
                  <a:lnTo>
                    <a:pt x="222" y="136"/>
                  </a:lnTo>
                  <a:lnTo>
                    <a:pt x="227" y="140"/>
                  </a:lnTo>
                  <a:lnTo>
                    <a:pt x="232" y="146"/>
                  </a:lnTo>
                  <a:lnTo>
                    <a:pt x="239" y="153"/>
                  </a:lnTo>
                  <a:lnTo>
                    <a:pt x="245" y="160"/>
                  </a:lnTo>
                  <a:lnTo>
                    <a:pt x="252" y="169"/>
                  </a:lnTo>
                  <a:lnTo>
                    <a:pt x="258" y="176"/>
                  </a:lnTo>
                  <a:lnTo>
                    <a:pt x="263" y="184"/>
                  </a:lnTo>
                  <a:lnTo>
                    <a:pt x="269" y="192"/>
                  </a:lnTo>
                  <a:lnTo>
                    <a:pt x="275" y="199"/>
                  </a:lnTo>
                  <a:lnTo>
                    <a:pt x="279" y="206"/>
                  </a:lnTo>
                  <a:lnTo>
                    <a:pt x="282" y="213"/>
                  </a:lnTo>
                  <a:lnTo>
                    <a:pt x="283" y="218"/>
                  </a:lnTo>
                  <a:lnTo>
                    <a:pt x="283" y="223"/>
                  </a:lnTo>
                  <a:lnTo>
                    <a:pt x="282" y="225"/>
                  </a:lnTo>
                  <a:lnTo>
                    <a:pt x="279" y="227"/>
                  </a:lnTo>
                  <a:lnTo>
                    <a:pt x="274" y="227"/>
                  </a:lnTo>
                  <a:lnTo>
                    <a:pt x="268" y="229"/>
                  </a:lnTo>
                  <a:lnTo>
                    <a:pt x="261" y="227"/>
                  </a:lnTo>
                  <a:lnTo>
                    <a:pt x="254" y="227"/>
                  </a:lnTo>
                  <a:lnTo>
                    <a:pt x="247" y="225"/>
                  </a:lnTo>
                  <a:lnTo>
                    <a:pt x="239" y="225"/>
                  </a:lnTo>
                  <a:lnTo>
                    <a:pt x="229" y="223"/>
                  </a:lnTo>
                  <a:lnTo>
                    <a:pt x="221" y="222"/>
                  </a:lnTo>
                  <a:lnTo>
                    <a:pt x="213" y="220"/>
                  </a:lnTo>
                  <a:lnTo>
                    <a:pt x="206" y="220"/>
                  </a:lnTo>
                  <a:lnTo>
                    <a:pt x="199" y="220"/>
                  </a:lnTo>
                  <a:lnTo>
                    <a:pt x="193" y="220"/>
                  </a:lnTo>
                  <a:lnTo>
                    <a:pt x="188" y="223"/>
                  </a:lnTo>
                  <a:lnTo>
                    <a:pt x="186" y="226"/>
                  </a:lnTo>
                  <a:lnTo>
                    <a:pt x="182" y="230"/>
                  </a:lnTo>
                  <a:lnTo>
                    <a:pt x="181" y="234"/>
                  </a:lnTo>
                  <a:lnTo>
                    <a:pt x="181" y="240"/>
                  </a:lnTo>
                  <a:lnTo>
                    <a:pt x="183" y="249"/>
                  </a:lnTo>
                  <a:lnTo>
                    <a:pt x="186" y="256"/>
                  </a:lnTo>
                  <a:lnTo>
                    <a:pt x="190" y="264"/>
                  </a:lnTo>
                  <a:lnTo>
                    <a:pt x="195" y="273"/>
                  </a:lnTo>
                  <a:lnTo>
                    <a:pt x="201" y="283"/>
                  </a:lnTo>
                  <a:lnTo>
                    <a:pt x="208" y="292"/>
                  </a:lnTo>
                  <a:lnTo>
                    <a:pt x="215" y="302"/>
                  </a:lnTo>
                  <a:lnTo>
                    <a:pt x="225" y="312"/>
                  </a:lnTo>
                  <a:lnTo>
                    <a:pt x="233" y="322"/>
                  </a:lnTo>
                  <a:lnTo>
                    <a:pt x="242" y="331"/>
                  </a:lnTo>
                  <a:lnTo>
                    <a:pt x="252" y="342"/>
                  </a:lnTo>
                  <a:lnTo>
                    <a:pt x="262" y="350"/>
                  </a:lnTo>
                  <a:lnTo>
                    <a:pt x="273" y="359"/>
                  </a:lnTo>
                  <a:lnTo>
                    <a:pt x="282" y="368"/>
                  </a:lnTo>
                  <a:lnTo>
                    <a:pt x="293" y="375"/>
                  </a:lnTo>
                  <a:lnTo>
                    <a:pt x="302" y="382"/>
                  </a:lnTo>
                  <a:lnTo>
                    <a:pt x="313" y="389"/>
                  </a:lnTo>
                  <a:lnTo>
                    <a:pt x="322" y="395"/>
                  </a:lnTo>
                  <a:lnTo>
                    <a:pt x="332" y="399"/>
                  </a:lnTo>
                  <a:lnTo>
                    <a:pt x="341" y="404"/>
                  </a:lnTo>
                  <a:lnTo>
                    <a:pt x="351" y="409"/>
                  </a:lnTo>
                  <a:lnTo>
                    <a:pt x="358" y="412"/>
                  </a:lnTo>
                  <a:lnTo>
                    <a:pt x="365" y="416"/>
                  </a:lnTo>
                  <a:lnTo>
                    <a:pt x="371" y="417"/>
                  </a:lnTo>
                  <a:lnTo>
                    <a:pt x="376" y="419"/>
                  </a:lnTo>
                  <a:lnTo>
                    <a:pt x="380" y="421"/>
                  </a:lnTo>
                  <a:lnTo>
                    <a:pt x="384" y="423"/>
                  </a:lnTo>
                  <a:lnTo>
                    <a:pt x="386" y="423"/>
                  </a:lnTo>
                  <a:lnTo>
                    <a:pt x="387" y="424"/>
                  </a:lnTo>
                  <a:lnTo>
                    <a:pt x="415" y="474"/>
                  </a:lnTo>
                  <a:lnTo>
                    <a:pt x="454" y="549"/>
                  </a:lnTo>
                  <a:lnTo>
                    <a:pt x="452" y="549"/>
                  </a:lnTo>
                  <a:lnTo>
                    <a:pt x="447" y="553"/>
                  </a:lnTo>
                  <a:lnTo>
                    <a:pt x="442" y="553"/>
                  </a:lnTo>
                  <a:lnTo>
                    <a:pt x="439" y="555"/>
                  </a:lnTo>
                  <a:lnTo>
                    <a:pt x="434" y="557"/>
                  </a:lnTo>
                  <a:lnTo>
                    <a:pt x="429" y="560"/>
                  </a:lnTo>
                  <a:lnTo>
                    <a:pt x="422" y="561"/>
                  </a:lnTo>
                  <a:lnTo>
                    <a:pt x="416" y="563"/>
                  </a:lnTo>
                  <a:lnTo>
                    <a:pt x="408" y="565"/>
                  </a:lnTo>
                  <a:lnTo>
                    <a:pt x="401" y="567"/>
                  </a:lnTo>
                  <a:lnTo>
                    <a:pt x="393" y="568"/>
                  </a:lnTo>
                  <a:lnTo>
                    <a:pt x="386" y="570"/>
                  </a:lnTo>
                  <a:lnTo>
                    <a:pt x="376" y="571"/>
                  </a:lnTo>
                  <a:lnTo>
                    <a:pt x="368" y="574"/>
                  </a:lnTo>
                  <a:lnTo>
                    <a:pt x="358" y="574"/>
                  </a:lnTo>
                  <a:lnTo>
                    <a:pt x="348" y="575"/>
                  </a:lnTo>
                  <a:lnTo>
                    <a:pt x="338" y="575"/>
                  </a:lnTo>
                  <a:lnTo>
                    <a:pt x="328" y="575"/>
                  </a:lnTo>
                  <a:lnTo>
                    <a:pt x="319" y="575"/>
                  </a:lnTo>
                  <a:lnTo>
                    <a:pt x="309" y="575"/>
                  </a:lnTo>
                  <a:lnTo>
                    <a:pt x="300" y="575"/>
                  </a:lnTo>
                  <a:lnTo>
                    <a:pt x="292" y="575"/>
                  </a:lnTo>
                  <a:lnTo>
                    <a:pt x="283" y="575"/>
                  </a:lnTo>
                  <a:lnTo>
                    <a:pt x="275" y="575"/>
                  </a:lnTo>
                  <a:lnTo>
                    <a:pt x="269" y="574"/>
                  </a:lnTo>
                  <a:lnTo>
                    <a:pt x="263" y="574"/>
                  </a:lnTo>
                  <a:lnTo>
                    <a:pt x="259" y="574"/>
                  </a:lnTo>
                  <a:lnTo>
                    <a:pt x="255" y="574"/>
                  </a:lnTo>
                  <a:lnTo>
                    <a:pt x="253" y="574"/>
                  </a:lnTo>
                  <a:lnTo>
                    <a:pt x="253" y="573"/>
                  </a:lnTo>
                  <a:lnTo>
                    <a:pt x="253" y="570"/>
                  </a:lnTo>
                  <a:lnTo>
                    <a:pt x="254" y="567"/>
                  </a:lnTo>
                  <a:lnTo>
                    <a:pt x="254" y="563"/>
                  </a:lnTo>
                  <a:lnTo>
                    <a:pt x="254" y="556"/>
                  </a:lnTo>
                  <a:lnTo>
                    <a:pt x="256" y="550"/>
                  </a:lnTo>
                  <a:lnTo>
                    <a:pt x="256" y="543"/>
                  </a:lnTo>
                  <a:lnTo>
                    <a:pt x="258" y="536"/>
                  </a:lnTo>
                  <a:lnTo>
                    <a:pt x="258" y="527"/>
                  </a:lnTo>
                  <a:lnTo>
                    <a:pt x="258" y="518"/>
                  </a:lnTo>
                  <a:lnTo>
                    <a:pt x="259" y="509"/>
                  </a:lnTo>
                  <a:lnTo>
                    <a:pt x="259" y="501"/>
                  </a:lnTo>
                  <a:lnTo>
                    <a:pt x="259" y="492"/>
                  </a:lnTo>
                  <a:lnTo>
                    <a:pt x="259" y="484"/>
                  </a:lnTo>
                  <a:lnTo>
                    <a:pt x="258" y="475"/>
                  </a:lnTo>
                  <a:lnTo>
                    <a:pt x="258" y="468"/>
                  </a:lnTo>
                  <a:lnTo>
                    <a:pt x="256" y="461"/>
                  </a:lnTo>
                  <a:lnTo>
                    <a:pt x="254" y="454"/>
                  </a:lnTo>
                  <a:lnTo>
                    <a:pt x="252" y="448"/>
                  </a:lnTo>
                  <a:lnTo>
                    <a:pt x="249" y="443"/>
                  </a:lnTo>
                  <a:lnTo>
                    <a:pt x="247" y="437"/>
                  </a:lnTo>
                  <a:lnTo>
                    <a:pt x="245" y="434"/>
                  </a:lnTo>
                  <a:lnTo>
                    <a:pt x="242" y="429"/>
                  </a:lnTo>
                  <a:lnTo>
                    <a:pt x="240" y="426"/>
                  </a:lnTo>
                  <a:lnTo>
                    <a:pt x="235" y="421"/>
                  </a:lnTo>
                  <a:lnTo>
                    <a:pt x="232" y="417"/>
                  </a:lnTo>
                  <a:lnTo>
                    <a:pt x="228" y="414"/>
                  </a:lnTo>
                  <a:lnTo>
                    <a:pt x="226" y="412"/>
                  </a:lnTo>
                  <a:lnTo>
                    <a:pt x="223" y="409"/>
                  </a:lnTo>
                  <a:lnTo>
                    <a:pt x="221" y="405"/>
                  </a:lnTo>
                  <a:lnTo>
                    <a:pt x="219" y="403"/>
                  </a:lnTo>
                  <a:lnTo>
                    <a:pt x="216" y="398"/>
                  </a:lnTo>
                  <a:lnTo>
                    <a:pt x="214" y="395"/>
                  </a:lnTo>
                  <a:lnTo>
                    <a:pt x="210" y="389"/>
                  </a:lnTo>
                  <a:lnTo>
                    <a:pt x="207" y="384"/>
                  </a:lnTo>
                  <a:lnTo>
                    <a:pt x="203" y="378"/>
                  </a:lnTo>
                  <a:lnTo>
                    <a:pt x="201" y="372"/>
                  </a:lnTo>
                  <a:lnTo>
                    <a:pt x="198" y="365"/>
                  </a:lnTo>
                  <a:lnTo>
                    <a:pt x="194" y="358"/>
                  </a:lnTo>
                  <a:lnTo>
                    <a:pt x="190" y="350"/>
                  </a:lnTo>
                  <a:lnTo>
                    <a:pt x="187" y="343"/>
                  </a:lnTo>
                  <a:lnTo>
                    <a:pt x="182" y="335"/>
                  </a:lnTo>
                  <a:lnTo>
                    <a:pt x="179" y="325"/>
                  </a:lnTo>
                  <a:lnTo>
                    <a:pt x="175" y="316"/>
                  </a:lnTo>
                  <a:lnTo>
                    <a:pt x="173" y="308"/>
                  </a:lnTo>
                  <a:lnTo>
                    <a:pt x="168" y="298"/>
                  </a:lnTo>
                  <a:lnTo>
                    <a:pt x="166" y="290"/>
                  </a:lnTo>
                  <a:lnTo>
                    <a:pt x="163" y="282"/>
                  </a:lnTo>
                  <a:lnTo>
                    <a:pt x="161" y="273"/>
                  </a:lnTo>
                  <a:lnTo>
                    <a:pt x="158" y="265"/>
                  </a:lnTo>
                  <a:lnTo>
                    <a:pt x="156" y="259"/>
                  </a:lnTo>
                  <a:lnTo>
                    <a:pt x="154" y="252"/>
                  </a:lnTo>
                  <a:lnTo>
                    <a:pt x="153" y="247"/>
                  </a:lnTo>
                  <a:lnTo>
                    <a:pt x="150" y="243"/>
                  </a:lnTo>
                  <a:lnTo>
                    <a:pt x="150" y="239"/>
                  </a:lnTo>
                  <a:lnTo>
                    <a:pt x="150" y="238"/>
                  </a:lnTo>
                  <a:lnTo>
                    <a:pt x="147" y="313"/>
                  </a:lnTo>
                  <a:lnTo>
                    <a:pt x="155" y="383"/>
                  </a:lnTo>
                  <a:lnTo>
                    <a:pt x="154" y="382"/>
                  </a:lnTo>
                  <a:lnTo>
                    <a:pt x="150" y="381"/>
                  </a:lnTo>
                  <a:lnTo>
                    <a:pt x="146" y="377"/>
                  </a:lnTo>
                  <a:lnTo>
                    <a:pt x="140" y="373"/>
                  </a:lnTo>
                  <a:lnTo>
                    <a:pt x="135" y="370"/>
                  </a:lnTo>
                  <a:lnTo>
                    <a:pt x="132" y="368"/>
                  </a:lnTo>
                  <a:lnTo>
                    <a:pt x="127" y="365"/>
                  </a:lnTo>
                  <a:lnTo>
                    <a:pt x="123" y="363"/>
                  </a:lnTo>
                  <a:lnTo>
                    <a:pt x="119" y="359"/>
                  </a:lnTo>
                  <a:lnTo>
                    <a:pt x="114" y="356"/>
                  </a:lnTo>
                  <a:lnTo>
                    <a:pt x="110" y="352"/>
                  </a:lnTo>
                  <a:lnTo>
                    <a:pt x="106" y="349"/>
                  </a:lnTo>
                  <a:lnTo>
                    <a:pt x="101" y="343"/>
                  </a:lnTo>
                  <a:lnTo>
                    <a:pt x="96" y="339"/>
                  </a:lnTo>
                  <a:lnTo>
                    <a:pt x="92" y="335"/>
                  </a:lnTo>
                  <a:lnTo>
                    <a:pt x="87" y="331"/>
                  </a:lnTo>
                  <a:lnTo>
                    <a:pt x="82" y="326"/>
                  </a:lnTo>
                  <a:lnTo>
                    <a:pt x="79" y="322"/>
                  </a:lnTo>
                  <a:lnTo>
                    <a:pt x="74" y="317"/>
                  </a:lnTo>
                  <a:lnTo>
                    <a:pt x="70" y="313"/>
                  </a:lnTo>
                  <a:lnTo>
                    <a:pt x="63" y="306"/>
                  </a:lnTo>
                  <a:lnTo>
                    <a:pt x="60" y="302"/>
                  </a:lnTo>
                  <a:lnTo>
                    <a:pt x="56" y="298"/>
                  </a:lnTo>
                  <a:lnTo>
                    <a:pt x="55" y="297"/>
                  </a:lnTo>
                  <a:lnTo>
                    <a:pt x="54" y="297"/>
                  </a:lnTo>
                  <a:lnTo>
                    <a:pt x="54" y="299"/>
                  </a:lnTo>
                  <a:lnTo>
                    <a:pt x="53" y="302"/>
                  </a:lnTo>
                  <a:lnTo>
                    <a:pt x="53" y="305"/>
                  </a:lnTo>
                  <a:lnTo>
                    <a:pt x="52" y="310"/>
                  </a:lnTo>
                  <a:lnTo>
                    <a:pt x="52" y="316"/>
                  </a:lnTo>
                  <a:lnTo>
                    <a:pt x="50" y="320"/>
                  </a:lnTo>
                  <a:lnTo>
                    <a:pt x="50" y="328"/>
                  </a:lnTo>
                  <a:lnTo>
                    <a:pt x="50" y="335"/>
                  </a:lnTo>
                  <a:lnTo>
                    <a:pt x="50" y="342"/>
                  </a:lnTo>
                  <a:lnTo>
                    <a:pt x="52" y="350"/>
                  </a:lnTo>
                  <a:lnTo>
                    <a:pt x="54" y="358"/>
                  </a:lnTo>
                  <a:lnTo>
                    <a:pt x="55" y="366"/>
                  </a:lnTo>
                  <a:lnTo>
                    <a:pt x="57" y="375"/>
                  </a:lnTo>
                  <a:lnTo>
                    <a:pt x="61" y="384"/>
                  </a:lnTo>
                  <a:lnTo>
                    <a:pt x="67" y="392"/>
                  </a:lnTo>
                  <a:lnTo>
                    <a:pt x="70" y="399"/>
                  </a:lnTo>
                  <a:lnTo>
                    <a:pt x="76" y="408"/>
                  </a:lnTo>
                  <a:lnTo>
                    <a:pt x="82" y="416"/>
                  </a:lnTo>
                  <a:lnTo>
                    <a:pt x="90" y="423"/>
                  </a:lnTo>
                  <a:lnTo>
                    <a:pt x="97" y="430"/>
                  </a:lnTo>
                  <a:lnTo>
                    <a:pt x="106" y="436"/>
                  </a:lnTo>
                  <a:lnTo>
                    <a:pt x="114" y="443"/>
                  </a:lnTo>
                  <a:lnTo>
                    <a:pt x="123" y="450"/>
                  </a:lnTo>
                  <a:lnTo>
                    <a:pt x="132" y="456"/>
                  </a:lnTo>
                  <a:lnTo>
                    <a:pt x="140" y="461"/>
                  </a:lnTo>
                  <a:lnTo>
                    <a:pt x="149" y="467"/>
                  </a:lnTo>
                  <a:lnTo>
                    <a:pt x="158" y="471"/>
                  </a:lnTo>
                  <a:lnTo>
                    <a:pt x="166" y="476"/>
                  </a:lnTo>
                  <a:lnTo>
                    <a:pt x="173" y="481"/>
                  </a:lnTo>
                  <a:lnTo>
                    <a:pt x="181" y="484"/>
                  </a:lnTo>
                  <a:lnTo>
                    <a:pt x="188" y="488"/>
                  </a:lnTo>
                  <a:lnTo>
                    <a:pt x="194" y="490"/>
                  </a:lnTo>
                  <a:lnTo>
                    <a:pt x="200" y="492"/>
                  </a:lnTo>
                  <a:lnTo>
                    <a:pt x="205" y="494"/>
                  </a:lnTo>
                  <a:lnTo>
                    <a:pt x="210" y="495"/>
                  </a:lnTo>
                  <a:lnTo>
                    <a:pt x="214" y="496"/>
                  </a:lnTo>
                  <a:lnTo>
                    <a:pt x="218" y="497"/>
                  </a:lnTo>
                  <a:lnTo>
                    <a:pt x="221" y="497"/>
                  </a:lnTo>
                  <a:lnTo>
                    <a:pt x="225" y="498"/>
                  </a:lnTo>
                  <a:lnTo>
                    <a:pt x="228" y="498"/>
                  </a:lnTo>
                  <a:lnTo>
                    <a:pt x="230" y="498"/>
                  </a:lnTo>
                  <a:lnTo>
                    <a:pt x="232" y="498"/>
                  </a:lnTo>
                  <a:lnTo>
                    <a:pt x="233" y="498"/>
                  </a:lnTo>
                  <a:lnTo>
                    <a:pt x="230" y="498"/>
                  </a:lnTo>
                  <a:lnTo>
                    <a:pt x="225" y="502"/>
                  </a:lnTo>
                  <a:lnTo>
                    <a:pt x="221" y="503"/>
                  </a:lnTo>
                  <a:lnTo>
                    <a:pt x="216" y="505"/>
                  </a:lnTo>
                  <a:lnTo>
                    <a:pt x="212" y="509"/>
                  </a:lnTo>
                  <a:lnTo>
                    <a:pt x="207" y="512"/>
                  </a:lnTo>
                  <a:lnTo>
                    <a:pt x="200" y="516"/>
                  </a:lnTo>
                  <a:lnTo>
                    <a:pt x="194" y="521"/>
                  </a:lnTo>
                  <a:lnTo>
                    <a:pt x="189" y="524"/>
                  </a:lnTo>
                  <a:lnTo>
                    <a:pt x="183" y="530"/>
                  </a:lnTo>
                  <a:lnTo>
                    <a:pt x="178" y="535"/>
                  </a:lnTo>
                  <a:lnTo>
                    <a:pt x="172" y="541"/>
                  </a:lnTo>
                  <a:lnTo>
                    <a:pt x="167" y="548"/>
                  </a:lnTo>
                  <a:lnTo>
                    <a:pt x="162" y="555"/>
                  </a:lnTo>
                  <a:lnTo>
                    <a:pt x="156" y="560"/>
                  </a:lnTo>
                  <a:lnTo>
                    <a:pt x="153" y="567"/>
                  </a:lnTo>
                  <a:lnTo>
                    <a:pt x="148" y="574"/>
                  </a:lnTo>
                  <a:lnTo>
                    <a:pt x="146" y="581"/>
                  </a:lnTo>
                  <a:lnTo>
                    <a:pt x="141" y="587"/>
                  </a:lnTo>
                  <a:lnTo>
                    <a:pt x="139" y="595"/>
                  </a:lnTo>
                  <a:lnTo>
                    <a:pt x="136" y="601"/>
                  </a:lnTo>
                  <a:lnTo>
                    <a:pt x="135" y="609"/>
                  </a:lnTo>
                  <a:lnTo>
                    <a:pt x="133" y="615"/>
                  </a:lnTo>
                  <a:lnTo>
                    <a:pt x="130" y="621"/>
                  </a:lnTo>
                  <a:lnTo>
                    <a:pt x="129" y="628"/>
                  </a:lnTo>
                  <a:lnTo>
                    <a:pt x="129" y="635"/>
                  </a:lnTo>
                  <a:lnTo>
                    <a:pt x="128" y="641"/>
                  </a:lnTo>
                  <a:lnTo>
                    <a:pt x="128" y="647"/>
                  </a:lnTo>
                  <a:lnTo>
                    <a:pt x="128" y="653"/>
                  </a:lnTo>
                  <a:lnTo>
                    <a:pt x="128" y="659"/>
                  </a:lnTo>
                  <a:lnTo>
                    <a:pt x="128" y="662"/>
                  </a:lnTo>
                  <a:lnTo>
                    <a:pt x="128" y="667"/>
                  </a:lnTo>
                  <a:lnTo>
                    <a:pt x="128" y="670"/>
                  </a:lnTo>
                  <a:lnTo>
                    <a:pt x="129" y="675"/>
                  </a:lnTo>
                  <a:lnTo>
                    <a:pt x="132" y="681"/>
                  </a:lnTo>
                  <a:lnTo>
                    <a:pt x="134" y="686"/>
                  </a:lnTo>
                  <a:lnTo>
                    <a:pt x="139" y="690"/>
                  </a:lnTo>
                  <a:lnTo>
                    <a:pt x="140" y="693"/>
                  </a:lnTo>
                  <a:lnTo>
                    <a:pt x="139" y="692"/>
                  </a:lnTo>
                  <a:lnTo>
                    <a:pt x="136" y="692"/>
                  </a:lnTo>
                  <a:lnTo>
                    <a:pt x="133" y="690"/>
                  </a:lnTo>
                  <a:lnTo>
                    <a:pt x="128" y="690"/>
                  </a:lnTo>
                  <a:lnTo>
                    <a:pt x="122" y="688"/>
                  </a:lnTo>
                  <a:lnTo>
                    <a:pt x="115" y="688"/>
                  </a:lnTo>
                  <a:lnTo>
                    <a:pt x="108" y="687"/>
                  </a:lnTo>
                  <a:lnTo>
                    <a:pt x="101" y="687"/>
                  </a:lnTo>
                  <a:lnTo>
                    <a:pt x="92" y="686"/>
                  </a:lnTo>
                  <a:lnTo>
                    <a:pt x="82" y="686"/>
                  </a:lnTo>
                  <a:lnTo>
                    <a:pt x="74" y="686"/>
                  </a:lnTo>
                  <a:lnTo>
                    <a:pt x="65" y="687"/>
                  </a:lnTo>
                  <a:lnTo>
                    <a:pt x="56" y="688"/>
                  </a:lnTo>
                  <a:lnTo>
                    <a:pt x="48" y="690"/>
                  </a:lnTo>
                  <a:lnTo>
                    <a:pt x="39" y="692"/>
                  </a:lnTo>
                  <a:lnTo>
                    <a:pt x="32" y="696"/>
                  </a:lnTo>
                  <a:lnTo>
                    <a:pt x="24" y="699"/>
                  </a:lnTo>
                  <a:lnTo>
                    <a:pt x="19" y="703"/>
                  </a:lnTo>
                  <a:lnTo>
                    <a:pt x="13" y="708"/>
                  </a:lnTo>
                  <a:lnTo>
                    <a:pt x="9" y="714"/>
                  </a:lnTo>
                  <a:lnTo>
                    <a:pt x="6" y="720"/>
                  </a:lnTo>
                  <a:lnTo>
                    <a:pt x="2" y="725"/>
                  </a:lnTo>
                  <a:lnTo>
                    <a:pt x="0" y="730"/>
                  </a:lnTo>
                  <a:lnTo>
                    <a:pt x="0" y="737"/>
                  </a:lnTo>
                  <a:lnTo>
                    <a:pt x="0" y="742"/>
                  </a:lnTo>
                  <a:lnTo>
                    <a:pt x="1" y="748"/>
                  </a:lnTo>
                  <a:lnTo>
                    <a:pt x="3" y="752"/>
                  </a:lnTo>
                  <a:lnTo>
                    <a:pt x="7" y="756"/>
                  </a:lnTo>
                  <a:lnTo>
                    <a:pt x="10" y="760"/>
                  </a:lnTo>
                  <a:lnTo>
                    <a:pt x="16" y="763"/>
                  </a:lnTo>
                  <a:lnTo>
                    <a:pt x="22" y="766"/>
                  </a:lnTo>
                  <a:lnTo>
                    <a:pt x="30" y="767"/>
                  </a:lnTo>
                  <a:lnTo>
                    <a:pt x="39" y="766"/>
                  </a:lnTo>
                  <a:lnTo>
                    <a:pt x="48" y="765"/>
                  </a:lnTo>
                  <a:lnTo>
                    <a:pt x="57" y="762"/>
                  </a:lnTo>
                  <a:lnTo>
                    <a:pt x="68" y="760"/>
                  </a:lnTo>
                  <a:lnTo>
                    <a:pt x="79" y="755"/>
                  </a:lnTo>
                  <a:lnTo>
                    <a:pt x="90" y="752"/>
                  </a:lnTo>
                  <a:lnTo>
                    <a:pt x="101" y="748"/>
                  </a:lnTo>
                  <a:lnTo>
                    <a:pt x="113" y="745"/>
                  </a:lnTo>
                  <a:lnTo>
                    <a:pt x="121" y="739"/>
                  </a:lnTo>
                  <a:lnTo>
                    <a:pt x="132" y="735"/>
                  </a:lnTo>
                  <a:lnTo>
                    <a:pt x="139" y="730"/>
                  </a:lnTo>
                  <a:lnTo>
                    <a:pt x="147" y="728"/>
                  </a:lnTo>
                  <a:lnTo>
                    <a:pt x="153" y="725"/>
                  </a:lnTo>
                  <a:lnTo>
                    <a:pt x="158" y="722"/>
                  </a:lnTo>
                  <a:lnTo>
                    <a:pt x="161" y="721"/>
                  </a:lnTo>
                  <a:lnTo>
                    <a:pt x="162" y="721"/>
                  </a:lnTo>
                  <a:lnTo>
                    <a:pt x="163" y="719"/>
                  </a:lnTo>
                  <a:lnTo>
                    <a:pt x="168" y="714"/>
                  </a:lnTo>
                  <a:lnTo>
                    <a:pt x="172" y="710"/>
                  </a:lnTo>
                  <a:lnTo>
                    <a:pt x="178" y="707"/>
                  </a:lnTo>
                  <a:lnTo>
                    <a:pt x="183" y="702"/>
                  </a:lnTo>
                  <a:lnTo>
                    <a:pt x="190" y="699"/>
                  </a:lnTo>
                  <a:lnTo>
                    <a:pt x="196" y="693"/>
                  </a:lnTo>
                  <a:lnTo>
                    <a:pt x="205" y="688"/>
                  </a:lnTo>
                  <a:lnTo>
                    <a:pt x="214" y="682"/>
                  </a:lnTo>
                  <a:lnTo>
                    <a:pt x="225" y="677"/>
                  </a:lnTo>
                  <a:lnTo>
                    <a:pt x="235" y="671"/>
                  </a:lnTo>
                  <a:lnTo>
                    <a:pt x="247" y="667"/>
                  </a:lnTo>
                  <a:lnTo>
                    <a:pt x="260" y="661"/>
                  </a:lnTo>
                  <a:lnTo>
                    <a:pt x="274" y="656"/>
                  </a:lnTo>
                  <a:lnTo>
                    <a:pt x="288" y="651"/>
                  </a:lnTo>
                  <a:lnTo>
                    <a:pt x="303" y="648"/>
                  </a:lnTo>
                  <a:lnTo>
                    <a:pt x="319" y="643"/>
                  </a:lnTo>
                  <a:lnTo>
                    <a:pt x="335" y="640"/>
                  </a:lnTo>
                  <a:lnTo>
                    <a:pt x="351" y="635"/>
                  </a:lnTo>
                  <a:lnTo>
                    <a:pt x="367" y="633"/>
                  </a:lnTo>
                  <a:lnTo>
                    <a:pt x="382" y="629"/>
                  </a:lnTo>
                  <a:lnTo>
                    <a:pt x="398" y="627"/>
                  </a:lnTo>
                  <a:lnTo>
                    <a:pt x="412" y="624"/>
                  </a:lnTo>
                  <a:lnTo>
                    <a:pt x="424" y="622"/>
                  </a:lnTo>
                  <a:lnTo>
                    <a:pt x="434" y="621"/>
                  </a:lnTo>
                  <a:lnTo>
                    <a:pt x="445" y="620"/>
                  </a:lnTo>
                  <a:lnTo>
                    <a:pt x="453" y="617"/>
                  </a:lnTo>
                  <a:lnTo>
                    <a:pt x="459" y="617"/>
                  </a:lnTo>
                  <a:lnTo>
                    <a:pt x="462" y="617"/>
                  </a:lnTo>
                  <a:lnTo>
                    <a:pt x="465" y="617"/>
                  </a:lnTo>
                  <a:lnTo>
                    <a:pt x="509" y="627"/>
                  </a:lnTo>
                  <a:lnTo>
                    <a:pt x="551" y="478"/>
                  </a:lnTo>
                  <a:lnTo>
                    <a:pt x="216" y="0"/>
                  </a:lnTo>
                  <a:close/>
                </a:path>
              </a:pathLst>
            </a:custGeom>
            <a:solidFill>
              <a:srgbClr val="4A687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269" name="Freeform 24"/>
            <p:cNvSpPr>
              <a:spLocks/>
            </p:cNvSpPr>
            <p:nvPr/>
          </p:nvSpPr>
          <p:spPr bwMode="auto">
            <a:xfrm>
              <a:off x="1319" y="1931"/>
              <a:ext cx="121" cy="171"/>
            </a:xfrm>
            <a:custGeom>
              <a:avLst/>
              <a:gdLst>
                <a:gd name="T0" fmla="*/ 9 w 121"/>
                <a:gd name="T1" fmla="*/ 2 h 171"/>
                <a:gd name="T2" fmla="*/ 9 w 121"/>
                <a:gd name="T3" fmla="*/ 11 h 171"/>
                <a:gd name="T4" fmla="*/ 9 w 121"/>
                <a:gd name="T5" fmla="*/ 23 h 171"/>
                <a:gd name="T6" fmla="*/ 12 w 121"/>
                <a:gd name="T7" fmla="*/ 36 h 171"/>
                <a:gd name="T8" fmla="*/ 15 w 121"/>
                <a:gd name="T9" fmla="*/ 49 h 171"/>
                <a:gd name="T10" fmla="*/ 20 w 121"/>
                <a:gd name="T11" fmla="*/ 63 h 171"/>
                <a:gd name="T12" fmla="*/ 29 w 121"/>
                <a:gd name="T13" fmla="*/ 78 h 171"/>
                <a:gd name="T14" fmla="*/ 39 w 121"/>
                <a:gd name="T15" fmla="*/ 91 h 171"/>
                <a:gd name="T16" fmla="*/ 52 w 121"/>
                <a:gd name="T17" fmla="*/ 104 h 171"/>
                <a:gd name="T18" fmla="*/ 66 w 121"/>
                <a:gd name="T19" fmla="*/ 115 h 171"/>
                <a:gd name="T20" fmla="*/ 80 w 121"/>
                <a:gd name="T21" fmla="*/ 123 h 171"/>
                <a:gd name="T22" fmla="*/ 94 w 121"/>
                <a:gd name="T23" fmla="*/ 130 h 171"/>
                <a:gd name="T24" fmla="*/ 106 w 121"/>
                <a:gd name="T25" fmla="*/ 136 h 171"/>
                <a:gd name="T26" fmla="*/ 114 w 121"/>
                <a:gd name="T27" fmla="*/ 141 h 171"/>
                <a:gd name="T28" fmla="*/ 120 w 121"/>
                <a:gd name="T29" fmla="*/ 143 h 171"/>
                <a:gd name="T30" fmla="*/ 120 w 121"/>
                <a:gd name="T31" fmla="*/ 143 h 171"/>
                <a:gd name="T32" fmla="*/ 114 w 121"/>
                <a:gd name="T33" fmla="*/ 147 h 171"/>
                <a:gd name="T34" fmla="*/ 106 w 121"/>
                <a:gd name="T35" fmla="*/ 151 h 171"/>
                <a:gd name="T36" fmla="*/ 94 w 121"/>
                <a:gd name="T37" fmla="*/ 157 h 171"/>
                <a:gd name="T38" fmla="*/ 80 w 121"/>
                <a:gd name="T39" fmla="*/ 163 h 171"/>
                <a:gd name="T40" fmla="*/ 65 w 121"/>
                <a:gd name="T41" fmla="*/ 168 h 171"/>
                <a:gd name="T42" fmla="*/ 49 w 121"/>
                <a:gd name="T43" fmla="*/ 170 h 171"/>
                <a:gd name="T44" fmla="*/ 36 w 121"/>
                <a:gd name="T45" fmla="*/ 169 h 171"/>
                <a:gd name="T46" fmla="*/ 25 w 121"/>
                <a:gd name="T47" fmla="*/ 164 h 171"/>
                <a:gd name="T48" fmla="*/ 16 w 121"/>
                <a:gd name="T49" fmla="*/ 155 h 171"/>
                <a:gd name="T50" fmla="*/ 9 w 121"/>
                <a:gd name="T51" fmla="*/ 144 h 171"/>
                <a:gd name="T52" fmla="*/ 6 w 121"/>
                <a:gd name="T53" fmla="*/ 132 h 171"/>
                <a:gd name="T54" fmla="*/ 2 w 121"/>
                <a:gd name="T55" fmla="*/ 119 h 171"/>
                <a:gd name="T56" fmla="*/ 0 w 121"/>
                <a:gd name="T57" fmla="*/ 106 h 171"/>
                <a:gd name="T58" fmla="*/ 0 w 121"/>
                <a:gd name="T59" fmla="*/ 97 h 171"/>
                <a:gd name="T60" fmla="*/ 0 w 121"/>
                <a:gd name="T61" fmla="*/ 89 h 171"/>
                <a:gd name="T62" fmla="*/ 0 w 121"/>
                <a:gd name="T63" fmla="*/ 84 h 171"/>
                <a:gd name="T64" fmla="*/ 0 w 121"/>
                <a:gd name="T65" fmla="*/ 75 h 171"/>
                <a:gd name="T66" fmla="*/ 1 w 121"/>
                <a:gd name="T67" fmla="*/ 62 h 171"/>
                <a:gd name="T68" fmla="*/ 3 w 121"/>
                <a:gd name="T69" fmla="*/ 48 h 171"/>
                <a:gd name="T70" fmla="*/ 5 w 121"/>
                <a:gd name="T71" fmla="*/ 31 h 171"/>
                <a:gd name="T72" fmla="*/ 6 w 121"/>
                <a:gd name="T73" fmla="*/ 18 h 171"/>
                <a:gd name="T74" fmla="*/ 8 w 121"/>
                <a:gd name="T75" fmla="*/ 6 h 171"/>
                <a:gd name="T76" fmla="*/ 9 w 121"/>
                <a:gd name="T77" fmla="*/ 0 h 171"/>
                <a:gd name="T78" fmla="*/ 9 w 121"/>
                <a:gd name="T79" fmla="*/ 0 h 171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21"/>
                <a:gd name="T121" fmla="*/ 0 h 171"/>
                <a:gd name="T122" fmla="*/ 121 w 121"/>
                <a:gd name="T123" fmla="*/ 171 h 171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21" h="171">
                  <a:moveTo>
                    <a:pt x="9" y="0"/>
                  </a:moveTo>
                  <a:lnTo>
                    <a:pt x="9" y="2"/>
                  </a:lnTo>
                  <a:lnTo>
                    <a:pt x="9" y="8"/>
                  </a:lnTo>
                  <a:lnTo>
                    <a:pt x="9" y="11"/>
                  </a:lnTo>
                  <a:lnTo>
                    <a:pt x="9" y="17"/>
                  </a:lnTo>
                  <a:lnTo>
                    <a:pt x="9" y="23"/>
                  </a:lnTo>
                  <a:lnTo>
                    <a:pt x="12" y="29"/>
                  </a:lnTo>
                  <a:lnTo>
                    <a:pt x="12" y="36"/>
                  </a:lnTo>
                  <a:lnTo>
                    <a:pt x="13" y="42"/>
                  </a:lnTo>
                  <a:lnTo>
                    <a:pt x="15" y="49"/>
                  </a:lnTo>
                  <a:lnTo>
                    <a:pt x="19" y="57"/>
                  </a:lnTo>
                  <a:lnTo>
                    <a:pt x="20" y="63"/>
                  </a:lnTo>
                  <a:lnTo>
                    <a:pt x="25" y="70"/>
                  </a:lnTo>
                  <a:lnTo>
                    <a:pt x="29" y="78"/>
                  </a:lnTo>
                  <a:lnTo>
                    <a:pt x="34" y="85"/>
                  </a:lnTo>
                  <a:lnTo>
                    <a:pt x="39" y="91"/>
                  </a:lnTo>
                  <a:lnTo>
                    <a:pt x="46" y="98"/>
                  </a:lnTo>
                  <a:lnTo>
                    <a:pt x="52" y="104"/>
                  </a:lnTo>
                  <a:lnTo>
                    <a:pt x="59" y="109"/>
                  </a:lnTo>
                  <a:lnTo>
                    <a:pt x="66" y="115"/>
                  </a:lnTo>
                  <a:lnTo>
                    <a:pt x="73" y="119"/>
                  </a:lnTo>
                  <a:lnTo>
                    <a:pt x="80" y="123"/>
                  </a:lnTo>
                  <a:lnTo>
                    <a:pt x="88" y="128"/>
                  </a:lnTo>
                  <a:lnTo>
                    <a:pt x="94" y="130"/>
                  </a:lnTo>
                  <a:lnTo>
                    <a:pt x="101" y="134"/>
                  </a:lnTo>
                  <a:lnTo>
                    <a:pt x="106" y="136"/>
                  </a:lnTo>
                  <a:lnTo>
                    <a:pt x="112" y="139"/>
                  </a:lnTo>
                  <a:lnTo>
                    <a:pt x="114" y="141"/>
                  </a:lnTo>
                  <a:lnTo>
                    <a:pt x="118" y="142"/>
                  </a:lnTo>
                  <a:lnTo>
                    <a:pt x="120" y="143"/>
                  </a:lnTo>
                  <a:lnTo>
                    <a:pt x="121" y="143"/>
                  </a:lnTo>
                  <a:lnTo>
                    <a:pt x="120" y="143"/>
                  </a:lnTo>
                  <a:lnTo>
                    <a:pt x="118" y="144"/>
                  </a:lnTo>
                  <a:lnTo>
                    <a:pt x="114" y="147"/>
                  </a:lnTo>
                  <a:lnTo>
                    <a:pt x="112" y="149"/>
                  </a:lnTo>
                  <a:lnTo>
                    <a:pt x="106" y="151"/>
                  </a:lnTo>
                  <a:lnTo>
                    <a:pt x="101" y="155"/>
                  </a:lnTo>
                  <a:lnTo>
                    <a:pt x="94" y="157"/>
                  </a:lnTo>
                  <a:lnTo>
                    <a:pt x="88" y="161"/>
                  </a:lnTo>
                  <a:lnTo>
                    <a:pt x="80" y="163"/>
                  </a:lnTo>
                  <a:lnTo>
                    <a:pt x="73" y="165"/>
                  </a:lnTo>
                  <a:lnTo>
                    <a:pt x="65" y="168"/>
                  </a:lnTo>
                  <a:lnTo>
                    <a:pt x="58" y="169"/>
                  </a:lnTo>
                  <a:lnTo>
                    <a:pt x="49" y="170"/>
                  </a:lnTo>
                  <a:lnTo>
                    <a:pt x="42" y="171"/>
                  </a:lnTo>
                  <a:lnTo>
                    <a:pt x="36" y="169"/>
                  </a:lnTo>
                  <a:lnTo>
                    <a:pt x="31" y="168"/>
                  </a:lnTo>
                  <a:lnTo>
                    <a:pt x="25" y="164"/>
                  </a:lnTo>
                  <a:lnTo>
                    <a:pt x="20" y="161"/>
                  </a:lnTo>
                  <a:lnTo>
                    <a:pt x="16" y="155"/>
                  </a:lnTo>
                  <a:lnTo>
                    <a:pt x="13" y="150"/>
                  </a:lnTo>
                  <a:lnTo>
                    <a:pt x="9" y="144"/>
                  </a:lnTo>
                  <a:lnTo>
                    <a:pt x="8" y="138"/>
                  </a:lnTo>
                  <a:lnTo>
                    <a:pt x="6" y="132"/>
                  </a:lnTo>
                  <a:lnTo>
                    <a:pt x="5" y="127"/>
                  </a:lnTo>
                  <a:lnTo>
                    <a:pt x="2" y="119"/>
                  </a:lnTo>
                  <a:lnTo>
                    <a:pt x="1" y="112"/>
                  </a:lnTo>
                  <a:lnTo>
                    <a:pt x="0" y="106"/>
                  </a:lnTo>
                  <a:lnTo>
                    <a:pt x="0" y="102"/>
                  </a:lnTo>
                  <a:lnTo>
                    <a:pt x="0" y="97"/>
                  </a:lnTo>
                  <a:lnTo>
                    <a:pt x="0" y="92"/>
                  </a:lnTo>
                  <a:lnTo>
                    <a:pt x="0" y="89"/>
                  </a:lnTo>
                  <a:lnTo>
                    <a:pt x="0" y="88"/>
                  </a:lnTo>
                  <a:lnTo>
                    <a:pt x="0" y="84"/>
                  </a:lnTo>
                  <a:lnTo>
                    <a:pt x="0" y="81"/>
                  </a:lnTo>
                  <a:lnTo>
                    <a:pt x="0" y="75"/>
                  </a:lnTo>
                  <a:lnTo>
                    <a:pt x="1" y="69"/>
                  </a:lnTo>
                  <a:lnTo>
                    <a:pt x="1" y="62"/>
                  </a:lnTo>
                  <a:lnTo>
                    <a:pt x="2" y="55"/>
                  </a:lnTo>
                  <a:lnTo>
                    <a:pt x="3" y="48"/>
                  </a:lnTo>
                  <a:lnTo>
                    <a:pt x="5" y="39"/>
                  </a:lnTo>
                  <a:lnTo>
                    <a:pt x="5" y="31"/>
                  </a:lnTo>
                  <a:lnTo>
                    <a:pt x="6" y="24"/>
                  </a:lnTo>
                  <a:lnTo>
                    <a:pt x="6" y="18"/>
                  </a:lnTo>
                  <a:lnTo>
                    <a:pt x="8" y="12"/>
                  </a:lnTo>
                  <a:lnTo>
                    <a:pt x="8" y="6"/>
                  </a:lnTo>
                  <a:lnTo>
                    <a:pt x="9" y="3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4A687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270" name="Freeform 25"/>
            <p:cNvSpPr>
              <a:spLocks/>
            </p:cNvSpPr>
            <p:nvPr/>
          </p:nvSpPr>
          <p:spPr bwMode="auto">
            <a:xfrm>
              <a:off x="1234" y="2126"/>
              <a:ext cx="144" cy="233"/>
            </a:xfrm>
            <a:custGeom>
              <a:avLst/>
              <a:gdLst>
                <a:gd name="T0" fmla="*/ 68 w 144"/>
                <a:gd name="T1" fmla="*/ 0 h 233"/>
                <a:gd name="T2" fmla="*/ 71 w 144"/>
                <a:gd name="T3" fmla="*/ 9 h 233"/>
                <a:gd name="T4" fmla="*/ 78 w 144"/>
                <a:gd name="T5" fmla="*/ 23 h 233"/>
                <a:gd name="T6" fmla="*/ 87 w 144"/>
                <a:gd name="T7" fmla="*/ 38 h 233"/>
                <a:gd name="T8" fmla="*/ 98 w 144"/>
                <a:gd name="T9" fmla="*/ 46 h 233"/>
                <a:gd name="T10" fmla="*/ 106 w 144"/>
                <a:gd name="T11" fmla="*/ 49 h 233"/>
                <a:gd name="T12" fmla="*/ 114 w 144"/>
                <a:gd name="T13" fmla="*/ 50 h 233"/>
                <a:gd name="T14" fmla="*/ 123 w 144"/>
                <a:gd name="T15" fmla="*/ 52 h 233"/>
                <a:gd name="T16" fmla="*/ 133 w 144"/>
                <a:gd name="T17" fmla="*/ 52 h 233"/>
                <a:gd name="T18" fmla="*/ 141 w 144"/>
                <a:gd name="T19" fmla="*/ 52 h 233"/>
                <a:gd name="T20" fmla="*/ 141 w 144"/>
                <a:gd name="T21" fmla="*/ 53 h 233"/>
                <a:gd name="T22" fmla="*/ 133 w 144"/>
                <a:gd name="T23" fmla="*/ 59 h 233"/>
                <a:gd name="T24" fmla="*/ 124 w 144"/>
                <a:gd name="T25" fmla="*/ 66 h 233"/>
                <a:gd name="T26" fmla="*/ 114 w 144"/>
                <a:gd name="T27" fmla="*/ 75 h 233"/>
                <a:gd name="T28" fmla="*/ 101 w 144"/>
                <a:gd name="T29" fmla="*/ 87 h 233"/>
                <a:gd name="T30" fmla="*/ 90 w 144"/>
                <a:gd name="T31" fmla="*/ 100 h 233"/>
                <a:gd name="T32" fmla="*/ 76 w 144"/>
                <a:gd name="T33" fmla="*/ 116 h 233"/>
                <a:gd name="T34" fmla="*/ 63 w 144"/>
                <a:gd name="T35" fmla="*/ 133 h 233"/>
                <a:gd name="T36" fmla="*/ 50 w 144"/>
                <a:gd name="T37" fmla="*/ 151 h 233"/>
                <a:gd name="T38" fmla="*/ 38 w 144"/>
                <a:gd name="T39" fmla="*/ 169 h 233"/>
                <a:gd name="T40" fmla="*/ 28 w 144"/>
                <a:gd name="T41" fmla="*/ 187 h 233"/>
                <a:gd name="T42" fmla="*/ 19 w 144"/>
                <a:gd name="T43" fmla="*/ 202 h 233"/>
                <a:gd name="T44" fmla="*/ 11 w 144"/>
                <a:gd name="T45" fmla="*/ 217 h 233"/>
                <a:gd name="T46" fmla="*/ 6 w 144"/>
                <a:gd name="T47" fmla="*/ 226 h 233"/>
                <a:gd name="T48" fmla="*/ 4 w 144"/>
                <a:gd name="T49" fmla="*/ 232 h 233"/>
                <a:gd name="T50" fmla="*/ 4 w 144"/>
                <a:gd name="T51" fmla="*/ 231 h 233"/>
                <a:gd name="T52" fmla="*/ 1 w 144"/>
                <a:gd name="T53" fmla="*/ 224 h 233"/>
                <a:gd name="T54" fmla="*/ 0 w 144"/>
                <a:gd name="T55" fmla="*/ 217 h 233"/>
                <a:gd name="T56" fmla="*/ 0 w 144"/>
                <a:gd name="T57" fmla="*/ 206 h 233"/>
                <a:gd name="T58" fmla="*/ 0 w 144"/>
                <a:gd name="T59" fmla="*/ 193 h 233"/>
                <a:gd name="T60" fmla="*/ 1 w 144"/>
                <a:gd name="T61" fmla="*/ 177 h 233"/>
                <a:gd name="T62" fmla="*/ 5 w 144"/>
                <a:gd name="T63" fmla="*/ 159 h 233"/>
                <a:gd name="T64" fmla="*/ 11 w 144"/>
                <a:gd name="T65" fmla="*/ 138 h 233"/>
                <a:gd name="T66" fmla="*/ 19 w 144"/>
                <a:gd name="T67" fmla="*/ 114 h 233"/>
                <a:gd name="T68" fmla="*/ 28 w 144"/>
                <a:gd name="T69" fmla="*/ 89 h 233"/>
                <a:gd name="T70" fmla="*/ 39 w 144"/>
                <a:gd name="T71" fmla="*/ 63 h 233"/>
                <a:gd name="T72" fmla="*/ 48 w 144"/>
                <a:gd name="T73" fmla="*/ 41 h 233"/>
                <a:gd name="T74" fmla="*/ 57 w 144"/>
                <a:gd name="T75" fmla="*/ 22 h 233"/>
                <a:gd name="T76" fmla="*/ 63 w 144"/>
                <a:gd name="T77" fmla="*/ 7 h 233"/>
                <a:gd name="T78" fmla="*/ 67 w 144"/>
                <a:gd name="T79" fmla="*/ 0 h 233"/>
                <a:gd name="T80" fmla="*/ 68 w 144"/>
                <a:gd name="T81" fmla="*/ 0 h 233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144"/>
                <a:gd name="T124" fmla="*/ 0 h 233"/>
                <a:gd name="T125" fmla="*/ 144 w 144"/>
                <a:gd name="T126" fmla="*/ 233 h 233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144" h="233">
                  <a:moveTo>
                    <a:pt x="68" y="0"/>
                  </a:moveTo>
                  <a:lnTo>
                    <a:pt x="68" y="0"/>
                  </a:lnTo>
                  <a:lnTo>
                    <a:pt x="70" y="5"/>
                  </a:lnTo>
                  <a:lnTo>
                    <a:pt x="71" y="9"/>
                  </a:lnTo>
                  <a:lnTo>
                    <a:pt x="74" y="16"/>
                  </a:lnTo>
                  <a:lnTo>
                    <a:pt x="78" y="23"/>
                  </a:lnTo>
                  <a:lnTo>
                    <a:pt x="83" y="30"/>
                  </a:lnTo>
                  <a:lnTo>
                    <a:pt x="87" y="38"/>
                  </a:lnTo>
                  <a:lnTo>
                    <a:pt x="94" y="45"/>
                  </a:lnTo>
                  <a:lnTo>
                    <a:pt x="98" y="46"/>
                  </a:lnTo>
                  <a:lnTo>
                    <a:pt x="101" y="48"/>
                  </a:lnTo>
                  <a:lnTo>
                    <a:pt x="106" y="49"/>
                  </a:lnTo>
                  <a:lnTo>
                    <a:pt x="111" y="50"/>
                  </a:lnTo>
                  <a:lnTo>
                    <a:pt x="114" y="50"/>
                  </a:lnTo>
                  <a:lnTo>
                    <a:pt x="118" y="52"/>
                  </a:lnTo>
                  <a:lnTo>
                    <a:pt x="123" y="52"/>
                  </a:lnTo>
                  <a:lnTo>
                    <a:pt x="126" y="53"/>
                  </a:lnTo>
                  <a:lnTo>
                    <a:pt x="133" y="52"/>
                  </a:lnTo>
                  <a:lnTo>
                    <a:pt x="138" y="52"/>
                  </a:lnTo>
                  <a:lnTo>
                    <a:pt x="141" y="52"/>
                  </a:lnTo>
                  <a:lnTo>
                    <a:pt x="144" y="52"/>
                  </a:lnTo>
                  <a:lnTo>
                    <a:pt x="141" y="53"/>
                  </a:lnTo>
                  <a:lnTo>
                    <a:pt x="137" y="56"/>
                  </a:lnTo>
                  <a:lnTo>
                    <a:pt x="133" y="59"/>
                  </a:lnTo>
                  <a:lnTo>
                    <a:pt x="130" y="62"/>
                  </a:lnTo>
                  <a:lnTo>
                    <a:pt x="124" y="66"/>
                  </a:lnTo>
                  <a:lnTo>
                    <a:pt x="120" y="71"/>
                  </a:lnTo>
                  <a:lnTo>
                    <a:pt x="114" y="75"/>
                  </a:lnTo>
                  <a:lnTo>
                    <a:pt x="108" y="81"/>
                  </a:lnTo>
                  <a:lnTo>
                    <a:pt x="101" y="87"/>
                  </a:lnTo>
                  <a:lnTo>
                    <a:pt x="97" y="94"/>
                  </a:lnTo>
                  <a:lnTo>
                    <a:pt x="90" y="100"/>
                  </a:lnTo>
                  <a:lnTo>
                    <a:pt x="83" y="107"/>
                  </a:lnTo>
                  <a:lnTo>
                    <a:pt x="76" y="116"/>
                  </a:lnTo>
                  <a:lnTo>
                    <a:pt x="70" y="125"/>
                  </a:lnTo>
                  <a:lnTo>
                    <a:pt x="63" y="133"/>
                  </a:lnTo>
                  <a:lnTo>
                    <a:pt x="57" y="141"/>
                  </a:lnTo>
                  <a:lnTo>
                    <a:pt x="50" y="151"/>
                  </a:lnTo>
                  <a:lnTo>
                    <a:pt x="44" y="160"/>
                  </a:lnTo>
                  <a:lnTo>
                    <a:pt x="38" y="169"/>
                  </a:lnTo>
                  <a:lnTo>
                    <a:pt x="33" y="178"/>
                  </a:lnTo>
                  <a:lnTo>
                    <a:pt x="28" y="187"/>
                  </a:lnTo>
                  <a:lnTo>
                    <a:pt x="24" y="195"/>
                  </a:lnTo>
                  <a:lnTo>
                    <a:pt x="19" y="202"/>
                  </a:lnTo>
                  <a:lnTo>
                    <a:pt x="15" y="210"/>
                  </a:lnTo>
                  <a:lnTo>
                    <a:pt x="11" y="217"/>
                  </a:lnTo>
                  <a:lnTo>
                    <a:pt x="8" y="221"/>
                  </a:lnTo>
                  <a:lnTo>
                    <a:pt x="6" y="226"/>
                  </a:lnTo>
                  <a:lnTo>
                    <a:pt x="5" y="230"/>
                  </a:lnTo>
                  <a:lnTo>
                    <a:pt x="4" y="232"/>
                  </a:lnTo>
                  <a:lnTo>
                    <a:pt x="4" y="233"/>
                  </a:lnTo>
                  <a:lnTo>
                    <a:pt x="4" y="231"/>
                  </a:lnTo>
                  <a:lnTo>
                    <a:pt x="1" y="227"/>
                  </a:lnTo>
                  <a:lnTo>
                    <a:pt x="1" y="224"/>
                  </a:lnTo>
                  <a:lnTo>
                    <a:pt x="0" y="220"/>
                  </a:lnTo>
                  <a:lnTo>
                    <a:pt x="0" y="217"/>
                  </a:lnTo>
                  <a:lnTo>
                    <a:pt x="0" y="212"/>
                  </a:lnTo>
                  <a:lnTo>
                    <a:pt x="0" y="206"/>
                  </a:lnTo>
                  <a:lnTo>
                    <a:pt x="0" y="200"/>
                  </a:lnTo>
                  <a:lnTo>
                    <a:pt x="0" y="193"/>
                  </a:lnTo>
                  <a:lnTo>
                    <a:pt x="1" y="186"/>
                  </a:lnTo>
                  <a:lnTo>
                    <a:pt x="1" y="177"/>
                  </a:lnTo>
                  <a:lnTo>
                    <a:pt x="4" y="168"/>
                  </a:lnTo>
                  <a:lnTo>
                    <a:pt x="5" y="159"/>
                  </a:lnTo>
                  <a:lnTo>
                    <a:pt x="8" y="149"/>
                  </a:lnTo>
                  <a:lnTo>
                    <a:pt x="11" y="138"/>
                  </a:lnTo>
                  <a:lnTo>
                    <a:pt x="15" y="126"/>
                  </a:lnTo>
                  <a:lnTo>
                    <a:pt x="19" y="114"/>
                  </a:lnTo>
                  <a:lnTo>
                    <a:pt x="25" y="102"/>
                  </a:lnTo>
                  <a:lnTo>
                    <a:pt x="28" y="89"/>
                  </a:lnTo>
                  <a:lnTo>
                    <a:pt x="34" y="76"/>
                  </a:lnTo>
                  <a:lnTo>
                    <a:pt x="39" y="63"/>
                  </a:lnTo>
                  <a:lnTo>
                    <a:pt x="44" y="53"/>
                  </a:lnTo>
                  <a:lnTo>
                    <a:pt x="48" y="41"/>
                  </a:lnTo>
                  <a:lnTo>
                    <a:pt x="52" y="32"/>
                  </a:lnTo>
                  <a:lnTo>
                    <a:pt x="57" y="22"/>
                  </a:lnTo>
                  <a:lnTo>
                    <a:pt x="60" y="14"/>
                  </a:lnTo>
                  <a:lnTo>
                    <a:pt x="63" y="7"/>
                  </a:lnTo>
                  <a:lnTo>
                    <a:pt x="66" y="3"/>
                  </a:lnTo>
                  <a:lnTo>
                    <a:pt x="67" y="0"/>
                  </a:lnTo>
                  <a:lnTo>
                    <a:pt x="68" y="0"/>
                  </a:lnTo>
                  <a:close/>
                </a:path>
              </a:pathLst>
            </a:custGeom>
            <a:solidFill>
              <a:srgbClr val="4A687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271" name="Freeform 26"/>
            <p:cNvSpPr>
              <a:spLocks/>
            </p:cNvSpPr>
            <p:nvPr/>
          </p:nvSpPr>
          <p:spPr bwMode="auto">
            <a:xfrm>
              <a:off x="1218" y="2285"/>
              <a:ext cx="514" cy="265"/>
            </a:xfrm>
            <a:custGeom>
              <a:avLst/>
              <a:gdLst>
                <a:gd name="T0" fmla="*/ 6 w 514"/>
                <a:gd name="T1" fmla="*/ 139 h 265"/>
                <a:gd name="T2" fmla="*/ 27 w 514"/>
                <a:gd name="T3" fmla="*/ 121 h 265"/>
                <a:gd name="T4" fmla="*/ 53 w 514"/>
                <a:gd name="T5" fmla="*/ 104 h 265"/>
                <a:gd name="T6" fmla="*/ 75 w 514"/>
                <a:gd name="T7" fmla="*/ 96 h 265"/>
                <a:gd name="T8" fmla="*/ 87 w 514"/>
                <a:gd name="T9" fmla="*/ 112 h 265"/>
                <a:gd name="T10" fmla="*/ 89 w 514"/>
                <a:gd name="T11" fmla="*/ 142 h 265"/>
                <a:gd name="T12" fmla="*/ 89 w 514"/>
                <a:gd name="T13" fmla="*/ 175 h 265"/>
                <a:gd name="T14" fmla="*/ 99 w 514"/>
                <a:gd name="T15" fmla="*/ 195 h 265"/>
                <a:gd name="T16" fmla="*/ 121 w 514"/>
                <a:gd name="T17" fmla="*/ 191 h 265"/>
                <a:gd name="T18" fmla="*/ 156 w 514"/>
                <a:gd name="T19" fmla="*/ 164 h 265"/>
                <a:gd name="T20" fmla="*/ 196 w 514"/>
                <a:gd name="T21" fmla="*/ 127 h 265"/>
                <a:gd name="T22" fmla="*/ 234 w 514"/>
                <a:gd name="T23" fmla="*/ 96 h 265"/>
                <a:gd name="T24" fmla="*/ 260 w 514"/>
                <a:gd name="T25" fmla="*/ 80 h 265"/>
                <a:gd name="T26" fmla="*/ 274 w 514"/>
                <a:gd name="T27" fmla="*/ 83 h 265"/>
                <a:gd name="T28" fmla="*/ 278 w 514"/>
                <a:gd name="T29" fmla="*/ 100 h 265"/>
                <a:gd name="T30" fmla="*/ 270 w 514"/>
                <a:gd name="T31" fmla="*/ 124 h 265"/>
                <a:gd name="T32" fmla="*/ 253 w 514"/>
                <a:gd name="T33" fmla="*/ 149 h 265"/>
                <a:gd name="T34" fmla="*/ 234 w 514"/>
                <a:gd name="T35" fmla="*/ 175 h 265"/>
                <a:gd name="T36" fmla="*/ 217 w 514"/>
                <a:gd name="T37" fmla="*/ 197 h 265"/>
                <a:gd name="T38" fmla="*/ 214 w 514"/>
                <a:gd name="T39" fmla="*/ 213 h 265"/>
                <a:gd name="T40" fmla="*/ 226 w 514"/>
                <a:gd name="T41" fmla="*/ 218 h 265"/>
                <a:gd name="T42" fmla="*/ 256 w 514"/>
                <a:gd name="T43" fmla="*/ 212 h 265"/>
                <a:gd name="T44" fmla="*/ 300 w 514"/>
                <a:gd name="T45" fmla="*/ 193 h 265"/>
                <a:gd name="T46" fmla="*/ 351 w 514"/>
                <a:gd name="T47" fmla="*/ 161 h 265"/>
                <a:gd name="T48" fmla="*/ 405 w 514"/>
                <a:gd name="T49" fmla="*/ 115 h 265"/>
                <a:gd name="T50" fmla="*/ 455 w 514"/>
                <a:gd name="T51" fmla="*/ 65 h 265"/>
                <a:gd name="T52" fmla="*/ 494 w 514"/>
                <a:gd name="T53" fmla="*/ 22 h 265"/>
                <a:gd name="T54" fmla="*/ 514 w 514"/>
                <a:gd name="T55" fmla="*/ 0 h 265"/>
                <a:gd name="T56" fmla="*/ 508 w 514"/>
                <a:gd name="T57" fmla="*/ 32 h 265"/>
                <a:gd name="T58" fmla="*/ 504 w 514"/>
                <a:gd name="T59" fmla="*/ 61 h 265"/>
                <a:gd name="T60" fmla="*/ 501 w 514"/>
                <a:gd name="T61" fmla="*/ 93 h 265"/>
                <a:gd name="T62" fmla="*/ 502 w 514"/>
                <a:gd name="T63" fmla="*/ 118 h 265"/>
                <a:gd name="T64" fmla="*/ 507 w 514"/>
                <a:gd name="T65" fmla="*/ 135 h 265"/>
                <a:gd name="T66" fmla="*/ 513 w 514"/>
                <a:gd name="T67" fmla="*/ 151 h 265"/>
                <a:gd name="T68" fmla="*/ 502 w 514"/>
                <a:gd name="T69" fmla="*/ 154 h 265"/>
                <a:gd name="T70" fmla="*/ 475 w 514"/>
                <a:gd name="T71" fmla="*/ 166 h 265"/>
                <a:gd name="T72" fmla="*/ 435 w 514"/>
                <a:gd name="T73" fmla="*/ 181 h 265"/>
                <a:gd name="T74" fmla="*/ 393 w 514"/>
                <a:gd name="T75" fmla="*/ 201 h 265"/>
                <a:gd name="T76" fmla="*/ 347 w 514"/>
                <a:gd name="T77" fmla="*/ 219 h 265"/>
                <a:gd name="T78" fmla="*/ 301 w 514"/>
                <a:gd name="T79" fmla="*/ 238 h 265"/>
                <a:gd name="T80" fmla="*/ 256 w 514"/>
                <a:gd name="T81" fmla="*/ 252 h 265"/>
                <a:gd name="T82" fmla="*/ 209 w 514"/>
                <a:gd name="T83" fmla="*/ 263 h 265"/>
                <a:gd name="T84" fmla="*/ 160 w 514"/>
                <a:gd name="T85" fmla="*/ 265 h 265"/>
                <a:gd name="T86" fmla="*/ 115 w 514"/>
                <a:gd name="T87" fmla="*/ 265 h 265"/>
                <a:gd name="T88" fmla="*/ 82 w 514"/>
                <a:gd name="T89" fmla="*/ 264 h 265"/>
                <a:gd name="T90" fmla="*/ 70 w 514"/>
                <a:gd name="T91" fmla="*/ 261 h 265"/>
                <a:gd name="T92" fmla="*/ 64 w 514"/>
                <a:gd name="T93" fmla="*/ 250 h 265"/>
                <a:gd name="T94" fmla="*/ 53 w 514"/>
                <a:gd name="T95" fmla="*/ 230 h 265"/>
                <a:gd name="T96" fmla="*/ 37 w 514"/>
                <a:gd name="T97" fmla="*/ 207 h 265"/>
                <a:gd name="T98" fmla="*/ 21 w 514"/>
                <a:gd name="T99" fmla="*/ 180 h 265"/>
                <a:gd name="T100" fmla="*/ 7 w 514"/>
                <a:gd name="T101" fmla="*/ 158 h 265"/>
                <a:gd name="T102" fmla="*/ 0 w 514"/>
                <a:gd name="T103" fmla="*/ 146 h 265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514"/>
                <a:gd name="T157" fmla="*/ 0 h 265"/>
                <a:gd name="T158" fmla="*/ 514 w 514"/>
                <a:gd name="T159" fmla="*/ 265 h 265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514" h="265">
                  <a:moveTo>
                    <a:pt x="0" y="146"/>
                  </a:moveTo>
                  <a:lnTo>
                    <a:pt x="0" y="144"/>
                  </a:lnTo>
                  <a:lnTo>
                    <a:pt x="2" y="142"/>
                  </a:lnTo>
                  <a:lnTo>
                    <a:pt x="6" y="139"/>
                  </a:lnTo>
                  <a:lnTo>
                    <a:pt x="10" y="136"/>
                  </a:lnTo>
                  <a:lnTo>
                    <a:pt x="14" y="132"/>
                  </a:lnTo>
                  <a:lnTo>
                    <a:pt x="20" y="126"/>
                  </a:lnTo>
                  <a:lnTo>
                    <a:pt x="27" y="121"/>
                  </a:lnTo>
                  <a:lnTo>
                    <a:pt x="34" y="118"/>
                  </a:lnTo>
                  <a:lnTo>
                    <a:pt x="40" y="112"/>
                  </a:lnTo>
                  <a:lnTo>
                    <a:pt x="47" y="107"/>
                  </a:lnTo>
                  <a:lnTo>
                    <a:pt x="53" y="104"/>
                  </a:lnTo>
                  <a:lnTo>
                    <a:pt x="60" y="100"/>
                  </a:lnTo>
                  <a:lnTo>
                    <a:pt x="66" y="98"/>
                  </a:lnTo>
                  <a:lnTo>
                    <a:pt x="72" y="96"/>
                  </a:lnTo>
                  <a:lnTo>
                    <a:pt x="75" y="96"/>
                  </a:lnTo>
                  <a:lnTo>
                    <a:pt x="81" y="99"/>
                  </a:lnTo>
                  <a:lnTo>
                    <a:pt x="83" y="101"/>
                  </a:lnTo>
                  <a:lnTo>
                    <a:pt x="86" y="106"/>
                  </a:lnTo>
                  <a:lnTo>
                    <a:pt x="87" y="112"/>
                  </a:lnTo>
                  <a:lnTo>
                    <a:pt x="88" y="119"/>
                  </a:lnTo>
                  <a:lnTo>
                    <a:pt x="88" y="126"/>
                  </a:lnTo>
                  <a:lnTo>
                    <a:pt x="89" y="134"/>
                  </a:lnTo>
                  <a:lnTo>
                    <a:pt x="89" y="142"/>
                  </a:lnTo>
                  <a:lnTo>
                    <a:pt x="89" y="152"/>
                  </a:lnTo>
                  <a:lnTo>
                    <a:pt x="89" y="160"/>
                  </a:lnTo>
                  <a:lnTo>
                    <a:pt x="89" y="168"/>
                  </a:lnTo>
                  <a:lnTo>
                    <a:pt x="89" y="175"/>
                  </a:lnTo>
                  <a:lnTo>
                    <a:pt x="92" y="182"/>
                  </a:lnTo>
                  <a:lnTo>
                    <a:pt x="93" y="188"/>
                  </a:lnTo>
                  <a:lnTo>
                    <a:pt x="95" y="193"/>
                  </a:lnTo>
                  <a:lnTo>
                    <a:pt x="99" y="195"/>
                  </a:lnTo>
                  <a:lnTo>
                    <a:pt x="103" y="198"/>
                  </a:lnTo>
                  <a:lnTo>
                    <a:pt x="108" y="197"/>
                  </a:lnTo>
                  <a:lnTo>
                    <a:pt x="114" y="194"/>
                  </a:lnTo>
                  <a:lnTo>
                    <a:pt x="121" y="191"/>
                  </a:lnTo>
                  <a:lnTo>
                    <a:pt x="130" y="186"/>
                  </a:lnTo>
                  <a:lnTo>
                    <a:pt x="137" y="179"/>
                  </a:lnTo>
                  <a:lnTo>
                    <a:pt x="148" y="172"/>
                  </a:lnTo>
                  <a:lnTo>
                    <a:pt x="156" y="164"/>
                  </a:lnTo>
                  <a:lnTo>
                    <a:pt x="167" y="155"/>
                  </a:lnTo>
                  <a:lnTo>
                    <a:pt x="177" y="146"/>
                  </a:lnTo>
                  <a:lnTo>
                    <a:pt x="187" y="136"/>
                  </a:lnTo>
                  <a:lnTo>
                    <a:pt x="196" y="127"/>
                  </a:lnTo>
                  <a:lnTo>
                    <a:pt x="207" y="119"/>
                  </a:lnTo>
                  <a:lnTo>
                    <a:pt x="216" y="111"/>
                  </a:lnTo>
                  <a:lnTo>
                    <a:pt x="226" y="102"/>
                  </a:lnTo>
                  <a:lnTo>
                    <a:pt x="234" y="96"/>
                  </a:lnTo>
                  <a:lnTo>
                    <a:pt x="242" y="91"/>
                  </a:lnTo>
                  <a:lnTo>
                    <a:pt x="249" y="86"/>
                  </a:lnTo>
                  <a:lnTo>
                    <a:pt x="255" y="83"/>
                  </a:lnTo>
                  <a:lnTo>
                    <a:pt x="260" y="80"/>
                  </a:lnTo>
                  <a:lnTo>
                    <a:pt x="265" y="80"/>
                  </a:lnTo>
                  <a:lnTo>
                    <a:pt x="268" y="80"/>
                  </a:lnTo>
                  <a:lnTo>
                    <a:pt x="272" y="82"/>
                  </a:lnTo>
                  <a:lnTo>
                    <a:pt x="274" y="83"/>
                  </a:lnTo>
                  <a:lnTo>
                    <a:pt x="278" y="87"/>
                  </a:lnTo>
                  <a:lnTo>
                    <a:pt x="278" y="91"/>
                  </a:lnTo>
                  <a:lnTo>
                    <a:pt x="278" y="95"/>
                  </a:lnTo>
                  <a:lnTo>
                    <a:pt x="278" y="100"/>
                  </a:lnTo>
                  <a:lnTo>
                    <a:pt x="278" y="106"/>
                  </a:lnTo>
                  <a:lnTo>
                    <a:pt x="275" y="111"/>
                  </a:lnTo>
                  <a:lnTo>
                    <a:pt x="273" y="118"/>
                  </a:lnTo>
                  <a:lnTo>
                    <a:pt x="270" y="124"/>
                  </a:lnTo>
                  <a:lnTo>
                    <a:pt x="267" y="131"/>
                  </a:lnTo>
                  <a:lnTo>
                    <a:pt x="262" y="136"/>
                  </a:lnTo>
                  <a:lnTo>
                    <a:pt x="258" y="144"/>
                  </a:lnTo>
                  <a:lnTo>
                    <a:pt x="253" y="149"/>
                  </a:lnTo>
                  <a:lnTo>
                    <a:pt x="249" y="157"/>
                  </a:lnTo>
                  <a:lnTo>
                    <a:pt x="243" y="162"/>
                  </a:lnTo>
                  <a:lnTo>
                    <a:pt x="239" y="168"/>
                  </a:lnTo>
                  <a:lnTo>
                    <a:pt x="234" y="175"/>
                  </a:lnTo>
                  <a:lnTo>
                    <a:pt x="229" y="181"/>
                  </a:lnTo>
                  <a:lnTo>
                    <a:pt x="225" y="186"/>
                  </a:lnTo>
                  <a:lnTo>
                    <a:pt x="221" y="192"/>
                  </a:lnTo>
                  <a:lnTo>
                    <a:pt x="217" y="197"/>
                  </a:lnTo>
                  <a:lnTo>
                    <a:pt x="215" y="202"/>
                  </a:lnTo>
                  <a:lnTo>
                    <a:pt x="214" y="206"/>
                  </a:lnTo>
                  <a:lnTo>
                    <a:pt x="214" y="211"/>
                  </a:lnTo>
                  <a:lnTo>
                    <a:pt x="214" y="213"/>
                  </a:lnTo>
                  <a:lnTo>
                    <a:pt x="215" y="215"/>
                  </a:lnTo>
                  <a:lnTo>
                    <a:pt x="217" y="217"/>
                  </a:lnTo>
                  <a:lnTo>
                    <a:pt x="222" y="218"/>
                  </a:lnTo>
                  <a:lnTo>
                    <a:pt x="226" y="218"/>
                  </a:lnTo>
                  <a:lnTo>
                    <a:pt x="233" y="218"/>
                  </a:lnTo>
                  <a:lnTo>
                    <a:pt x="240" y="215"/>
                  </a:lnTo>
                  <a:lnTo>
                    <a:pt x="248" y="214"/>
                  </a:lnTo>
                  <a:lnTo>
                    <a:pt x="256" y="212"/>
                  </a:lnTo>
                  <a:lnTo>
                    <a:pt x="267" y="208"/>
                  </a:lnTo>
                  <a:lnTo>
                    <a:pt x="278" y="204"/>
                  </a:lnTo>
                  <a:lnTo>
                    <a:pt x="288" y="200"/>
                  </a:lnTo>
                  <a:lnTo>
                    <a:pt x="300" y="193"/>
                  </a:lnTo>
                  <a:lnTo>
                    <a:pt x="312" y="187"/>
                  </a:lnTo>
                  <a:lnTo>
                    <a:pt x="325" y="179"/>
                  </a:lnTo>
                  <a:lnTo>
                    <a:pt x="338" y="171"/>
                  </a:lnTo>
                  <a:lnTo>
                    <a:pt x="351" y="161"/>
                  </a:lnTo>
                  <a:lnTo>
                    <a:pt x="366" y="152"/>
                  </a:lnTo>
                  <a:lnTo>
                    <a:pt x="379" y="140"/>
                  </a:lnTo>
                  <a:lnTo>
                    <a:pt x="392" y="128"/>
                  </a:lnTo>
                  <a:lnTo>
                    <a:pt x="405" y="115"/>
                  </a:lnTo>
                  <a:lnTo>
                    <a:pt x="419" y="104"/>
                  </a:lnTo>
                  <a:lnTo>
                    <a:pt x="432" y="91"/>
                  </a:lnTo>
                  <a:lnTo>
                    <a:pt x="444" y="78"/>
                  </a:lnTo>
                  <a:lnTo>
                    <a:pt x="455" y="65"/>
                  </a:lnTo>
                  <a:lnTo>
                    <a:pt x="467" y="54"/>
                  </a:lnTo>
                  <a:lnTo>
                    <a:pt x="476" y="42"/>
                  </a:lnTo>
                  <a:lnTo>
                    <a:pt x="486" y="32"/>
                  </a:lnTo>
                  <a:lnTo>
                    <a:pt x="494" y="22"/>
                  </a:lnTo>
                  <a:lnTo>
                    <a:pt x="501" y="14"/>
                  </a:lnTo>
                  <a:lnTo>
                    <a:pt x="507" y="7"/>
                  </a:lnTo>
                  <a:lnTo>
                    <a:pt x="512" y="2"/>
                  </a:lnTo>
                  <a:lnTo>
                    <a:pt x="514" y="0"/>
                  </a:lnTo>
                  <a:lnTo>
                    <a:pt x="513" y="3"/>
                  </a:lnTo>
                  <a:lnTo>
                    <a:pt x="511" y="18"/>
                  </a:lnTo>
                  <a:lnTo>
                    <a:pt x="509" y="23"/>
                  </a:lnTo>
                  <a:lnTo>
                    <a:pt x="508" y="32"/>
                  </a:lnTo>
                  <a:lnTo>
                    <a:pt x="507" y="38"/>
                  </a:lnTo>
                  <a:lnTo>
                    <a:pt x="506" y="46"/>
                  </a:lnTo>
                  <a:lnTo>
                    <a:pt x="505" y="53"/>
                  </a:lnTo>
                  <a:lnTo>
                    <a:pt x="504" y="61"/>
                  </a:lnTo>
                  <a:lnTo>
                    <a:pt x="502" y="69"/>
                  </a:lnTo>
                  <a:lnTo>
                    <a:pt x="501" y="78"/>
                  </a:lnTo>
                  <a:lnTo>
                    <a:pt x="501" y="85"/>
                  </a:lnTo>
                  <a:lnTo>
                    <a:pt x="501" y="93"/>
                  </a:lnTo>
                  <a:lnTo>
                    <a:pt x="501" y="99"/>
                  </a:lnTo>
                  <a:lnTo>
                    <a:pt x="501" y="105"/>
                  </a:lnTo>
                  <a:lnTo>
                    <a:pt x="501" y="111"/>
                  </a:lnTo>
                  <a:lnTo>
                    <a:pt x="502" y="118"/>
                  </a:lnTo>
                  <a:lnTo>
                    <a:pt x="502" y="122"/>
                  </a:lnTo>
                  <a:lnTo>
                    <a:pt x="505" y="127"/>
                  </a:lnTo>
                  <a:lnTo>
                    <a:pt x="505" y="132"/>
                  </a:lnTo>
                  <a:lnTo>
                    <a:pt x="507" y="135"/>
                  </a:lnTo>
                  <a:lnTo>
                    <a:pt x="508" y="142"/>
                  </a:lnTo>
                  <a:lnTo>
                    <a:pt x="511" y="146"/>
                  </a:lnTo>
                  <a:lnTo>
                    <a:pt x="512" y="149"/>
                  </a:lnTo>
                  <a:lnTo>
                    <a:pt x="513" y="151"/>
                  </a:lnTo>
                  <a:lnTo>
                    <a:pt x="512" y="151"/>
                  </a:lnTo>
                  <a:lnTo>
                    <a:pt x="509" y="151"/>
                  </a:lnTo>
                  <a:lnTo>
                    <a:pt x="506" y="152"/>
                  </a:lnTo>
                  <a:lnTo>
                    <a:pt x="502" y="154"/>
                  </a:lnTo>
                  <a:lnTo>
                    <a:pt x="496" y="157"/>
                  </a:lnTo>
                  <a:lnTo>
                    <a:pt x="489" y="159"/>
                  </a:lnTo>
                  <a:lnTo>
                    <a:pt x="482" y="161"/>
                  </a:lnTo>
                  <a:lnTo>
                    <a:pt x="475" y="166"/>
                  </a:lnTo>
                  <a:lnTo>
                    <a:pt x="465" y="168"/>
                  </a:lnTo>
                  <a:lnTo>
                    <a:pt x="455" y="173"/>
                  </a:lnTo>
                  <a:lnTo>
                    <a:pt x="445" y="177"/>
                  </a:lnTo>
                  <a:lnTo>
                    <a:pt x="435" y="181"/>
                  </a:lnTo>
                  <a:lnTo>
                    <a:pt x="425" y="186"/>
                  </a:lnTo>
                  <a:lnTo>
                    <a:pt x="414" y="191"/>
                  </a:lnTo>
                  <a:lnTo>
                    <a:pt x="403" y="195"/>
                  </a:lnTo>
                  <a:lnTo>
                    <a:pt x="393" y="201"/>
                  </a:lnTo>
                  <a:lnTo>
                    <a:pt x="380" y="205"/>
                  </a:lnTo>
                  <a:lnTo>
                    <a:pt x="369" y="211"/>
                  </a:lnTo>
                  <a:lnTo>
                    <a:pt x="358" y="214"/>
                  </a:lnTo>
                  <a:lnTo>
                    <a:pt x="347" y="219"/>
                  </a:lnTo>
                  <a:lnTo>
                    <a:pt x="335" y="224"/>
                  </a:lnTo>
                  <a:lnTo>
                    <a:pt x="323" y="228"/>
                  </a:lnTo>
                  <a:lnTo>
                    <a:pt x="312" y="233"/>
                  </a:lnTo>
                  <a:lnTo>
                    <a:pt x="301" y="238"/>
                  </a:lnTo>
                  <a:lnTo>
                    <a:pt x="289" y="241"/>
                  </a:lnTo>
                  <a:lnTo>
                    <a:pt x="279" y="245"/>
                  </a:lnTo>
                  <a:lnTo>
                    <a:pt x="267" y="248"/>
                  </a:lnTo>
                  <a:lnTo>
                    <a:pt x="256" y="252"/>
                  </a:lnTo>
                  <a:lnTo>
                    <a:pt x="243" y="254"/>
                  </a:lnTo>
                  <a:lnTo>
                    <a:pt x="233" y="258"/>
                  </a:lnTo>
                  <a:lnTo>
                    <a:pt x="221" y="260"/>
                  </a:lnTo>
                  <a:lnTo>
                    <a:pt x="209" y="263"/>
                  </a:lnTo>
                  <a:lnTo>
                    <a:pt x="196" y="264"/>
                  </a:lnTo>
                  <a:lnTo>
                    <a:pt x="185" y="264"/>
                  </a:lnTo>
                  <a:lnTo>
                    <a:pt x="172" y="265"/>
                  </a:lnTo>
                  <a:lnTo>
                    <a:pt x="160" y="265"/>
                  </a:lnTo>
                  <a:lnTo>
                    <a:pt x="147" y="265"/>
                  </a:lnTo>
                  <a:lnTo>
                    <a:pt x="135" y="265"/>
                  </a:lnTo>
                  <a:lnTo>
                    <a:pt x="124" y="265"/>
                  </a:lnTo>
                  <a:lnTo>
                    <a:pt x="115" y="265"/>
                  </a:lnTo>
                  <a:lnTo>
                    <a:pt x="104" y="265"/>
                  </a:lnTo>
                  <a:lnTo>
                    <a:pt x="96" y="264"/>
                  </a:lnTo>
                  <a:lnTo>
                    <a:pt x="88" y="264"/>
                  </a:lnTo>
                  <a:lnTo>
                    <a:pt x="82" y="264"/>
                  </a:lnTo>
                  <a:lnTo>
                    <a:pt x="77" y="263"/>
                  </a:lnTo>
                  <a:lnTo>
                    <a:pt x="74" y="263"/>
                  </a:lnTo>
                  <a:lnTo>
                    <a:pt x="70" y="263"/>
                  </a:lnTo>
                  <a:lnTo>
                    <a:pt x="70" y="261"/>
                  </a:lnTo>
                  <a:lnTo>
                    <a:pt x="70" y="260"/>
                  </a:lnTo>
                  <a:lnTo>
                    <a:pt x="68" y="258"/>
                  </a:lnTo>
                  <a:lnTo>
                    <a:pt x="67" y="254"/>
                  </a:lnTo>
                  <a:lnTo>
                    <a:pt x="64" y="250"/>
                  </a:lnTo>
                  <a:lnTo>
                    <a:pt x="61" y="244"/>
                  </a:lnTo>
                  <a:lnTo>
                    <a:pt x="59" y="239"/>
                  </a:lnTo>
                  <a:lnTo>
                    <a:pt x="56" y="235"/>
                  </a:lnTo>
                  <a:lnTo>
                    <a:pt x="53" y="230"/>
                  </a:lnTo>
                  <a:lnTo>
                    <a:pt x="49" y="226"/>
                  </a:lnTo>
                  <a:lnTo>
                    <a:pt x="46" y="219"/>
                  </a:lnTo>
                  <a:lnTo>
                    <a:pt x="41" y="213"/>
                  </a:lnTo>
                  <a:lnTo>
                    <a:pt x="37" y="207"/>
                  </a:lnTo>
                  <a:lnTo>
                    <a:pt x="34" y="200"/>
                  </a:lnTo>
                  <a:lnTo>
                    <a:pt x="29" y="193"/>
                  </a:lnTo>
                  <a:lnTo>
                    <a:pt x="26" y="186"/>
                  </a:lnTo>
                  <a:lnTo>
                    <a:pt x="21" y="180"/>
                  </a:lnTo>
                  <a:lnTo>
                    <a:pt x="17" y="174"/>
                  </a:lnTo>
                  <a:lnTo>
                    <a:pt x="14" y="168"/>
                  </a:lnTo>
                  <a:lnTo>
                    <a:pt x="10" y="162"/>
                  </a:lnTo>
                  <a:lnTo>
                    <a:pt x="7" y="158"/>
                  </a:lnTo>
                  <a:lnTo>
                    <a:pt x="6" y="153"/>
                  </a:lnTo>
                  <a:lnTo>
                    <a:pt x="1" y="147"/>
                  </a:lnTo>
                  <a:lnTo>
                    <a:pt x="0" y="146"/>
                  </a:lnTo>
                  <a:close/>
                </a:path>
              </a:pathLst>
            </a:custGeom>
            <a:solidFill>
              <a:srgbClr val="4A687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272" name="Freeform 27"/>
            <p:cNvSpPr>
              <a:spLocks/>
            </p:cNvSpPr>
            <p:nvPr/>
          </p:nvSpPr>
          <p:spPr bwMode="auto">
            <a:xfrm>
              <a:off x="1961" y="1608"/>
              <a:ext cx="467" cy="563"/>
            </a:xfrm>
            <a:custGeom>
              <a:avLst/>
              <a:gdLst>
                <a:gd name="T0" fmla="*/ 75 w 467"/>
                <a:gd name="T1" fmla="*/ 558 h 563"/>
                <a:gd name="T2" fmla="*/ 96 w 467"/>
                <a:gd name="T3" fmla="*/ 540 h 563"/>
                <a:gd name="T4" fmla="*/ 130 w 467"/>
                <a:gd name="T5" fmla="*/ 514 h 563"/>
                <a:gd name="T6" fmla="*/ 168 w 467"/>
                <a:gd name="T7" fmla="*/ 481 h 563"/>
                <a:gd name="T8" fmla="*/ 208 w 467"/>
                <a:gd name="T9" fmla="*/ 450 h 563"/>
                <a:gd name="T10" fmla="*/ 240 w 467"/>
                <a:gd name="T11" fmla="*/ 421 h 563"/>
                <a:gd name="T12" fmla="*/ 261 w 467"/>
                <a:gd name="T13" fmla="*/ 400 h 563"/>
                <a:gd name="T14" fmla="*/ 271 w 467"/>
                <a:gd name="T15" fmla="*/ 385 h 563"/>
                <a:gd name="T16" fmla="*/ 271 w 467"/>
                <a:gd name="T17" fmla="*/ 372 h 563"/>
                <a:gd name="T18" fmla="*/ 260 w 467"/>
                <a:gd name="T19" fmla="*/ 371 h 563"/>
                <a:gd name="T20" fmla="*/ 242 w 467"/>
                <a:gd name="T21" fmla="*/ 373 h 563"/>
                <a:gd name="T22" fmla="*/ 218 w 467"/>
                <a:gd name="T23" fmla="*/ 378 h 563"/>
                <a:gd name="T24" fmla="*/ 196 w 467"/>
                <a:gd name="T25" fmla="*/ 384 h 563"/>
                <a:gd name="T26" fmla="*/ 175 w 467"/>
                <a:gd name="T27" fmla="*/ 386 h 563"/>
                <a:gd name="T28" fmla="*/ 163 w 467"/>
                <a:gd name="T29" fmla="*/ 387 h 563"/>
                <a:gd name="T30" fmla="*/ 161 w 467"/>
                <a:gd name="T31" fmla="*/ 384 h 563"/>
                <a:gd name="T32" fmla="*/ 173 w 467"/>
                <a:gd name="T33" fmla="*/ 376 h 563"/>
                <a:gd name="T34" fmla="*/ 191 w 467"/>
                <a:gd name="T35" fmla="*/ 364 h 563"/>
                <a:gd name="T36" fmla="*/ 216 w 467"/>
                <a:gd name="T37" fmla="*/ 349 h 563"/>
                <a:gd name="T38" fmla="*/ 242 w 467"/>
                <a:gd name="T39" fmla="*/ 336 h 563"/>
                <a:gd name="T40" fmla="*/ 266 w 467"/>
                <a:gd name="T41" fmla="*/ 325 h 563"/>
                <a:gd name="T42" fmla="*/ 281 w 467"/>
                <a:gd name="T43" fmla="*/ 314 h 563"/>
                <a:gd name="T44" fmla="*/ 293 w 467"/>
                <a:gd name="T45" fmla="*/ 307 h 563"/>
                <a:gd name="T46" fmla="*/ 301 w 467"/>
                <a:gd name="T47" fmla="*/ 303 h 563"/>
                <a:gd name="T48" fmla="*/ 307 w 467"/>
                <a:gd name="T49" fmla="*/ 302 h 563"/>
                <a:gd name="T50" fmla="*/ 300 w 467"/>
                <a:gd name="T51" fmla="*/ 233 h 563"/>
                <a:gd name="T52" fmla="*/ 316 w 467"/>
                <a:gd name="T53" fmla="*/ 222 h 563"/>
                <a:gd name="T54" fmla="*/ 343 w 467"/>
                <a:gd name="T55" fmla="*/ 207 h 563"/>
                <a:gd name="T56" fmla="*/ 375 w 467"/>
                <a:gd name="T57" fmla="*/ 188 h 563"/>
                <a:gd name="T58" fmla="*/ 407 w 467"/>
                <a:gd name="T59" fmla="*/ 169 h 563"/>
                <a:gd name="T60" fmla="*/ 433 w 467"/>
                <a:gd name="T61" fmla="*/ 153 h 563"/>
                <a:gd name="T62" fmla="*/ 452 w 467"/>
                <a:gd name="T63" fmla="*/ 139 h 563"/>
                <a:gd name="T64" fmla="*/ 462 w 467"/>
                <a:gd name="T65" fmla="*/ 127 h 563"/>
                <a:gd name="T66" fmla="*/ 467 w 467"/>
                <a:gd name="T67" fmla="*/ 115 h 563"/>
                <a:gd name="T68" fmla="*/ 463 w 467"/>
                <a:gd name="T69" fmla="*/ 102 h 563"/>
                <a:gd name="T70" fmla="*/ 455 w 467"/>
                <a:gd name="T71" fmla="*/ 86 h 563"/>
                <a:gd name="T72" fmla="*/ 440 w 467"/>
                <a:gd name="T73" fmla="*/ 64 h 563"/>
                <a:gd name="T74" fmla="*/ 422 w 467"/>
                <a:gd name="T75" fmla="*/ 43 h 563"/>
                <a:gd name="T76" fmla="*/ 403 w 467"/>
                <a:gd name="T77" fmla="*/ 23 h 563"/>
                <a:gd name="T78" fmla="*/ 390 w 467"/>
                <a:gd name="T79" fmla="*/ 9 h 563"/>
                <a:gd name="T80" fmla="*/ 382 w 467"/>
                <a:gd name="T81" fmla="*/ 0 h 563"/>
                <a:gd name="T82" fmla="*/ 0 w 467"/>
                <a:gd name="T83" fmla="*/ 445 h 563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467"/>
                <a:gd name="T127" fmla="*/ 0 h 563"/>
                <a:gd name="T128" fmla="*/ 467 w 467"/>
                <a:gd name="T129" fmla="*/ 563 h 563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467" h="563">
                  <a:moveTo>
                    <a:pt x="71" y="563"/>
                  </a:moveTo>
                  <a:lnTo>
                    <a:pt x="71" y="560"/>
                  </a:lnTo>
                  <a:lnTo>
                    <a:pt x="75" y="558"/>
                  </a:lnTo>
                  <a:lnTo>
                    <a:pt x="81" y="553"/>
                  </a:lnTo>
                  <a:lnTo>
                    <a:pt x="88" y="548"/>
                  </a:lnTo>
                  <a:lnTo>
                    <a:pt x="96" y="540"/>
                  </a:lnTo>
                  <a:lnTo>
                    <a:pt x="107" y="532"/>
                  </a:lnTo>
                  <a:lnTo>
                    <a:pt x="117" y="524"/>
                  </a:lnTo>
                  <a:lnTo>
                    <a:pt x="130" y="514"/>
                  </a:lnTo>
                  <a:lnTo>
                    <a:pt x="142" y="504"/>
                  </a:lnTo>
                  <a:lnTo>
                    <a:pt x="156" y="493"/>
                  </a:lnTo>
                  <a:lnTo>
                    <a:pt x="168" y="481"/>
                  </a:lnTo>
                  <a:lnTo>
                    <a:pt x="182" y="471"/>
                  </a:lnTo>
                  <a:lnTo>
                    <a:pt x="195" y="460"/>
                  </a:lnTo>
                  <a:lnTo>
                    <a:pt x="208" y="450"/>
                  </a:lnTo>
                  <a:lnTo>
                    <a:pt x="220" y="439"/>
                  </a:lnTo>
                  <a:lnTo>
                    <a:pt x="231" y="431"/>
                  </a:lnTo>
                  <a:lnTo>
                    <a:pt x="240" y="421"/>
                  </a:lnTo>
                  <a:lnTo>
                    <a:pt x="248" y="413"/>
                  </a:lnTo>
                  <a:lnTo>
                    <a:pt x="254" y="406"/>
                  </a:lnTo>
                  <a:lnTo>
                    <a:pt x="261" y="400"/>
                  </a:lnTo>
                  <a:lnTo>
                    <a:pt x="264" y="393"/>
                  </a:lnTo>
                  <a:lnTo>
                    <a:pt x="269" y="389"/>
                  </a:lnTo>
                  <a:lnTo>
                    <a:pt x="271" y="385"/>
                  </a:lnTo>
                  <a:lnTo>
                    <a:pt x="274" y="381"/>
                  </a:lnTo>
                  <a:lnTo>
                    <a:pt x="274" y="375"/>
                  </a:lnTo>
                  <a:lnTo>
                    <a:pt x="271" y="372"/>
                  </a:lnTo>
                  <a:lnTo>
                    <a:pt x="268" y="371"/>
                  </a:lnTo>
                  <a:lnTo>
                    <a:pt x="264" y="371"/>
                  </a:lnTo>
                  <a:lnTo>
                    <a:pt x="260" y="371"/>
                  </a:lnTo>
                  <a:lnTo>
                    <a:pt x="256" y="371"/>
                  </a:lnTo>
                  <a:lnTo>
                    <a:pt x="249" y="371"/>
                  </a:lnTo>
                  <a:lnTo>
                    <a:pt x="242" y="373"/>
                  </a:lnTo>
                  <a:lnTo>
                    <a:pt x="234" y="374"/>
                  </a:lnTo>
                  <a:lnTo>
                    <a:pt x="227" y="376"/>
                  </a:lnTo>
                  <a:lnTo>
                    <a:pt x="218" y="378"/>
                  </a:lnTo>
                  <a:lnTo>
                    <a:pt x="210" y="380"/>
                  </a:lnTo>
                  <a:lnTo>
                    <a:pt x="203" y="381"/>
                  </a:lnTo>
                  <a:lnTo>
                    <a:pt x="196" y="384"/>
                  </a:lnTo>
                  <a:lnTo>
                    <a:pt x="188" y="384"/>
                  </a:lnTo>
                  <a:lnTo>
                    <a:pt x="182" y="385"/>
                  </a:lnTo>
                  <a:lnTo>
                    <a:pt x="175" y="386"/>
                  </a:lnTo>
                  <a:lnTo>
                    <a:pt x="170" y="387"/>
                  </a:lnTo>
                  <a:lnTo>
                    <a:pt x="165" y="387"/>
                  </a:lnTo>
                  <a:lnTo>
                    <a:pt x="163" y="387"/>
                  </a:lnTo>
                  <a:lnTo>
                    <a:pt x="161" y="386"/>
                  </a:lnTo>
                  <a:lnTo>
                    <a:pt x="161" y="384"/>
                  </a:lnTo>
                  <a:lnTo>
                    <a:pt x="164" y="381"/>
                  </a:lnTo>
                  <a:lnTo>
                    <a:pt x="168" y="379"/>
                  </a:lnTo>
                  <a:lnTo>
                    <a:pt x="173" y="376"/>
                  </a:lnTo>
                  <a:lnTo>
                    <a:pt x="178" y="372"/>
                  </a:lnTo>
                  <a:lnTo>
                    <a:pt x="184" y="367"/>
                  </a:lnTo>
                  <a:lnTo>
                    <a:pt x="191" y="364"/>
                  </a:lnTo>
                  <a:lnTo>
                    <a:pt x="200" y="360"/>
                  </a:lnTo>
                  <a:lnTo>
                    <a:pt x="208" y="355"/>
                  </a:lnTo>
                  <a:lnTo>
                    <a:pt x="216" y="349"/>
                  </a:lnTo>
                  <a:lnTo>
                    <a:pt x="224" y="345"/>
                  </a:lnTo>
                  <a:lnTo>
                    <a:pt x="234" y="341"/>
                  </a:lnTo>
                  <a:lnTo>
                    <a:pt x="242" y="336"/>
                  </a:lnTo>
                  <a:lnTo>
                    <a:pt x="250" y="332"/>
                  </a:lnTo>
                  <a:lnTo>
                    <a:pt x="257" y="328"/>
                  </a:lnTo>
                  <a:lnTo>
                    <a:pt x="266" y="325"/>
                  </a:lnTo>
                  <a:lnTo>
                    <a:pt x="271" y="320"/>
                  </a:lnTo>
                  <a:lnTo>
                    <a:pt x="276" y="318"/>
                  </a:lnTo>
                  <a:lnTo>
                    <a:pt x="281" y="314"/>
                  </a:lnTo>
                  <a:lnTo>
                    <a:pt x="286" y="313"/>
                  </a:lnTo>
                  <a:lnTo>
                    <a:pt x="289" y="309"/>
                  </a:lnTo>
                  <a:lnTo>
                    <a:pt x="293" y="307"/>
                  </a:lnTo>
                  <a:lnTo>
                    <a:pt x="296" y="306"/>
                  </a:lnTo>
                  <a:lnTo>
                    <a:pt x="299" y="306"/>
                  </a:lnTo>
                  <a:lnTo>
                    <a:pt x="301" y="303"/>
                  </a:lnTo>
                  <a:lnTo>
                    <a:pt x="304" y="302"/>
                  </a:lnTo>
                  <a:lnTo>
                    <a:pt x="306" y="302"/>
                  </a:lnTo>
                  <a:lnTo>
                    <a:pt x="307" y="302"/>
                  </a:lnTo>
                  <a:lnTo>
                    <a:pt x="296" y="235"/>
                  </a:lnTo>
                  <a:lnTo>
                    <a:pt x="297" y="234"/>
                  </a:lnTo>
                  <a:lnTo>
                    <a:pt x="300" y="233"/>
                  </a:lnTo>
                  <a:lnTo>
                    <a:pt x="303" y="230"/>
                  </a:lnTo>
                  <a:lnTo>
                    <a:pt x="310" y="227"/>
                  </a:lnTo>
                  <a:lnTo>
                    <a:pt x="316" y="222"/>
                  </a:lnTo>
                  <a:lnTo>
                    <a:pt x="324" y="217"/>
                  </a:lnTo>
                  <a:lnTo>
                    <a:pt x="333" y="213"/>
                  </a:lnTo>
                  <a:lnTo>
                    <a:pt x="343" y="207"/>
                  </a:lnTo>
                  <a:lnTo>
                    <a:pt x="354" y="201"/>
                  </a:lnTo>
                  <a:lnTo>
                    <a:pt x="364" y="195"/>
                  </a:lnTo>
                  <a:lnTo>
                    <a:pt x="375" y="188"/>
                  </a:lnTo>
                  <a:lnTo>
                    <a:pt x="386" y="182"/>
                  </a:lnTo>
                  <a:lnTo>
                    <a:pt x="396" y="175"/>
                  </a:lnTo>
                  <a:lnTo>
                    <a:pt x="407" y="169"/>
                  </a:lnTo>
                  <a:lnTo>
                    <a:pt x="416" y="163"/>
                  </a:lnTo>
                  <a:lnTo>
                    <a:pt x="426" y="157"/>
                  </a:lnTo>
                  <a:lnTo>
                    <a:pt x="433" y="153"/>
                  </a:lnTo>
                  <a:lnTo>
                    <a:pt x="440" y="148"/>
                  </a:lnTo>
                  <a:lnTo>
                    <a:pt x="446" y="143"/>
                  </a:lnTo>
                  <a:lnTo>
                    <a:pt x="452" y="139"/>
                  </a:lnTo>
                  <a:lnTo>
                    <a:pt x="455" y="135"/>
                  </a:lnTo>
                  <a:lnTo>
                    <a:pt x="460" y="130"/>
                  </a:lnTo>
                  <a:lnTo>
                    <a:pt x="462" y="127"/>
                  </a:lnTo>
                  <a:lnTo>
                    <a:pt x="466" y="123"/>
                  </a:lnTo>
                  <a:lnTo>
                    <a:pt x="466" y="120"/>
                  </a:lnTo>
                  <a:lnTo>
                    <a:pt x="467" y="115"/>
                  </a:lnTo>
                  <a:lnTo>
                    <a:pt x="466" y="110"/>
                  </a:lnTo>
                  <a:lnTo>
                    <a:pt x="466" y="107"/>
                  </a:lnTo>
                  <a:lnTo>
                    <a:pt x="463" y="102"/>
                  </a:lnTo>
                  <a:lnTo>
                    <a:pt x="461" y="96"/>
                  </a:lnTo>
                  <a:lnTo>
                    <a:pt x="459" y="91"/>
                  </a:lnTo>
                  <a:lnTo>
                    <a:pt x="455" y="86"/>
                  </a:lnTo>
                  <a:lnTo>
                    <a:pt x="450" y="78"/>
                  </a:lnTo>
                  <a:lnTo>
                    <a:pt x="444" y="71"/>
                  </a:lnTo>
                  <a:lnTo>
                    <a:pt x="440" y="64"/>
                  </a:lnTo>
                  <a:lnTo>
                    <a:pt x="434" y="57"/>
                  </a:lnTo>
                  <a:lnTo>
                    <a:pt x="428" y="50"/>
                  </a:lnTo>
                  <a:lnTo>
                    <a:pt x="422" y="43"/>
                  </a:lnTo>
                  <a:lnTo>
                    <a:pt x="415" y="37"/>
                  </a:lnTo>
                  <a:lnTo>
                    <a:pt x="410" y="30"/>
                  </a:lnTo>
                  <a:lnTo>
                    <a:pt x="403" y="23"/>
                  </a:lnTo>
                  <a:lnTo>
                    <a:pt x="399" y="17"/>
                  </a:lnTo>
                  <a:lnTo>
                    <a:pt x="394" y="13"/>
                  </a:lnTo>
                  <a:lnTo>
                    <a:pt x="390" y="9"/>
                  </a:lnTo>
                  <a:lnTo>
                    <a:pt x="386" y="4"/>
                  </a:lnTo>
                  <a:lnTo>
                    <a:pt x="383" y="2"/>
                  </a:lnTo>
                  <a:lnTo>
                    <a:pt x="382" y="0"/>
                  </a:lnTo>
                  <a:lnTo>
                    <a:pt x="203" y="263"/>
                  </a:lnTo>
                  <a:lnTo>
                    <a:pt x="3" y="369"/>
                  </a:lnTo>
                  <a:lnTo>
                    <a:pt x="0" y="445"/>
                  </a:lnTo>
                  <a:lnTo>
                    <a:pt x="71" y="563"/>
                  </a:lnTo>
                  <a:close/>
                </a:path>
              </a:pathLst>
            </a:custGeom>
            <a:solidFill>
              <a:srgbClr val="4A687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273" name="Freeform 28"/>
            <p:cNvSpPr>
              <a:spLocks/>
            </p:cNvSpPr>
            <p:nvPr/>
          </p:nvSpPr>
          <p:spPr bwMode="auto">
            <a:xfrm>
              <a:off x="1300" y="2487"/>
              <a:ext cx="483" cy="452"/>
            </a:xfrm>
            <a:custGeom>
              <a:avLst/>
              <a:gdLst>
                <a:gd name="T0" fmla="*/ 196 w 483"/>
                <a:gd name="T1" fmla="*/ 4 h 452"/>
                <a:gd name="T2" fmla="*/ 204 w 483"/>
                <a:gd name="T3" fmla="*/ 23 h 452"/>
                <a:gd name="T4" fmla="*/ 223 w 483"/>
                <a:gd name="T5" fmla="*/ 53 h 452"/>
                <a:gd name="T6" fmla="*/ 247 w 483"/>
                <a:gd name="T7" fmla="*/ 86 h 452"/>
                <a:gd name="T8" fmla="*/ 280 w 483"/>
                <a:gd name="T9" fmla="*/ 117 h 452"/>
                <a:gd name="T10" fmla="*/ 320 w 483"/>
                <a:gd name="T11" fmla="*/ 139 h 452"/>
                <a:gd name="T12" fmla="*/ 365 w 483"/>
                <a:gd name="T13" fmla="*/ 150 h 452"/>
                <a:gd name="T14" fmla="*/ 409 w 483"/>
                <a:gd name="T15" fmla="*/ 151 h 452"/>
                <a:gd name="T16" fmla="*/ 445 w 483"/>
                <a:gd name="T17" fmla="*/ 148 h 452"/>
                <a:gd name="T18" fmla="*/ 472 w 483"/>
                <a:gd name="T19" fmla="*/ 144 h 452"/>
                <a:gd name="T20" fmla="*/ 483 w 483"/>
                <a:gd name="T21" fmla="*/ 142 h 452"/>
                <a:gd name="T22" fmla="*/ 477 w 483"/>
                <a:gd name="T23" fmla="*/ 150 h 452"/>
                <a:gd name="T24" fmla="*/ 471 w 483"/>
                <a:gd name="T25" fmla="*/ 163 h 452"/>
                <a:gd name="T26" fmla="*/ 459 w 483"/>
                <a:gd name="T27" fmla="*/ 175 h 452"/>
                <a:gd name="T28" fmla="*/ 445 w 483"/>
                <a:gd name="T29" fmla="*/ 187 h 452"/>
                <a:gd name="T30" fmla="*/ 427 w 483"/>
                <a:gd name="T31" fmla="*/ 194 h 452"/>
                <a:gd name="T32" fmla="*/ 409 w 483"/>
                <a:gd name="T33" fmla="*/ 196 h 452"/>
                <a:gd name="T34" fmla="*/ 393 w 483"/>
                <a:gd name="T35" fmla="*/ 196 h 452"/>
                <a:gd name="T36" fmla="*/ 382 w 483"/>
                <a:gd name="T37" fmla="*/ 196 h 452"/>
                <a:gd name="T38" fmla="*/ 372 w 483"/>
                <a:gd name="T39" fmla="*/ 197 h 452"/>
                <a:gd name="T40" fmla="*/ 382 w 483"/>
                <a:gd name="T41" fmla="*/ 208 h 452"/>
                <a:gd name="T42" fmla="*/ 393 w 483"/>
                <a:gd name="T43" fmla="*/ 218 h 452"/>
                <a:gd name="T44" fmla="*/ 405 w 483"/>
                <a:gd name="T45" fmla="*/ 230 h 452"/>
                <a:gd name="T46" fmla="*/ 417 w 483"/>
                <a:gd name="T47" fmla="*/ 244 h 452"/>
                <a:gd name="T48" fmla="*/ 427 w 483"/>
                <a:gd name="T49" fmla="*/ 258 h 452"/>
                <a:gd name="T50" fmla="*/ 431 w 483"/>
                <a:gd name="T51" fmla="*/ 269 h 452"/>
                <a:gd name="T52" fmla="*/ 423 w 483"/>
                <a:gd name="T53" fmla="*/ 283 h 452"/>
                <a:gd name="T54" fmla="*/ 405 w 483"/>
                <a:gd name="T55" fmla="*/ 283 h 452"/>
                <a:gd name="T56" fmla="*/ 379 w 483"/>
                <a:gd name="T57" fmla="*/ 274 h 452"/>
                <a:gd name="T58" fmla="*/ 341 w 483"/>
                <a:gd name="T59" fmla="*/ 253 h 452"/>
                <a:gd name="T60" fmla="*/ 294 w 483"/>
                <a:gd name="T61" fmla="*/ 221 h 452"/>
                <a:gd name="T62" fmla="*/ 245 w 483"/>
                <a:gd name="T63" fmla="*/ 185 h 452"/>
                <a:gd name="T64" fmla="*/ 201 w 483"/>
                <a:gd name="T65" fmla="*/ 155 h 452"/>
                <a:gd name="T66" fmla="*/ 171 w 483"/>
                <a:gd name="T67" fmla="*/ 135 h 452"/>
                <a:gd name="T68" fmla="*/ 164 w 483"/>
                <a:gd name="T69" fmla="*/ 135 h 452"/>
                <a:gd name="T70" fmla="*/ 180 w 483"/>
                <a:gd name="T71" fmla="*/ 154 h 452"/>
                <a:gd name="T72" fmla="*/ 214 w 483"/>
                <a:gd name="T73" fmla="*/ 190 h 452"/>
                <a:gd name="T74" fmla="*/ 254 w 483"/>
                <a:gd name="T75" fmla="*/ 233 h 452"/>
                <a:gd name="T76" fmla="*/ 287 w 483"/>
                <a:gd name="T77" fmla="*/ 273 h 452"/>
                <a:gd name="T78" fmla="*/ 301 w 483"/>
                <a:gd name="T79" fmla="*/ 298 h 452"/>
                <a:gd name="T80" fmla="*/ 289 w 483"/>
                <a:gd name="T81" fmla="*/ 304 h 452"/>
                <a:gd name="T82" fmla="*/ 250 w 483"/>
                <a:gd name="T83" fmla="*/ 291 h 452"/>
                <a:gd name="T84" fmla="*/ 198 w 483"/>
                <a:gd name="T85" fmla="*/ 270 h 452"/>
                <a:gd name="T86" fmla="*/ 146 w 483"/>
                <a:gd name="T87" fmla="*/ 249 h 452"/>
                <a:gd name="T88" fmla="*/ 110 w 483"/>
                <a:gd name="T89" fmla="*/ 241 h 452"/>
                <a:gd name="T90" fmla="*/ 99 w 483"/>
                <a:gd name="T91" fmla="*/ 253 h 452"/>
                <a:gd name="T92" fmla="*/ 120 w 483"/>
                <a:gd name="T93" fmla="*/ 288 h 452"/>
                <a:gd name="T94" fmla="*/ 158 w 483"/>
                <a:gd name="T95" fmla="*/ 336 h 452"/>
                <a:gd name="T96" fmla="*/ 203 w 483"/>
                <a:gd name="T97" fmla="*/ 387 h 452"/>
                <a:gd name="T98" fmla="*/ 239 w 483"/>
                <a:gd name="T99" fmla="*/ 429 h 452"/>
                <a:gd name="T100" fmla="*/ 256 w 483"/>
                <a:gd name="T101" fmla="*/ 452 h 452"/>
                <a:gd name="T102" fmla="*/ 241 w 483"/>
                <a:gd name="T103" fmla="*/ 445 h 452"/>
                <a:gd name="T104" fmla="*/ 204 w 483"/>
                <a:gd name="T105" fmla="*/ 416 h 452"/>
                <a:gd name="T106" fmla="*/ 153 w 483"/>
                <a:gd name="T107" fmla="*/ 374 h 452"/>
                <a:gd name="T108" fmla="*/ 99 w 483"/>
                <a:gd name="T109" fmla="*/ 327 h 452"/>
                <a:gd name="T110" fmla="*/ 51 w 483"/>
                <a:gd name="T111" fmla="*/ 281 h 452"/>
                <a:gd name="T112" fmla="*/ 18 w 483"/>
                <a:gd name="T113" fmla="*/ 244 h 452"/>
                <a:gd name="T114" fmla="*/ 2 w 483"/>
                <a:gd name="T115" fmla="*/ 221 h 452"/>
                <a:gd name="T116" fmla="*/ 0 w 483"/>
                <a:gd name="T117" fmla="*/ 207 h 452"/>
                <a:gd name="T118" fmla="*/ 7 w 483"/>
                <a:gd name="T119" fmla="*/ 197 h 452"/>
                <a:gd name="T120" fmla="*/ 193 w 483"/>
                <a:gd name="T121" fmla="*/ 0 h 452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483"/>
                <a:gd name="T184" fmla="*/ 0 h 452"/>
                <a:gd name="T185" fmla="*/ 483 w 483"/>
                <a:gd name="T186" fmla="*/ 452 h 452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483" h="452">
                  <a:moveTo>
                    <a:pt x="193" y="0"/>
                  </a:moveTo>
                  <a:lnTo>
                    <a:pt x="193" y="2"/>
                  </a:lnTo>
                  <a:lnTo>
                    <a:pt x="196" y="4"/>
                  </a:lnTo>
                  <a:lnTo>
                    <a:pt x="197" y="9"/>
                  </a:lnTo>
                  <a:lnTo>
                    <a:pt x="200" y="16"/>
                  </a:lnTo>
                  <a:lnTo>
                    <a:pt x="204" y="23"/>
                  </a:lnTo>
                  <a:lnTo>
                    <a:pt x="208" y="32"/>
                  </a:lnTo>
                  <a:lnTo>
                    <a:pt x="216" y="42"/>
                  </a:lnTo>
                  <a:lnTo>
                    <a:pt x="223" y="53"/>
                  </a:lnTo>
                  <a:lnTo>
                    <a:pt x="230" y="64"/>
                  </a:lnTo>
                  <a:lnTo>
                    <a:pt x="239" y="76"/>
                  </a:lnTo>
                  <a:lnTo>
                    <a:pt x="247" y="86"/>
                  </a:lnTo>
                  <a:lnTo>
                    <a:pt x="258" y="98"/>
                  </a:lnTo>
                  <a:lnTo>
                    <a:pt x="269" y="108"/>
                  </a:lnTo>
                  <a:lnTo>
                    <a:pt x="280" y="117"/>
                  </a:lnTo>
                  <a:lnTo>
                    <a:pt x="293" y="126"/>
                  </a:lnTo>
                  <a:lnTo>
                    <a:pt x="307" y="135"/>
                  </a:lnTo>
                  <a:lnTo>
                    <a:pt x="320" y="139"/>
                  </a:lnTo>
                  <a:lnTo>
                    <a:pt x="336" y="144"/>
                  </a:lnTo>
                  <a:lnTo>
                    <a:pt x="350" y="148"/>
                  </a:lnTo>
                  <a:lnTo>
                    <a:pt x="365" y="150"/>
                  </a:lnTo>
                  <a:lnTo>
                    <a:pt x="379" y="151"/>
                  </a:lnTo>
                  <a:lnTo>
                    <a:pt x="394" y="151"/>
                  </a:lnTo>
                  <a:lnTo>
                    <a:pt x="409" y="151"/>
                  </a:lnTo>
                  <a:lnTo>
                    <a:pt x="423" y="151"/>
                  </a:lnTo>
                  <a:lnTo>
                    <a:pt x="434" y="149"/>
                  </a:lnTo>
                  <a:lnTo>
                    <a:pt x="445" y="148"/>
                  </a:lnTo>
                  <a:lnTo>
                    <a:pt x="456" y="147"/>
                  </a:lnTo>
                  <a:lnTo>
                    <a:pt x="465" y="145"/>
                  </a:lnTo>
                  <a:lnTo>
                    <a:pt x="472" y="144"/>
                  </a:lnTo>
                  <a:lnTo>
                    <a:pt x="478" y="143"/>
                  </a:lnTo>
                  <a:lnTo>
                    <a:pt x="482" y="142"/>
                  </a:lnTo>
                  <a:lnTo>
                    <a:pt x="483" y="142"/>
                  </a:lnTo>
                  <a:lnTo>
                    <a:pt x="482" y="144"/>
                  </a:lnTo>
                  <a:lnTo>
                    <a:pt x="479" y="148"/>
                  </a:lnTo>
                  <a:lnTo>
                    <a:pt x="477" y="150"/>
                  </a:lnTo>
                  <a:lnTo>
                    <a:pt x="476" y="155"/>
                  </a:lnTo>
                  <a:lnTo>
                    <a:pt x="473" y="158"/>
                  </a:lnTo>
                  <a:lnTo>
                    <a:pt x="471" y="163"/>
                  </a:lnTo>
                  <a:lnTo>
                    <a:pt x="467" y="167"/>
                  </a:lnTo>
                  <a:lnTo>
                    <a:pt x="464" y="170"/>
                  </a:lnTo>
                  <a:lnTo>
                    <a:pt x="459" y="175"/>
                  </a:lnTo>
                  <a:lnTo>
                    <a:pt x="456" y="180"/>
                  </a:lnTo>
                  <a:lnTo>
                    <a:pt x="450" y="183"/>
                  </a:lnTo>
                  <a:lnTo>
                    <a:pt x="445" y="187"/>
                  </a:lnTo>
                  <a:lnTo>
                    <a:pt x="439" y="189"/>
                  </a:lnTo>
                  <a:lnTo>
                    <a:pt x="433" y="191"/>
                  </a:lnTo>
                  <a:lnTo>
                    <a:pt x="427" y="194"/>
                  </a:lnTo>
                  <a:lnTo>
                    <a:pt x="420" y="195"/>
                  </a:lnTo>
                  <a:lnTo>
                    <a:pt x="414" y="195"/>
                  </a:lnTo>
                  <a:lnTo>
                    <a:pt x="409" y="196"/>
                  </a:lnTo>
                  <a:lnTo>
                    <a:pt x="403" y="196"/>
                  </a:lnTo>
                  <a:lnTo>
                    <a:pt x="398" y="196"/>
                  </a:lnTo>
                  <a:lnTo>
                    <a:pt x="393" y="196"/>
                  </a:lnTo>
                  <a:lnTo>
                    <a:pt x="390" y="197"/>
                  </a:lnTo>
                  <a:lnTo>
                    <a:pt x="385" y="196"/>
                  </a:lnTo>
                  <a:lnTo>
                    <a:pt x="382" y="196"/>
                  </a:lnTo>
                  <a:lnTo>
                    <a:pt x="378" y="196"/>
                  </a:lnTo>
                  <a:lnTo>
                    <a:pt x="376" y="197"/>
                  </a:lnTo>
                  <a:lnTo>
                    <a:pt x="372" y="197"/>
                  </a:lnTo>
                  <a:lnTo>
                    <a:pt x="373" y="201"/>
                  </a:lnTo>
                  <a:lnTo>
                    <a:pt x="376" y="203"/>
                  </a:lnTo>
                  <a:lnTo>
                    <a:pt x="382" y="208"/>
                  </a:lnTo>
                  <a:lnTo>
                    <a:pt x="384" y="211"/>
                  </a:lnTo>
                  <a:lnTo>
                    <a:pt x="389" y="214"/>
                  </a:lnTo>
                  <a:lnTo>
                    <a:pt x="393" y="218"/>
                  </a:lnTo>
                  <a:lnTo>
                    <a:pt x="397" y="223"/>
                  </a:lnTo>
                  <a:lnTo>
                    <a:pt x="400" y="227"/>
                  </a:lnTo>
                  <a:lnTo>
                    <a:pt x="405" y="230"/>
                  </a:lnTo>
                  <a:lnTo>
                    <a:pt x="409" y="235"/>
                  </a:lnTo>
                  <a:lnTo>
                    <a:pt x="413" y="240"/>
                  </a:lnTo>
                  <a:lnTo>
                    <a:pt x="417" y="244"/>
                  </a:lnTo>
                  <a:lnTo>
                    <a:pt x="420" y="248"/>
                  </a:lnTo>
                  <a:lnTo>
                    <a:pt x="424" y="253"/>
                  </a:lnTo>
                  <a:lnTo>
                    <a:pt x="427" y="258"/>
                  </a:lnTo>
                  <a:lnTo>
                    <a:pt x="429" y="262"/>
                  </a:lnTo>
                  <a:lnTo>
                    <a:pt x="430" y="265"/>
                  </a:lnTo>
                  <a:lnTo>
                    <a:pt x="431" y="269"/>
                  </a:lnTo>
                  <a:lnTo>
                    <a:pt x="431" y="274"/>
                  </a:lnTo>
                  <a:lnTo>
                    <a:pt x="429" y="280"/>
                  </a:lnTo>
                  <a:lnTo>
                    <a:pt x="423" y="283"/>
                  </a:lnTo>
                  <a:lnTo>
                    <a:pt x="418" y="283"/>
                  </a:lnTo>
                  <a:lnTo>
                    <a:pt x="412" y="284"/>
                  </a:lnTo>
                  <a:lnTo>
                    <a:pt x="405" y="283"/>
                  </a:lnTo>
                  <a:lnTo>
                    <a:pt x="398" y="281"/>
                  </a:lnTo>
                  <a:lnTo>
                    <a:pt x="390" y="277"/>
                  </a:lnTo>
                  <a:lnTo>
                    <a:pt x="379" y="274"/>
                  </a:lnTo>
                  <a:lnTo>
                    <a:pt x="369" y="268"/>
                  </a:lnTo>
                  <a:lnTo>
                    <a:pt x="356" y="262"/>
                  </a:lnTo>
                  <a:lnTo>
                    <a:pt x="341" y="253"/>
                  </a:lnTo>
                  <a:lnTo>
                    <a:pt x="326" y="242"/>
                  </a:lnTo>
                  <a:lnTo>
                    <a:pt x="311" y="231"/>
                  </a:lnTo>
                  <a:lnTo>
                    <a:pt x="294" y="221"/>
                  </a:lnTo>
                  <a:lnTo>
                    <a:pt x="278" y="209"/>
                  </a:lnTo>
                  <a:lnTo>
                    <a:pt x="261" y="197"/>
                  </a:lnTo>
                  <a:lnTo>
                    <a:pt x="245" y="185"/>
                  </a:lnTo>
                  <a:lnTo>
                    <a:pt x="230" y="175"/>
                  </a:lnTo>
                  <a:lnTo>
                    <a:pt x="214" y="163"/>
                  </a:lnTo>
                  <a:lnTo>
                    <a:pt x="201" y="155"/>
                  </a:lnTo>
                  <a:lnTo>
                    <a:pt x="190" y="145"/>
                  </a:lnTo>
                  <a:lnTo>
                    <a:pt x="179" y="141"/>
                  </a:lnTo>
                  <a:lnTo>
                    <a:pt x="171" y="135"/>
                  </a:lnTo>
                  <a:lnTo>
                    <a:pt x="166" y="132"/>
                  </a:lnTo>
                  <a:lnTo>
                    <a:pt x="163" y="131"/>
                  </a:lnTo>
                  <a:lnTo>
                    <a:pt x="164" y="135"/>
                  </a:lnTo>
                  <a:lnTo>
                    <a:pt x="166" y="138"/>
                  </a:lnTo>
                  <a:lnTo>
                    <a:pt x="172" y="145"/>
                  </a:lnTo>
                  <a:lnTo>
                    <a:pt x="180" y="154"/>
                  </a:lnTo>
                  <a:lnTo>
                    <a:pt x="191" y="165"/>
                  </a:lnTo>
                  <a:lnTo>
                    <a:pt x="201" y="177"/>
                  </a:lnTo>
                  <a:lnTo>
                    <a:pt x="214" y="190"/>
                  </a:lnTo>
                  <a:lnTo>
                    <a:pt x="227" y="204"/>
                  </a:lnTo>
                  <a:lnTo>
                    <a:pt x="241" y="220"/>
                  </a:lnTo>
                  <a:lnTo>
                    <a:pt x="254" y="233"/>
                  </a:lnTo>
                  <a:lnTo>
                    <a:pt x="266" y="247"/>
                  </a:lnTo>
                  <a:lnTo>
                    <a:pt x="277" y="260"/>
                  </a:lnTo>
                  <a:lnTo>
                    <a:pt x="287" y="273"/>
                  </a:lnTo>
                  <a:lnTo>
                    <a:pt x="294" y="283"/>
                  </a:lnTo>
                  <a:lnTo>
                    <a:pt x="300" y="291"/>
                  </a:lnTo>
                  <a:lnTo>
                    <a:pt x="301" y="298"/>
                  </a:lnTo>
                  <a:lnTo>
                    <a:pt x="301" y="304"/>
                  </a:lnTo>
                  <a:lnTo>
                    <a:pt x="297" y="306"/>
                  </a:lnTo>
                  <a:lnTo>
                    <a:pt x="289" y="304"/>
                  </a:lnTo>
                  <a:lnTo>
                    <a:pt x="277" y="302"/>
                  </a:lnTo>
                  <a:lnTo>
                    <a:pt x="265" y="297"/>
                  </a:lnTo>
                  <a:lnTo>
                    <a:pt x="250" y="291"/>
                  </a:lnTo>
                  <a:lnTo>
                    <a:pt x="233" y="284"/>
                  </a:lnTo>
                  <a:lnTo>
                    <a:pt x="216" y="277"/>
                  </a:lnTo>
                  <a:lnTo>
                    <a:pt x="198" y="270"/>
                  </a:lnTo>
                  <a:lnTo>
                    <a:pt x="179" y="262"/>
                  </a:lnTo>
                  <a:lnTo>
                    <a:pt x="163" y="255"/>
                  </a:lnTo>
                  <a:lnTo>
                    <a:pt x="146" y="249"/>
                  </a:lnTo>
                  <a:lnTo>
                    <a:pt x="132" y="244"/>
                  </a:lnTo>
                  <a:lnTo>
                    <a:pt x="119" y="241"/>
                  </a:lnTo>
                  <a:lnTo>
                    <a:pt x="110" y="241"/>
                  </a:lnTo>
                  <a:lnTo>
                    <a:pt x="103" y="242"/>
                  </a:lnTo>
                  <a:lnTo>
                    <a:pt x="99" y="247"/>
                  </a:lnTo>
                  <a:lnTo>
                    <a:pt x="99" y="253"/>
                  </a:lnTo>
                  <a:lnTo>
                    <a:pt x="103" y="262"/>
                  </a:lnTo>
                  <a:lnTo>
                    <a:pt x="110" y="274"/>
                  </a:lnTo>
                  <a:lnTo>
                    <a:pt x="120" y="288"/>
                  </a:lnTo>
                  <a:lnTo>
                    <a:pt x="131" y="302"/>
                  </a:lnTo>
                  <a:lnTo>
                    <a:pt x="144" y="318"/>
                  </a:lnTo>
                  <a:lnTo>
                    <a:pt x="158" y="336"/>
                  </a:lnTo>
                  <a:lnTo>
                    <a:pt x="174" y="353"/>
                  </a:lnTo>
                  <a:lnTo>
                    <a:pt x="188" y="369"/>
                  </a:lnTo>
                  <a:lnTo>
                    <a:pt x="203" y="387"/>
                  </a:lnTo>
                  <a:lnTo>
                    <a:pt x="216" y="401"/>
                  </a:lnTo>
                  <a:lnTo>
                    <a:pt x="228" y="416"/>
                  </a:lnTo>
                  <a:lnTo>
                    <a:pt x="239" y="429"/>
                  </a:lnTo>
                  <a:lnTo>
                    <a:pt x="247" y="440"/>
                  </a:lnTo>
                  <a:lnTo>
                    <a:pt x="253" y="447"/>
                  </a:lnTo>
                  <a:lnTo>
                    <a:pt x="256" y="452"/>
                  </a:lnTo>
                  <a:lnTo>
                    <a:pt x="253" y="452"/>
                  </a:lnTo>
                  <a:lnTo>
                    <a:pt x="250" y="450"/>
                  </a:lnTo>
                  <a:lnTo>
                    <a:pt x="241" y="445"/>
                  </a:lnTo>
                  <a:lnTo>
                    <a:pt x="232" y="437"/>
                  </a:lnTo>
                  <a:lnTo>
                    <a:pt x="219" y="428"/>
                  </a:lnTo>
                  <a:lnTo>
                    <a:pt x="204" y="416"/>
                  </a:lnTo>
                  <a:lnTo>
                    <a:pt x="188" y="404"/>
                  </a:lnTo>
                  <a:lnTo>
                    <a:pt x="172" y="390"/>
                  </a:lnTo>
                  <a:lnTo>
                    <a:pt x="153" y="374"/>
                  </a:lnTo>
                  <a:lnTo>
                    <a:pt x="135" y="359"/>
                  </a:lnTo>
                  <a:lnTo>
                    <a:pt x="115" y="343"/>
                  </a:lnTo>
                  <a:lnTo>
                    <a:pt x="99" y="327"/>
                  </a:lnTo>
                  <a:lnTo>
                    <a:pt x="81" y="310"/>
                  </a:lnTo>
                  <a:lnTo>
                    <a:pt x="66" y="295"/>
                  </a:lnTo>
                  <a:lnTo>
                    <a:pt x="51" y="281"/>
                  </a:lnTo>
                  <a:lnTo>
                    <a:pt x="39" y="268"/>
                  </a:lnTo>
                  <a:lnTo>
                    <a:pt x="27" y="255"/>
                  </a:lnTo>
                  <a:lnTo>
                    <a:pt x="18" y="244"/>
                  </a:lnTo>
                  <a:lnTo>
                    <a:pt x="11" y="235"/>
                  </a:lnTo>
                  <a:lnTo>
                    <a:pt x="7" y="228"/>
                  </a:lnTo>
                  <a:lnTo>
                    <a:pt x="2" y="221"/>
                  </a:lnTo>
                  <a:lnTo>
                    <a:pt x="1" y="215"/>
                  </a:lnTo>
                  <a:lnTo>
                    <a:pt x="0" y="210"/>
                  </a:lnTo>
                  <a:lnTo>
                    <a:pt x="0" y="207"/>
                  </a:lnTo>
                  <a:lnTo>
                    <a:pt x="0" y="201"/>
                  </a:lnTo>
                  <a:lnTo>
                    <a:pt x="4" y="198"/>
                  </a:lnTo>
                  <a:lnTo>
                    <a:pt x="7" y="197"/>
                  </a:lnTo>
                  <a:lnTo>
                    <a:pt x="10" y="197"/>
                  </a:lnTo>
                  <a:lnTo>
                    <a:pt x="68" y="41"/>
                  </a:lnTo>
                  <a:lnTo>
                    <a:pt x="193" y="0"/>
                  </a:lnTo>
                  <a:close/>
                </a:path>
              </a:pathLst>
            </a:custGeom>
            <a:solidFill>
              <a:srgbClr val="4A687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274" name="Freeform 29"/>
            <p:cNvSpPr>
              <a:spLocks/>
            </p:cNvSpPr>
            <p:nvPr/>
          </p:nvSpPr>
          <p:spPr bwMode="auto">
            <a:xfrm>
              <a:off x="1519" y="1417"/>
              <a:ext cx="894" cy="1247"/>
            </a:xfrm>
            <a:custGeom>
              <a:avLst/>
              <a:gdLst>
                <a:gd name="T0" fmla="*/ 221 w 894"/>
                <a:gd name="T1" fmla="*/ 19 h 1247"/>
                <a:gd name="T2" fmla="*/ 203 w 894"/>
                <a:gd name="T3" fmla="*/ 37 h 1247"/>
                <a:gd name="T4" fmla="*/ 172 w 894"/>
                <a:gd name="T5" fmla="*/ 56 h 1247"/>
                <a:gd name="T6" fmla="*/ 131 w 894"/>
                <a:gd name="T7" fmla="*/ 73 h 1247"/>
                <a:gd name="T8" fmla="*/ 93 w 894"/>
                <a:gd name="T9" fmla="*/ 87 h 1247"/>
                <a:gd name="T10" fmla="*/ 77 w 894"/>
                <a:gd name="T11" fmla="*/ 93 h 1247"/>
                <a:gd name="T12" fmla="*/ 59 w 894"/>
                <a:gd name="T13" fmla="*/ 118 h 1247"/>
                <a:gd name="T14" fmla="*/ 34 w 894"/>
                <a:gd name="T15" fmla="*/ 123 h 1247"/>
                <a:gd name="T16" fmla="*/ 12 w 894"/>
                <a:gd name="T17" fmla="*/ 133 h 1247"/>
                <a:gd name="T18" fmla="*/ 0 w 894"/>
                <a:gd name="T19" fmla="*/ 152 h 1247"/>
                <a:gd name="T20" fmla="*/ 34 w 894"/>
                <a:gd name="T21" fmla="*/ 179 h 1247"/>
                <a:gd name="T22" fmla="*/ 50 w 894"/>
                <a:gd name="T23" fmla="*/ 218 h 1247"/>
                <a:gd name="T24" fmla="*/ 81 w 894"/>
                <a:gd name="T25" fmla="*/ 287 h 1247"/>
                <a:gd name="T26" fmla="*/ 127 w 894"/>
                <a:gd name="T27" fmla="*/ 385 h 1247"/>
                <a:gd name="T28" fmla="*/ 179 w 894"/>
                <a:gd name="T29" fmla="*/ 490 h 1247"/>
                <a:gd name="T30" fmla="*/ 217 w 894"/>
                <a:gd name="T31" fmla="*/ 563 h 1247"/>
                <a:gd name="T32" fmla="*/ 340 w 894"/>
                <a:gd name="T33" fmla="*/ 833 h 1247"/>
                <a:gd name="T34" fmla="*/ 326 w 894"/>
                <a:gd name="T35" fmla="*/ 866 h 1247"/>
                <a:gd name="T36" fmla="*/ 299 w 894"/>
                <a:gd name="T37" fmla="*/ 943 h 1247"/>
                <a:gd name="T38" fmla="*/ 274 w 894"/>
                <a:gd name="T39" fmla="*/ 1026 h 1247"/>
                <a:gd name="T40" fmla="*/ 266 w 894"/>
                <a:gd name="T41" fmla="*/ 1081 h 1247"/>
                <a:gd name="T42" fmla="*/ 274 w 894"/>
                <a:gd name="T43" fmla="*/ 1108 h 1247"/>
                <a:gd name="T44" fmla="*/ 349 w 894"/>
                <a:gd name="T45" fmla="*/ 1139 h 1247"/>
                <a:gd name="T46" fmla="*/ 370 w 894"/>
                <a:gd name="T47" fmla="*/ 1032 h 1247"/>
                <a:gd name="T48" fmla="*/ 377 w 894"/>
                <a:gd name="T49" fmla="*/ 1004 h 1247"/>
                <a:gd name="T50" fmla="*/ 387 w 894"/>
                <a:gd name="T51" fmla="*/ 960 h 1247"/>
                <a:gd name="T52" fmla="*/ 401 w 894"/>
                <a:gd name="T53" fmla="*/ 900 h 1247"/>
                <a:gd name="T54" fmla="*/ 413 w 894"/>
                <a:gd name="T55" fmla="*/ 836 h 1247"/>
                <a:gd name="T56" fmla="*/ 423 w 894"/>
                <a:gd name="T57" fmla="*/ 789 h 1247"/>
                <a:gd name="T58" fmla="*/ 460 w 894"/>
                <a:gd name="T59" fmla="*/ 863 h 1247"/>
                <a:gd name="T60" fmla="*/ 472 w 894"/>
                <a:gd name="T61" fmla="*/ 1245 h 1247"/>
                <a:gd name="T62" fmla="*/ 483 w 894"/>
                <a:gd name="T63" fmla="*/ 1226 h 1247"/>
                <a:gd name="T64" fmla="*/ 496 w 894"/>
                <a:gd name="T65" fmla="*/ 1199 h 1247"/>
                <a:gd name="T66" fmla="*/ 512 w 894"/>
                <a:gd name="T67" fmla="*/ 1171 h 1247"/>
                <a:gd name="T68" fmla="*/ 526 w 894"/>
                <a:gd name="T69" fmla="*/ 1146 h 1247"/>
                <a:gd name="T70" fmla="*/ 536 w 894"/>
                <a:gd name="T71" fmla="*/ 1129 h 1247"/>
                <a:gd name="T72" fmla="*/ 537 w 894"/>
                <a:gd name="T73" fmla="*/ 1120 h 1247"/>
                <a:gd name="T74" fmla="*/ 530 w 894"/>
                <a:gd name="T75" fmla="*/ 1092 h 1247"/>
                <a:gd name="T76" fmla="*/ 524 w 894"/>
                <a:gd name="T77" fmla="*/ 1043 h 1247"/>
                <a:gd name="T78" fmla="*/ 527 w 894"/>
                <a:gd name="T79" fmla="*/ 982 h 1247"/>
                <a:gd name="T80" fmla="*/ 539 w 894"/>
                <a:gd name="T81" fmla="*/ 917 h 1247"/>
                <a:gd name="T82" fmla="*/ 552 w 894"/>
                <a:gd name="T83" fmla="*/ 870 h 1247"/>
                <a:gd name="T84" fmla="*/ 543 w 894"/>
                <a:gd name="T85" fmla="*/ 758 h 1247"/>
                <a:gd name="T86" fmla="*/ 651 w 894"/>
                <a:gd name="T87" fmla="*/ 519 h 1247"/>
                <a:gd name="T88" fmla="*/ 894 w 894"/>
                <a:gd name="T89" fmla="*/ 133 h 1247"/>
                <a:gd name="T90" fmla="*/ 775 w 894"/>
                <a:gd name="T91" fmla="*/ 99 h 1247"/>
                <a:gd name="T92" fmla="*/ 759 w 894"/>
                <a:gd name="T93" fmla="*/ 75 h 1247"/>
                <a:gd name="T94" fmla="*/ 729 w 894"/>
                <a:gd name="T95" fmla="*/ 50 h 1247"/>
                <a:gd name="T96" fmla="*/ 685 w 894"/>
                <a:gd name="T97" fmla="*/ 26 h 1247"/>
                <a:gd name="T98" fmla="*/ 643 w 894"/>
                <a:gd name="T99" fmla="*/ 6 h 1247"/>
                <a:gd name="T100" fmla="*/ 643 w 894"/>
                <a:gd name="T101" fmla="*/ 127 h 1247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894"/>
                <a:gd name="T154" fmla="*/ 0 h 1247"/>
                <a:gd name="T155" fmla="*/ 894 w 894"/>
                <a:gd name="T156" fmla="*/ 1247 h 1247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894" h="1247">
                  <a:moveTo>
                    <a:pt x="274" y="4"/>
                  </a:moveTo>
                  <a:lnTo>
                    <a:pt x="226" y="12"/>
                  </a:lnTo>
                  <a:lnTo>
                    <a:pt x="225" y="15"/>
                  </a:lnTo>
                  <a:lnTo>
                    <a:pt x="221" y="19"/>
                  </a:lnTo>
                  <a:lnTo>
                    <a:pt x="218" y="24"/>
                  </a:lnTo>
                  <a:lnTo>
                    <a:pt x="214" y="27"/>
                  </a:lnTo>
                  <a:lnTo>
                    <a:pt x="211" y="30"/>
                  </a:lnTo>
                  <a:lnTo>
                    <a:pt x="207" y="34"/>
                  </a:lnTo>
                  <a:lnTo>
                    <a:pt x="203" y="37"/>
                  </a:lnTo>
                  <a:lnTo>
                    <a:pt x="198" y="41"/>
                  </a:lnTo>
                  <a:lnTo>
                    <a:pt x="192" y="44"/>
                  </a:lnTo>
                  <a:lnTo>
                    <a:pt x="186" y="48"/>
                  </a:lnTo>
                  <a:lnTo>
                    <a:pt x="180" y="53"/>
                  </a:lnTo>
                  <a:lnTo>
                    <a:pt x="172" y="56"/>
                  </a:lnTo>
                  <a:lnTo>
                    <a:pt x="165" y="60"/>
                  </a:lnTo>
                  <a:lnTo>
                    <a:pt x="157" y="63"/>
                  </a:lnTo>
                  <a:lnTo>
                    <a:pt x="148" y="67"/>
                  </a:lnTo>
                  <a:lnTo>
                    <a:pt x="139" y="69"/>
                  </a:lnTo>
                  <a:lnTo>
                    <a:pt x="131" y="73"/>
                  </a:lnTo>
                  <a:lnTo>
                    <a:pt x="122" y="76"/>
                  </a:lnTo>
                  <a:lnTo>
                    <a:pt x="114" y="80"/>
                  </a:lnTo>
                  <a:lnTo>
                    <a:pt x="106" y="82"/>
                  </a:lnTo>
                  <a:lnTo>
                    <a:pt x="99" y="85"/>
                  </a:lnTo>
                  <a:lnTo>
                    <a:pt x="93" y="87"/>
                  </a:lnTo>
                  <a:lnTo>
                    <a:pt x="87" y="89"/>
                  </a:lnTo>
                  <a:lnTo>
                    <a:pt x="82" y="89"/>
                  </a:lnTo>
                  <a:lnTo>
                    <a:pt x="79" y="90"/>
                  </a:lnTo>
                  <a:lnTo>
                    <a:pt x="77" y="92"/>
                  </a:lnTo>
                  <a:lnTo>
                    <a:pt x="77" y="93"/>
                  </a:lnTo>
                  <a:lnTo>
                    <a:pt x="74" y="115"/>
                  </a:lnTo>
                  <a:lnTo>
                    <a:pt x="72" y="115"/>
                  </a:lnTo>
                  <a:lnTo>
                    <a:pt x="67" y="116"/>
                  </a:lnTo>
                  <a:lnTo>
                    <a:pt x="62" y="116"/>
                  </a:lnTo>
                  <a:lnTo>
                    <a:pt x="59" y="118"/>
                  </a:lnTo>
                  <a:lnTo>
                    <a:pt x="54" y="119"/>
                  </a:lnTo>
                  <a:lnTo>
                    <a:pt x="50" y="120"/>
                  </a:lnTo>
                  <a:lnTo>
                    <a:pt x="45" y="121"/>
                  </a:lnTo>
                  <a:lnTo>
                    <a:pt x="39" y="122"/>
                  </a:lnTo>
                  <a:lnTo>
                    <a:pt x="34" y="123"/>
                  </a:lnTo>
                  <a:lnTo>
                    <a:pt x="28" y="126"/>
                  </a:lnTo>
                  <a:lnTo>
                    <a:pt x="24" y="127"/>
                  </a:lnTo>
                  <a:lnTo>
                    <a:pt x="19" y="129"/>
                  </a:lnTo>
                  <a:lnTo>
                    <a:pt x="14" y="130"/>
                  </a:lnTo>
                  <a:lnTo>
                    <a:pt x="12" y="133"/>
                  </a:lnTo>
                  <a:lnTo>
                    <a:pt x="6" y="136"/>
                  </a:lnTo>
                  <a:lnTo>
                    <a:pt x="2" y="140"/>
                  </a:lnTo>
                  <a:lnTo>
                    <a:pt x="0" y="143"/>
                  </a:lnTo>
                  <a:lnTo>
                    <a:pt x="0" y="147"/>
                  </a:lnTo>
                  <a:lnTo>
                    <a:pt x="0" y="152"/>
                  </a:lnTo>
                  <a:lnTo>
                    <a:pt x="2" y="155"/>
                  </a:lnTo>
                  <a:lnTo>
                    <a:pt x="31" y="169"/>
                  </a:lnTo>
                  <a:lnTo>
                    <a:pt x="31" y="172"/>
                  </a:lnTo>
                  <a:lnTo>
                    <a:pt x="32" y="174"/>
                  </a:lnTo>
                  <a:lnTo>
                    <a:pt x="34" y="179"/>
                  </a:lnTo>
                  <a:lnTo>
                    <a:pt x="35" y="183"/>
                  </a:lnTo>
                  <a:lnTo>
                    <a:pt x="39" y="191"/>
                  </a:lnTo>
                  <a:lnTo>
                    <a:pt x="41" y="199"/>
                  </a:lnTo>
                  <a:lnTo>
                    <a:pt x="46" y="208"/>
                  </a:lnTo>
                  <a:lnTo>
                    <a:pt x="50" y="218"/>
                  </a:lnTo>
                  <a:lnTo>
                    <a:pt x="55" y="229"/>
                  </a:lnTo>
                  <a:lnTo>
                    <a:pt x="60" y="241"/>
                  </a:lnTo>
                  <a:lnTo>
                    <a:pt x="67" y="255"/>
                  </a:lnTo>
                  <a:lnTo>
                    <a:pt x="73" y="269"/>
                  </a:lnTo>
                  <a:lnTo>
                    <a:pt x="81" y="287"/>
                  </a:lnTo>
                  <a:lnTo>
                    <a:pt x="88" y="305"/>
                  </a:lnTo>
                  <a:lnTo>
                    <a:pt x="98" y="325"/>
                  </a:lnTo>
                  <a:lnTo>
                    <a:pt x="106" y="344"/>
                  </a:lnTo>
                  <a:lnTo>
                    <a:pt x="117" y="364"/>
                  </a:lnTo>
                  <a:lnTo>
                    <a:pt x="127" y="385"/>
                  </a:lnTo>
                  <a:lnTo>
                    <a:pt x="138" y="407"/>
                  </a:lnTo>
                  <a:lnTo>
                    <a:pt x="148" y="428"/>
                  </a:lnTo>
                  <a:lnTo>
                    <a:pt x="159" y="450"/>
                  </a:lnTo>
                  <a:lnTo>
                    <a:pt x="168" y="469"/>
                  </a:lnTo>
                  <a:lnTo>
                    <a:pt x="179" y="490"/>
                  </a:lnTo>
                  <a:lnTo>
                    <a:pt x="188" y="507"/>
                  </a:lnTo>
                  <a:lnTo>
                    <a:pt x="197" y="524"/>
                  </a:lnTo>
                  <a:lnTo>
                    <a:pt x="204" y="539"/>
                  </a:lnTo>
                  <a:lnTo>
                    <a:pt x="211" y="553"/>
                  </a:lnTo>
                  <a:lnTo>
                    <a:pt x="217" y="563"/>
                  </a:lnTo>
                  <a:lnTo>
                    <a:pt x="221" y="571"/>
                  </a:lnTo>
                  <a:lnTo>
                    <a:pt x="223" y="576"/>
                  </a:lnTo>
                  <a:lnTo>
                    <a:pt x="225" y="578"/>
                  </a:lnTo>
                  <a:lnTo>
                    <a:pt x="370" y="649"/>
                  </a:lnTo>
                  <a:lnTo>
                    <a:pt x="340" y="833"/>
                  </a:lnTo>
                  <a:lnTo>
                    <a:pt x="339" y="834"/>
                  </a:lnTo>
                  <a:lnTo>
                    <a:pt x="337" y="837"/>
                  </a:lnTo>
                  <a:lnTo>
                    <a:pt x="334" y="844"/>
                  </a:lnTo>
                  <a:lnTo>
                    <a:pt x="331" y="855"/>
                  </a:lnTo>
                  <a:lnTo>
                    <a:pt x="326" y="866"/>
                  </a:lnTo>
                  <a:lnTo>
                    <a:pt x="321" y="878"/>
                  </a:lnTo>
                  <a:lnTo>
                    <a:pt x="316" y="894"/>
                  </a:lnTo>
                  <a:lnTo>
                    <a:pt x="311" y="910"/>
                  </a:lnTo>
                  <a:lnTo>
                    <a:pt x="305" y="926"/>
                  </a:lnTo>
                  <a:lnTo>
                    <a:pt x="299" y="943"/>
                  </a:lnTo>
                  <a:lnTo>
                    <a:pt x="293" y="961"/>
                  </a:lnTo>
                  <a:lnTo>
                    <a:pt x="288" y="979"/>
                  </a:lnTo>
                  <a:lnTo>
                    <a:pt x="283" y="994"/>
                  </a:lnTo>
                  <a:lnTo>
                    <a:pt x="279" y="1012"/>
                  </a:lnTo>
                  <a:lnTo>
                    <a:pt x="274" y="1026"/>
                  </a:lnTo>
                  <a:lnTo>
                    <a:pt x="272" y="1041"/>
                  </a:lnTo>
                  <a:lnTo>
                    <a:pt x="270" y="1053"/>
                  </a:lnTo>
                  <a:lnTo>
                    <a:pt x="267" y="1063"/>
                  </a:lnTo>
                  <a:lnTo>
                    <a:pt x="266" y="1073"/>
                  </a:lnTo>
                  <a:lnTo>
                    <a:pt x="266" y="1081"/>
                  </a:lnTo>
                  <a:lnTo>
                    <a:pt x="266" y="1087"/>
                  </a:lnTo>
                  <a:lnTo>
                    <a:pt x="267" y="1094"/>
                  </a:lnTo>
                  <a:lnTo>
                    <a:pt x="268" y="1098"/>
                  </a:lnTo>
                  <a:lnTo>
                    <a:pt x="271" y="1103"/>
                  </a:lnTo>
                  <a:lnTo>
                    <a:pt x="274" y="1108"/>
                  </a:lnTo>
                  <a:lnTo>
                    <a:pt x="277" y="1112"/>
                  </a:lnTo>
                  <a:lnTo>
                    <a:pt x="279" y="1113"/>
                  </a:lnTo>
                  <a:lnTo>
                    <a:pt x="281" y="1114"/>
                  </a:lnTo>
                  <a:lnTo>
                    <a:pt x="324" y="1206"/>
                  </a:lnTo>
                  <a:lnTo>
                    <a:pt x="349" y="1139"/>
                  </a:lnTo>
                  <a:lnTo>
                    <a:pt x="328" y="1089"/>
                  </a:lnTo>
                  <a:lnTo>
                    <a:pt x="370" y="1036"/>
                  </a:lnTo>
                  <a:lnTo>
                    <a:pt x="370" y="1035"/>
                  </a:lnTo>
                  <a:lnTo>
                    <a:pt x="370" y="1034"/>
                  </a:lnTo>
                  <a:lnTo>
                    <a:pt x="370" y="1032"/>
                  </a:lnTo>
                  <a:lnTo>
                    <a:pt x="371" y="1028"/>
                  </a:lnTo>
                  <a:lnTo>
                    <a:pt x="372" y="1022"/>
                  </a:lnTo>
                  <a:lnTo>
                    <a:pt x="373" y="1017"/>
                  </a:lnTo>
                  <a:lnTo>
                    <a:pt x="376" y="1012"/>
                  </a:lnTo>
                  <a:lnTo>
                    <a:pt x="377" y="1004"/>
                  </a:lnTo>
                  <a:lnTo>
                    <a:pt x="379" y="996"/>
                  </a:lnTo>
                  <a:lnTo>
                    <a:pt x="380" y="989"/>
                  </a:lnTo>
                  <a:lnTo>
                    <a:pt x="383" y="980"/>
                  </a:lnTo>
                  <a:lnTo>
                    <a:pt x="386" y="970"/>
                  </a:lnTo>
                  <a:lnTo>
                    <a:pt x="387" y="960"/>
                  </a:lnTo>
                  <a:lnTo>
                    <a:pt x="390" y="949"/>
                  </a:lnTo>
                  <a:lnTo>
                    <a:pt x="393" y="937"/>
                  </a:lnTo>
                  <a:lnTo>
                    <a:pt x="397" y="926"/>
                  </a:lnTo>
                  <a:lnTo>
                    <a:pt x="398" y="913"/>
                  </a:lnTo>
                  <a:lnTo>
                    <a:pt x="401" y="900"/>
                  </a:lnTo>
                  <a:lnTo>
                    <a:pt x="404" y="887"/>
                  </a:lnTo>
                  <a:lnTo>
                    <a:pt x="407" y="874"/>
                  </a:lnTo>
                  <a:lnTo>
                    <a:pt x="409" y="861"/>
                  </a:lnTo>
                  <a:lnTo>
                    <a:pt x="411" y="848"/>
                  </a:lnTo>
                  <a:lnTo>
                    <a:pt x="413" y="836"/>
                  </a:lnTo>
                  <a:lnTo>
                    <a:pt x="416" y="825"/>
                  </a:lnTo>
                  <a:lnTo>
                    <a:pt x="417" y="815"/>
                  </a:lnTo>
                  <a:lnTo>
                    <a:pt x="419" y="805"/>
                  </a:lnTo>
                  <a:lnTo>
                    <a:pt x="421" y="796"/>
                  </a:lnTo>
                  <a:lnTo>
                    <a:pt x="423" y="789"/>
                  </a:lnTo>
                  <a:lnTo>
                    <a:pt x="424" y="783"/>
                  </a:lnTo>
                  <a:lnTo>
                    <a:pt x="425" y="780"/>
                  </a:lnTo>
                  <a:lnTo>
                    <a:pt x="425" y="776"/>
                  </a:lnTo>
                  <a:lnTo>
                    <a:pt x="426" y="776"/>
                  </a:lnTo>
                  <a:lnTo>
                    <a:pt x="460" y="863"/>
                  </a:lnTo>
                  <a:lnTo>
                    <a:pt x="437" y="1061"/>
                  </a:lnTo>
                  <a:lnTo>
                    <a:pt x="466" y="1078"/>
                  </a:lnTo>
                  <a:lnTo>
                    <a:pt x="472" y="1136"/>
                  </a:lnTo>
                  <a:lnTo>
                    <a:pt x="472" y="1247"/>
                  </a:lnTo>
                  <a:lnTo>
                    <a:pt x="472" y="1245"/>
                  </a:lnTo>
                  <a:lnTo>
                    <a:pt x="474" y="1240"/>
                  </a:lnTo>
                  <a:lnTo>
                    <a:pt x="476" y="1237"/>
                  </a:lnTo>
                  <a:lnTo>
                    <a:pt x="477" y="1233"/>
                  </a:lnTo>
                  <a:lnTo>
                    <a:pt x="479" y="1229"/>
                  </a:lnTo>
                  <a:lnTo>
                    <a:pt x="483" y="1226"/>
                  </a:lnTo>
                  <a:lnTo>
                    <a:pt x="484" y="1220"/>
                  </a:lnTo>
                  <a:lnTo>
                    <a:pt x="487" y="1215"/>
                  </a:lnTo>
                  <a:lnTo>
                    <a:pt x="490" y="1209"/>
                  </a:lnTo>
                  <a:lnTo>
                    <a:pt x="493" y="1205"/>
                  </a:lnTo>
                  <a:lnTo>
                    <a:pt x="496" y="1199"/>
                  </a:lnTo>
                  <a:lnTo>
                    <a:pt x="500" y="1193"/>
                  </a:lnTo>
                  <a:lnTo>
                    <a:pt x="503" y="1187"/>
                  </a:lnTo>
                  <a:lnTo>
                    <a:pt x="506" y="1182"/>
                  </a:lnTo>
                  <a:lnTo>
                    <a:pt x="509" y="1176"/>
                  </a:lnTo>
                  <a:lnTo>
                    <a:pt x="512" y="1171"/>
                  </a:lnTo>
                  <a:lnTo>
                    <a:pt x="514" y="1165"/>
                  </a:lnTo>
                  <a:lnTo>
                    <a:pt x="518" y="1160"/>
                  </a:lnTo>
                  <a:lnTo>
                    <a:pt x="520" y="1154"/>
                  </a:lnTo>
                  <a:lnTo>
                    <a:pt x="523" y="1151"/>
                  </a:lnTo>
                  <a:lnTo>
                    <a:pt x="526" y="1146"/>
                  </a:lnTo>
                  <a:lnTo>
                    <a:pt x="529" y="1142"/>
                  </a:lnTo>
                  <a:lnTo>
                    <a:pt x="530" y="1139"/>
                  </a:lnTo>
                  <a:lnTo>
                    <a:pt x="532" y="1135"/>
                  </a:lnTo>
                  <a:lnTo>
                    <a:pt x="533" y="1132"/>
                  </a:lnTo>
                  <a:lnTo>
                    <a:pt x="536" y="1129"/>
                  </a:lnTo>
                  <a:lnTo>
                    <a:pt x="538" y="1126"/>
                  </a:lnTo>
                  <a:lnTo>
                    <a:pt x="539" y="1126"/>
                  </a:lnTo>
                  <a:lnTo>
                    <a:pt x="538" y="1125"/>
                  </a:lnTo>
                  <a:lnTo>
                    <a:pt x="538" y="1122"/>
                  </a:lnTo>
                  <a:lnTo>
                    <a:pt x="537" y="1120"/>
                  </a:lnTo>
                  <a:lnTo>
                    <a:pt x="536" y="1116"/>
                  </a:lnTo>
                  <a:lnTo>
                    <a:pt x="535" y="1112"/>
                  </a:lnTo>
                  <a:lnTo>
                    <a:pt x="533" y="1106"/>
                  </a:lnTo>
                  <a:lnTo>
                    <a:pt x="531" y="1099"/>
                  </a:lnTo>
                  <a:lnTo>
                    <a:pt x="530" y="1092"/>
                  </a:lnTo>
                  <a:lnTo>
                    <a:pt x="527" y="1082"/>
                  </a:lnTo>
                  <a:lnTo>
                    <a:pt x="527" y="1074"/>
                  </a:lnTo>
                  <a:lnTo>
                    <a:pt x="526" y="1065"/>
                  </a:lnTo>
                  <a:lnTo>
                    <a:pt x="525" y="1054"/>
                  </a:lnTo>
                  <a:lnTo>
                    <a:pt x="524" y="1043"/>
                  </a:lnTo>
                  <a:lnTo>
                    <a:pt x="524" y="1032"/>
                  </a:lnTo>
                  <a:lnTo>
                    <a:pt x="524" y="1020"/>
                  </a:lnTo>
                  <a:lnTo>
                    <a:pt x="526" y="1008"/>
                  </a:lnTo>
                  <a:lnTo>
                    <a:pt x="526" y="995"/>
                  </a:lnTo>
                  <a:lnTo>
                    <a:pt x="527" y="982"/>
                  </a:lnTo>
                  <a:lnTo>
                    <a:pt x="530" y="968"/>
                  </a:lnTo>
                  <a:lnTo>
                    <a:pt x="532" y="955"/>
                  </a:lnTo>
                  <a:lnTo>
                    <a:pt x="535" y="943"/>
                  </a:lnTo>
                  <a:lnTo>
                    <a:pt x="537" y="930"/>
                  </a:lnTo>
                  <a:lnTo>
                    <a:pt x="539" y="917"/>
                  </a:lnTo>
                  <a:lnTo>
                    <a:pt x="543" y="907"/>
                  </a:lnTo>
                  <a:lnTo>
                    <a:pt x="545" y="896"/>
                  </a:lnTo>
                  <a:lnTo>
                    <a:pt x="547" y="887"/>
                  </a:lnTo>
                  <a:lnTo>
                    <a:pt x="549" y="877"/>
                  </a:lnTo>
                  <a:lnTo>
                    <a:pt x="552" y="870"/>
                  </a:lnTo>
                  <a:lnTo>
                    <a:pt x="553" y="864"/>
                  </a:lnTo>
                  <a:lnTo>
                    <a:pt x="555" y="861"/>
                  </a:lnTo>
                  <a:lnTo>
                    <a:pt x="556" y="857"/>
                  </a:lnTo>
                  <a:lnTo>
                    <a:pt x="543" y="758"/>
                  </a:lnTo>
                  <a:lnTo>
                    <a:pt x="496" y="672"/>
                  </a:lnTo>
                  <a:lnTo>
                    <a:pt x="535" y="658"/>
                  </a:lnTo>
                  <a:lnTo>
                    <a:pt x="566" y="604"/>
                  </a:lnTo>
                  <a:lnTo>
                    <a:pt x="559" y="560"/>
                  </a:lnTo>
                  <a:lnTo>
                    <a:pt x="651" y="519"/>
                  </a:lnTo>
                  <a:lnTo>
                    <a:pt x="765" y="465"/>
                  </a:lnTo>
                  <a:lnTo>
                    <a:pt x="854" y="305"/>
                  </a:lnTo>
                  <a:lnTo>
                    <a:pt x="879" y="178"/>
                  </a:lnTo>
                  <a:lnTo>
                    <a:pt x="894" y="158"/>
                  </a:lnTo>
                  <a:lnTo>
                    <a:pt x="894" y="133"/>
                  </a:lnTo>
                  <a:lnTo>
                    <a:pt x="859" y="122"/>
                  </a:lnTo>
                  <a:lnTo>
                    <a:pt x="778" y="108"/>
                  </a:lnTo>
                  <a:lnTo>
                    <a:pt x="777" y="107"/>
                  </a:lnTo>
                  <a:lnTo>
                    <a:pt x="776" y="103"/>
                  </a:lnTo>
                  <a:lnTo>
                    <a:pt x="775" y="99"/>
                  </a:lnTo>
                  <a:lnTo>
                    <a:pt x="771" y="93"/>
                  </a:lnTo>
                  <a:lnTo>
                    <a:pt x="769" y="88"/>
                  </a:lnTo>
                  <a:lnTo>
                    <a:pt x="766" y="83"/>
                  </a:lnTo>
                  <a:lnTo>
                    <a:pt x="763" y="80"/>
                  </a:lnTo>
                  <a:lnTo>
                    <a:pt x="759" y="75"/>
                  </a:lnTo>
                  <a:lnTo>
                    <a:pt x="753" y="70"/>
                  </a:lnTo>
                  <a:lnTo>
                    <a:pt x="749" y="66"/>
                  </a:lnTo>
                  <a:lnTo>
                    <a:pt x="743" y="61"/>
                  </a:lnTo>
                  <a:lnTo>
                    <a:pt x="737" y="56"/>
                  </a:lnTo>
                  <a:lnTo>
                    <a:pt x="729" y="50"/>
                  </a:lnTo>
                  <a:lnTo>
                    <a:pt x="720" y="46"/>
                  </a:lnTo>
                  <a:lnTo>
                    <a:pt x="711" y="40"/>
                  </a:lnTo>
                  <a:lnTo>
                    <a:pt x="703" y="36"/>
                  </a:lnTo>
                  <a:lnTo>
                    <a:pt x="693" y="30"/>
                  </a:lnTo>
                  <a:lnTo>
                    <a:pt x="685" y="26"/>
                  </a:lnTo>
                  <a:lnTo>
                    <a:pt x="676" y="22"/>
                  </a:lnTo>
                  <a:lnTo>
                    <a:pt x="668" y="17"/>
                  </a:lnTo>
                  <a:lnTo>
                    <a:pt x="658" y="13"/>
                  </a:lnTo>
                  <a:lnTo>
                    <a:pt x="651" y="10"/>
                  </a:lnTo>
                  <a:lnTo>
                    <a:pt x="643" y="6"/>
                  </a:lnTo>
                  <a:lnTo>
                    <a:pt x="638" y="4"/>
                  </a:lnTo>
                  <a:lnTo>
                    <a:pt x="633" y="2"/>
                  </a:lnTo>
                  <a:lnTo>
                    <a:pt x="630" y="1"/>
                  </a:lnTo>
                  <a:lnTo>
                    <a:pt x="626" y="0"/>
                  </a:lnTo>
                  <a:lnTo>
                    <a:pt x="643" y="127"/>
                  </a:lnTo>
                  <a:lnTo>
                    <a:pt x="496" y="325"/>
                  </a:lnTo>
                  <a:lnTo>
                    <a:pt x="365" y="301"/>
                  </a:lnTo>
                  <a:lnTo>
                    <a:pt x="274" y="4"/>
                  </a:lnTo>
                  <a:close/>
                </a:path>
              </a:pathLst>
            </a:custGeom>
            <a:solidFill>
              <a:srgbClr val="BB8AD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275" name="Freeform 30"/>
            <p:cNvSpPr>
              <a:spLocks/>
            </p:cNvSpPr>
            <p:nvPr/>
          </p:nvSpPr>
          <p:spPr bwMode="auto">
            <a:xfrm>
              <a:off x="1771" y="2082"/>
              <a:ext cx="281" cy="540"/>
            </a:xfrm>
            <a:custGeom>
              <a:avLst/>
              <a:gdLst>
                <a:gd name="T0" fmla="*/ 221 w 281"/>
                <a:gd name="T1" fmla="*/ 26 h 540"/>
                <a:gd name="T2" fmla="*/ 234 w 281"/>
                <a:gd name="T3" fmla="*/ 43 h 540"/>
                <a:gd name="T4" fmla="*/ 248 w 281"/>
                <a:gd name="T5" fmla="*/ 66 h 540"/>
                <a:gd name="T6" fmla="*/ 264 w 281"/>
                <a:gd name="T7" fmla="*/ 93 h 540"/>
                <a:gd name="T8" fmla="*/ 275 w 281"/>
                <a:gd name="T9" fmla="*/ 123 h 540"/>
                <a:gd name="T10" fmla="*/ 281 w 281"/>
                <a:gd name="T11" fmla="*/ 150 h 540"/>
                <a:gd name="T12" fmla="*/ 279 w 281"/>
                <a:gd name="T13" fmla="*/ 173 h 540"/>
                <a:gd name="T14" fmla="*/ 273 w 281"/>
                <a:gd name="T15" fmla="*/ 195 h 540"/>
                <a:gd name="T16" fmla="*/ 264 w 281"/>
                <a:gd name="T17" fmla="*/ 208 h 540"/>
                <a:gd name="T18" fmla="*/ 251 w 281"/>
                <a:gd name="T19" fmla="*/ 215 h 540"/>
                <a:gd name="T20" fmla="*/ 246 w 281"/>
                <a:gd name="T21" fmla="*/ 206 h 540"/>
                <a:gd name="T22" fmla="*/ 244 w 281"/>
                <a:gd name="T23" fmla="*/ 193 h 540"/>
                <a:gd name="T24" fmla="*/ 244 w 281"/>
                <a:gd name="T25" fmla="*/ 176 h 540"/>
                <a:gd name="T26" fmla="*/ 242 w 281"/>
                <a:gd name="T27" fmla="*/ 157 h 540"/>
                <a:gd name="T28" fmla="*/ 240 w 281"/>
                <a:gd name="T29" fmla="*/ 138 h 540"/>
                <a:gd name="T30" fmla="*/ 235 w 281"/>
                <a:gd name="T31" fmla="*/ 125 h 540"/>
                <a:gd name="T32" fmla="*/ 228 w 281"/>
                <a:gd name="T33" fmla="*/ 115 h 540"/>
                <a:gd name="T34" fmla="*/ 218 w 281"/>
                <a:gd name="T35" fmla="*/ 107 h 540"/>
                <a:gd name="T36" fmla="*/ 200 w 281"/>
                <a:gd name="T37" fmla="*/ 389 h 540"/>
                <a:gd name="T38" fmla="*/ 218 w 281"/>
                <a:gd name="T39" fmla="*/ 424 h 540"/>
                <a:gd name="T40" fmla="*/ 172 w 281"/>
                <a:gd name="T41" fmla="*/ 390 h 540"/>
                <a:gd name="T42" fmla="*/ 177 w 281"/>
                <a:gd name="T43" fmla="*/ 374 h 540"/>
                <a:gd name="T44" fmla="*/ 182 w 281"/>
                <a:gd name="T45" fmla="*/ 352 h 540"/>
                <a:gd name="T46" fmla="*/ 188 w 281"/>
                <a:gd name="T47" fmla="*/ 327 h 540"/>
                <a:gd name="T48" fmla="*/ 195 w 281"/>
                <a:gd name="T49" fmla="*/ 299 h 540"/>
                <a:gd name="T50" fmla="*/ 198 w 281"/>
                <a:gd name="T51" fmla="*/ 268 h 540"/>
                <a:gd name="T52" fmla="*/ 200 w 281"/>
                <a:gd name="T53" fmla="*/ 239 h 540"/>
                <a:gd name="T54" fmla="*/ 202 w 281"/>
                <a:gd name="T55" fmla="*/ 215 h 540"/>
                <a:gd name="T56" fmla="*/ 202 w 281"/>
                <a:gd name="T57" fmla="*/ 197 h 540"/>
                <a:gd name="T58" fmla="*/ 202 w 281"/>
                <a:gd name="T59" fmla="*/ 189 h 540"/>
                <a:gd name="T60" fmla="*/ 134 w 281"/>
                <a:gd name="T61" fmla="*/ 215 h 540"/>
                <a:gd name="T62" fmla="*/ 73 w 281"/>
                <a:gd name="T63" fmla="*/ 540 h 540"/>
                <a:gd name="T64" fmla="*/ 65 w 281"/>
                <a:gd name="T65" fmla="*/ 528 h 540"/>
                <a:gd name="T66" fmla="*/ 46 w 281"/>
                <a:gd name="T67" fmla="*/ 502 h 540"/>
                <a:gd name="T68" fmla="*/ 24 w 281"/>
                <a:gd name="T69" fmla="*/ 468 h 540"/>
                <a:gd name="T70" fmla="*/ 6 w 281"/>
                <a:gd name="T71" fmla="*/ 436 h 540"/>
                <a:gd name="T72" fmla="*/ 0 w 281"/>
                <a:gd name="T73" fmla="*/ 413 h 540"/>
                <a:gd name="T74" fmla="*/ 8 w 281"/>
                <a:gd name="T75" fmla="*/ 396 h 540"/>
                <a:gd name="T76" fmla="*/ 22 w 281"/>
                <a:gd name="T77" fmla="*/ 357 h 540"/>
                <a:gd name="T78" fmla="*/ 39 w 281"/>
                <a:gd name="T79" fmla="*/ 310 h 540"/>
                <a:gd name="T80" fmla="*/ 53 w 281"/>
                <a:gd name="T81" fmla="*/ 264 h 540"/>
                <a:gd name="T82" fmla="*/ 64 w 281"/>
                <a:gd name="T83" fmla="*/ 232 h 540"/>
                <a:gd name="T84" fmla="*/ 94 w 281"/>
                <a:gd name="T85" fmla="*/ 76 h 540"/>
                <a:gd name="T86" fmla="*/ 218 w 281"/>
                <a:gd name="T87" fmla="*/ 21 h 540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281"/>
                <a:gd name="T133" fmla="*/ 0 h 540"/>
                <a:gd name="T134" fmla="*/ 281 w 281"/>
                <a:gd name="T135" fmla="*/ 540 h 540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281" h="540">
                  <a:moveTo>
                    <a:pt x="218" y="21"/>
                  </a:moveTo>
                  <a:lnTo>
                    <a:pt x="220" y="24"/>
                  </a:lnTo>
                  <a:lnTo>
                    <a:pt x="221" y="26"/>
                  </a:lnTo>
                  <a:lnTo>
                    <a:pt x="226" y="32"/>
                  </a:lnTo>
                  <a:lnTo>
                    <a:pt x="230" y="37"/>
                  </a:lnTo>
                  <a:lnTo>
                    <a:pt x="234" y="43"/>
                  </a:lnTo>
                  <a:lnTo>
                    <a:pt x="239" y="50"/>
                  </a:lnTo>
                  <a:lnTo>
                    <a:pt x="244" y="58"/>
                  </a:lnTo>
                  <a:lnTo>
                    <a:pt x="248" y="66"/>
                  </a:lnTo>
                  <a:lnTo>
                    <a:pt x="254" y="74"/>
                  </a:lnTo>
                  <a:lnTo>
                    <a:pt x="258" y="84"/>
                  </a:lnTo>
                  <a:lnTo>
                    <a:pt x="264" y="93"/>
                  </a:lnTo>
                  <a:lnTo>
                    <a:pt x="268" y="103"/>
                  </a:lnTo>
                  <a:lnTo>
                    <a:pt x="272" y="113"/>
                  </a:lnTo>
                  <a:lnTo>
                    <a:pt x="275" y="123"/>
                  </a:lnTo>
                  <a:lnTo>
                    <a:pt x="279" y="132"/>
                  </a:lnTo>
                  <a:lnTo>
                    <a:pt x="280" y="142"/>
                  </a:lnTo>
                  <a:lnTo>
                    <a:pt x="281" y="150"/>
                  </a:lnTo>
                  <a:lnTo>
                    <a:pt x="280" y="158"/>
                  </a:lnTo>
                  <a:lnTo>
                    <a:pt x="280" y="166"/>
                  </a:lnTo>
                  <a:lnTo>
                    <a:pt x="279" y="173"/>
                  </a:lnTo>
                  <a:lnTo>
                    <a:pt x="278" y="182"/>
                  </a:lnTo>
                  <a:lnTo>
                    <a:pt x="275" y="188"/>
                  </a:lnTo>
                  <a:lnTo>
                    <a:pt x="273" y="195"/>
                  </a:lnTo>
                  <a:lnTo>
                    <a:pt x="270" y="199"/>
                  </a:lnTo>
                  <a:lnTo>
                    <a:pt x="267" y="204"/>
                  </a:lnTo>
                  <a:lnTo>
                    <a:pt x="264" y="208"/>
                  </a:lnTo>
                  <a:lnTo>
                    <a:pt x="261" y="211"/>
                  </a:lnTo>
                  <a:lnTo>
                    <a:pt x="255" y="215"/>
                  </a:lnTo>
                  <a:lnTo>
                    <a:pt x="251" y="215"/>
                  </a:lnTo>
                  <a:lnTo>
                    <a:pt x="250" y="212"/>
                  </a:lnTo>
                  <a:lnTo>
                    <a:pt x="248" y="210"/>
                  </a:lnTo>
                  <a:lnTo>
                    <a:pt x="246" y="206"/>
                  </a:lnTo>
                  <a:lnTo>
                    <a:pt x="246" y="203"/>
                  </a:lnTo>
                  <a:lnTo>
                    <a:pt x="245" y="198"/>
                  </a:lnTo>
                  <a:lnTo>
                    <a:pt x="244" y="193"/>
                  </a:lnTo>
                  <a:lnTo>
                    <a:pt x="244" y="188"/>
                  </a:lnTo>
                  <a:lnTo>
                    <a:pt x="244" y="182"/>
                  </a:lnTo>
                  <a:lnTo>
                    <a:pt x="244" y="176"/>
                  </a:lnTo>
                  <a:lnTo>
                    <a:pt x="242" y="169"/>
                  </a:lnTo>
                  <a:lnTo>
                    <a:pt x="242" y="163"/>
                  </a:lnTo>
                  <a:lnTo>
                    <a:pt x="242" y="157"/>
                  </a:lnTo>
                  <a:lnTo>
                    <a:pt x="241" y="150"/>
                  </a:lnTo>
                  <a:lnTo>
                    <a:pt x="240" y="144"/>
                  </a:lnTo>
                  <a:lnTo>
                    <a:pt x="240" y="138"/>
                  </a:lnTo>
                  <a:lnTo>
                    <a:pt x="239" y="135"/>
                  </a:lnTo>
                  <a:lnTo>
                    <a:pt x="238" y="129"/>
                  </a:lnTo>
                  <a:lnTo>
                    <a:pt x="235" y="125"/>
                  </a:lnTo>
                  <a:lnTo>
                    <a:pt x="234" y="122"/>
                  </a:lnTo>
                  <a:lnTo>
                    <a:pt x="232" y="119"/>
                  </a:lnTo>
                  <a:lnTo>
                    <a:pt x="228" y="115"/>
                  </a:lnTo>
                  <a:lnTo>
                    <a:pt x="225" y="111"/>
                  </a:lnTo>
                  <a:lnTo>
                    <a:pt x="220" y="109"/>
                  </a:lnTo>
                  <a:lnTo>
                    <a:pt x="218" y="107"/>
                  </a:lnTo>
                  <a:lnTo>
                    <a:pt x="214" y="107"/>
                  </a:lnTo>
                  <a:lnTo>
                    <a:pt x="228" y="239"/>
                  </a:lnTo>
                  <a:lnTo>
                    <a:pt x="200" y="389"/>
                  </a:lnTo>
                  <a:lnTo>
                    <a:pt x="275" y="450"/>
                  </a:lnTo>
                  <a:lnTo>
                    <a:pt x="228" y="531"/>
                  </a:lnTo>
                  <a:lnTo>
                    <a:pt x="218" y="424"/>
                  </a:lnTo>
                  <a:lnTo>
                    <a:pt x="169" y="400"/>
                  </a:lnTo>
                  <a:lnTo>
                    <a:pt x="169" y="396"/>
                  </a:lnTo>
                  <a:lnTo>
                    <a:pt x="172" y="390"/>
                  </a:lnTo>
                  <a:lnTo>
                    <a:pt x="173" y="385"/>
                  </a:lnTo>
                  <a:lnTo>
                    <a:pt x="174" y="380"/>
                  </a:lnTo>
                  <a:lnTo>
                    <a:pt x="177" y="374"/>
                  </a:lnTo>
                  <a:lnTo>
                    <a:pt x="179" y="368"/>
                  </a:lnTo>
                  <a:lnTo>
                    <a:pt x="180" y="361"/>
                  </a:lnTo>
                  <a:lnTo>
                    <a:pt x="182" y="352"/>
                  </a:lnTo>
                  <a:lnTo>
                    <a:pt x="185" y="344"/>
                  </a:lnTo>
                  <a:lnTo>
                    <a:pt x="186" y="336"/>
                  </a:lnTo>
                  <a:lnTo>
                    <a:pt x="188" y="327"/>
                  </a:lnTo>
                  <a:lnTo>
                    <a:pt x="191" y="317"/>
                  </a:lnTo>
                  <a:lnTo>
                    <a:pt x="193" y="308"/>
                  </a:lnTo>
                  <a:lnTo>
                    <a:pt x="195" y="299"/>
                  </a:lnTo>
                  <a:lnTo>
                    <a:pt x="195" y="289"/>
                  </a:lnTo>
                  <a:lnTo>
                    <a:pt x="197" y="278"/>
                  </a:lnTo>
                  <a:lnTo>
                    <a:pt x="198" y="268"/>
                  </a:lnTo>
                  <a:lnTo>
                    <a:pt x="199" y="259"/>
                  </a:lnTo>
                  <a:lnTo>
                    <a:pt x="200" y="249"/>
                  </a:lnTo>
                  <a:lnTo>
                    <a:pt x="200" y="239"/>
                  </a:lnTo>
                  <a:lnTo>
                    <a:pt x="201" y="231"/>
                  </a:lnTo>
                  <a:lnTo>
                    <a:pt x="202" y="224"/>
                  </a:lnTo>
                  <a:lnTo>
                    <a:pt x="202" y="215"/>
                  </a:lnTo>
                  <a:lnTo>
                    <a:pt x="202" y="209"/>
                  </a:lnTo>
                  <a:lnTo>
                    <a:pt x="202" y="203"/>
                  </a:lnTo>
                  <a:lnTo>
                    <a:pt x="202" y="197"/>
                  </a:lnTo>
                  <a:lnTo>
                    <a:pt x="202" y="193"/>
                  </a:lnTo>
                  <a:lnTo>
                    <a:pt x="202" y="190"/>
                  </a:lnTo>
                  <a:lnTo>
                    <a:pt x="202" y="189"/>
                  </a:lnTo>
                  <a:lnTo>
                    <a:pt x="204" y="189"/>
                  </a:lnTo>
                  <a:lnTo>
                    <a:pt x="162" y="86"/>
                  </a:lnTo>
                  <a:lnTo>
                    <a:pt x="134" y="215"/>
                  </a:lnTo>
                  <a:lnTo>
                    <a:pt x="42" y="364"/>
                  </a:lnTo>
                  <a:lnTo>
                    <a:pt x="73" y="434"/>
                  </a:lnTo>
                  <a:lnTo>
                    <a:pt x="73" y="540"/>
                  </a:lnTo>
                  <a:lnTo>
                    <a:pt x="72" y="537"/>
                  </a:lnTo>
                  <a:lnTo>
                    <a:pt x="69" y="534"/>
                  </a:lnTo>
                  <a:lnTo>
                    <a:pt x="65" y="528"/>
                  </a:lnTo>
                  <a:lnTo>
                    <a:pt x="60" y="521"/>
                  </a:lnTo>
                  <a:lnTo>
                    <a:pt x="53" y="511"/>
                  </a:lnTo>
                  <a:lnTo>
                    <a:pt x="46" y="502"/>
                  </a:lnTo>
                  <a:lnTo>
                    <a:pt x="39" y="491"/>
                  </a:lnTo>
                  <a:lnTo>
                    <a:pt x="32" y="481"/>
                  </a:lnTo>
                  <a:lnTo>
                    <a:pt x="24" y="468"/>
                  </a:lnTo>
                  <a:lnTo>
                    <a:pt x="16" y="457"/>
                  </a:lnTo>
                  <a:lnTo>
                    <a:pt x="11" y="446"/>
                  </a:lnTo>
                  <a:lnTo>
                    <a:pt x="6" y="436"/>
                  </a:lnTo>
                  <a:lnTo>
                    <a:pt x="2" y="425"/>
                  </a:lnTo>
                  <a:lnTo>
                    <a:pt x="0" y="418"/>
                  </a:lnTo>
                  <a:lnTo>
                    <a:pt x="0" y="413"/>
                  </a:lnTo>
                  <a:lnTo>
                    <a:pt x="2" y="409"/>
                  </a:lnTo>
                  <a:lnTo>
                    <a:pt x="5" y="403"/>
                  </a:lnTo>
                  <a:lnTo>
                    <a:pt x="8" y="396"/>
                  </a:lnTo>
                  <a:lnTo>
                    <a:pt x="13" y="385"/>
                  </a:lnTo>
                  <a:lnTo>
                    <a:pt x="18" y="372"/>
                  </a:lnTo>
                  <a:lnTo>
                    <a:pt x="22" y="357"/>
                  </a:lnTo>
                  <a:lnTo>
                    <a:pt x="28" y="342"/>
                  </a:lnTo>
                  <a:lnTo>
                    <a:pt x="34" y="325"/>
                  </a:lnTo>
                  <a:lnTo>
                    <a:pt x="39" y="310"/>
                  </a:lnTo>
                  <a:lnTo>
                    <a:pt x="45" y="294"/>
                  </a:lnTo>
                  <a:lnTo>
                    <a:pt x="49" y="278"/>
                  </a:lnTo>
                  <a:lnTo>
                    <a:pt x="53" y="264"/>
                  </a:lnTo>
                  <a:lnTo>
                    <a:pt x="59" y="252"/>
                  </a:lnTo>
                  <a:lnTo>
                    <a:pt x="61" y="242"/>
                  </a:lnTo>
                  <a:lnTo>
                    <a:pt x="64" y="232"/>
                  </a:lnTo>
                  <a:lnTo>
                    <a:pt x="66" y="228"/>
                  </a:lnTo>
                  <a:lnTo>
                    <a:pt x="67" y="226"/>
                  </a:lnTo>
                  <a:lnTo>
                    <a:pt x="94" y="76"/>
                  </a:lnTo>
                  <a:lnTo>
                    <a:pt x="98" y="0"/>
                  </a:lnTo>
                  <a:lnTo>
                    <a:pt x="218" y="21"/>
                  </a:lnTo>
                  <a:close/>
                </a:path>
              </a:pathLst>
            </a:custGeom>
            <a:solidFill>
              <a:srgbClr val="9C69A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276" name="Freeform 31"/>
            <p:cNvSpPr>
              <a:spLocks/>
            </p:cNvSpPr>
            <p:nvPr/>
          </p:nvSpPr>
          <p:spPr bwMode="auto">
            <a:xfrm>
              <a:off x="1514" y="1421"/>
              <a:ext cx="770" cy="664"/>
            </a:xfrm>
            <a:custGeom>
              <a:avLst/>
              <a:gdLst>
                <a:gd name="T0" fmla="*/ 248 w 770"/>
                <a:gd name="T1" fmla="*/ 0 h 664"/>
                <a:gd name="T2" fmla="*/ 228 w 770"/>
                <a:gd name="T3" fmla="*/ 9 h 664"/>
                <a:gd name="T4" fmla="*/ 216 w 770"/>
                <a:gd name="T5" fmla="*/ 19 h 664"/>
                <a:gd name="T6" fmla="*/ 210 w 770"/>
                <a:gd name="T7" fmla="*/ 31 h 664"/>
                <a:gd name="T8" fmla="*/ 186 w 770"/>
                <a:gd name="T9" fmla="*/ 58 h 664"/>
                <a:gd name="T10" fmla="*/ 188 w 770"/>
                <a:gd name="T11" fmla="*/ 71 h 664"/>
                <a:gd name="T12" fmla="*/ 191 w 770"/>
                <a:gd name="T13" fmla="*/ 89 h 664"/>
                <a:gd name="T14" fmla="*/ 191 w 770"/>
                <a:gd name="T15" fmla="*/ 110 h 664"/>
                <a:gd name="T16" fmla="*/ 190 w 770"/>
                <a:gd name="T17" fmla="*/ 134 h 664"/>
                <a:gd name="T18" fmla="*/ 183 w 770"/>
                <a:gd name="T19" fmla="*/ 158 h 664"/>
                <a:gd name="T20" fmla="*/ 173 w 770"/>
                <a:gd name="T21" fmla="*/ 179 h 664"/>
                <a:gd name="T22" fmla="*/ 160 w 770"/>
                <a:gd name="T23" fmla="*/ 197 h 664"/>
                <a:gd name="T24" fmla="*/ 149 w 770"/>
                <a:gd name="T25" fmla="*/ 212 h 664"/>
                <a:gd name="T26" fmla="*/ 138 w 770"/>
                <a:gd name="T27" fmla="*/ 224 h 664"/>
                <a:gd name="T28" fmla="*/ 243 w 770"/>
                <a:gd name="T29" fmla="*/ 263 h 664"/>
                <a:gd name="T30" fmla="*/ 231 w 770"/>
                <a:gd name="T31" fmla="*/ 306 h 664"/>
                <a:gd name="T32" fmla="*/ 244 w 770"/>
                <a:gd name="T33" fmla="*/ 303 h 664"/>
                <a:gd name="T34" fmla="*/ 257 w 770"/>
                <a:gd name="T35" fmla="*/ 304 h 664"/>
                <a:gd name="T36" fmla="*/ 270 w 770"/>
                <a:gd name="T37" fmla="*/ 310 h 664"/>
                <a:gd name="T38" fmla="*/ 286 w 770"/>
                <a:gd name="T39" fmla="*/ 322 h 664"/>
                <a:gd name="T40" fmla="*/ 302 w 770"/>
                <a:gd name="T41" fmla="*/ 339 h 664"/>
                <a:gd name="T42" fmla="*/ 316 w 770"/>
                <a:gd name="T43" fmla="*/ 356 h 664"/>
                <a:gd name="T44" fmla="*/ 326 w 770"/>
                <a:gd name="T45" fmla="*/ 371 h 664"/>
                <a:gd name="T46" fmla="*/ 335 w 770"/>
                <a:gd name="T47" fmla="*/ 384 h 664"/>
                <a:gd name="T48" fmla="*/ 137 w 770"/>
                <a:gd name="T49" fmla="*/ 324 h 664"/>
                <a:gd name="T50" fmla="*/ 83 w 770"/>
                <a:gd name="T51" fmla="*/ 82 h 664"/>
                <a:gd name="T52" fmla="*/ 12 w 770"/>
                <a:gd name="T53" fmla="*/ 128 h 664"/>
                <a:gd name="T54" fmla="*/ 66 w 770"/>
                <a:gd name="T55" fmla="*/ 283 h 664"/>
                <a:gd name="T56" fmla="*/ 321 w 770"/>
                <a:gd name="T57" fmla="*/ 632 h 664"/>
                <a:gd name="T58" fmla="*/ 421 w 770"/>
                <a:gd name="T59" fmla="*/ 607 h 664"/>
                <a:gd name="T60" fmla="*/ 536 w 770"/>
                <a:gd name="T61" fmla="*/ 602 h 664"/>
                <a:gd name="T62" fmla="*/ 565 w 770"/>
                <a:gd name="T63" fmla="*/ 558 h 664"/>
                <a:gd name="T64" fmla="*/ 582 w 770"/>
                <a:gd name="T65" fmla="*/ 505 h 664"/>
                <a:gd name="T66" fmla="*/ 592 w 770"/>
                <a:gd name="T67" fmla="*/ 401 h 664"/>
                <a:gd name="T68" fmla="*/ 631 w 770"/>
                <a:gd name="T69" fmla="*/ 247 h 664"/>
                <a:gd name="T70" fmla="*/ 654 w 770"/>
                <a:gd name="T71" fmla="*/ 222 h 664"/>
                <a:gd name="T72" fmla="*/ 663 w 770"/>
                <a:gd name="T73" fmla="*/ 222 h 664"/>
                <a:gd name="T74" fmla="*/ 677 w 770"/>
                <a:gd name="T75" fmla="*/ 223 h 664"/>
                <a:gd name="T76" fmla="*/ 694 w 770"/>
                <a:gd name="T77" fmla="*/ 224 h 664"/>
                <a:gd name="T78" fmla="*/ 713 w 770"/>
                <a:gd name="T79" fmla="*/ 228 h 664"/>
                <a:gd name="T80" fmla="*/ 728 w 770"/>
                <a:gd name="T81" fmla="*/ 230 h 664"/>
                <a:gd name="T82" fmla="*/ 743 w 770"/>
                <a:gd name="T83" fmla="*/ 234 h 664"/>
                <a:gd name="T84" fmla="*/ 755 w 770"/>
                <a:gd name="T85" fmla="*/ 237 h 664"/>
                <a:gd name="T86" fmla="*/ 766 w 770"/>
                <a:gd name="T87" fmla="*/ 240 h 664"/>
                <a:gd name="T88" fmla="*/ 755 w 770"/>
                <a:gd name="T89" fmla="*/ 192 h 664"/>
                <a:gd name="T90" fmla="*/ 321 w 770"/>
                <a:gd name="T91" fmla="*/ 207 h 664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70"/>
                <a:gd name="T139" fmla="*/ 0 h 664"/>
                <a:gd name="T140" fmla="*/ 770 w 770"/>
                <a:gd name="T141" fmla="*/ 664 h 664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70" h="664">
                  <a:moveTo>
                    <a:pt x="281" y="9"/>
                  </a:moveTo>
                  <a:lnTo>
                    <a:pt x="249" y="0"/>
                  </a:lnTo>
                  <a:lnTo>
                    <a:pt x="248" y="0"/>
                  </a:lnTo>
                  <a:lnTo>
                    <a:pt x="242" y="2"/>
                  </a:lnTo>
                  <a:lnTo>
                    <a:pt x="235" y="4"/>
                  </a:lnTo>
                  <a:lnTo>
                    <a:pt x="228" y="9"/>
                  </a:lnTo>
                  <a:lnTo>
                    <a:pt x="224" y="12"/>
                  </a:lnTo>
                  <a:lnTo>
                    <a:pt x="219" y="16"/>
                  </a:lnTo>
                  <a:lnTo>
                    <a:pt x="216" y="19"/>
                  </a:lnTo>
                  <a:lnTo>
                    <a:pt x="213" y="24"/>
                  </a:lnTo>
                  <a:lnTo>
                    <a:pt x="211" y="28"/>
                  </a:lnTo>
                  <a:lnTo>
                    <a:pt x="210" y="31"/>
                  </a:lnTo>
                  <a:lnTo>
                    <a:pt x="209" y="32"/>
                  </a:lnTo>
                  <a:lnTo>
                    <a:pt x="209" y="33"/>
                  </a:lnTo>
                  <a:lnTo>
                    <a:pt x="186" y="58"/>
                  </a:lnTo>
                  <a:lnTo>
                    <a:pt x="186" y="61"/>
                  </a:lnTo>
                  <a:lnTo>
                    <a:pt x="188" y="66"/>
                  </a:lnTo>
                  <a:lnTo>
                    <a:pt x="188" y="71"/>
                  </a:lnTo>
                  <a:lnTo>
                    <a:pt x="190" y="76"/>
                  </a:lnTo>
                  <a:lnTo>
                    <a:pt x="190" y="82"/>
                  </a:lnTo>
                  <a:lnTo>
                    <a:pt x="191" y="89"/>
                  </a:lnTo>
                  <a:lnTo>
                    <a:pt x="191" y="95"/>
                  </a:lnTo>
                  <a:lnTo>
                    <a:pt x="191" y="102"/>
                  </a:lnTo>
                  <a:lnTo>
                    <a:pt x="191" y="110"/>
                  </a:lnTo>
                  <a:lnTo>
                    <a:pt x="191" y="118"/>
                  </a:lnTo>
                  <a:lnTo>
                    <a:pt x="190" y="125"/>
                  </a:lnTo>
                  <a:lnTo>
                    <a:pt x="190" y="134"/>
                  </a:lnTo>
                  <a:lnTo>
                    <a:pt x="188" y="143"/>
                  </a:lnTo>
                  <a:lnTo>
                    <a:pt x="186" y="151"/>
                  </a:lnTo>
                  <a:lnTo>
                    <a:pt x="183" y="158"/>
                  </a:lnTo>
                  <a:lnTo>
                    <a:pt x="180" y="165"/>
                  </a:lnTo>
                  <a:lnTo>
                    <a:pt x="177" y="172"/>
                  </a:lnTo>
                  <a:lnTo>
                    <a:pt x="173" y="179"/>
                  </a:lnTo>
                  <a:lnTo>
                    <a:pt x="169" y="185"/>
                  </a:lnTo>
                  <a:lnTo>
                    <a:pt x="165" y="192"/>
                  </a:lnTo>
                  <a:lnTo>
                    <a:pt x="160" y="197"/>
                  </a:lnTo>
                  <a:lnTo>
                    <a:pt x="157" y="204"/>
                  </a:lnTo>
                  <a:lnTo>
                    <a:pt x="152" y="208"/>
                  </a:lnTo>
                  <a:lnTo>
                    <a:pt x="149" y="212"/>
                  </a:lnTo>
                  <a:lnTo>
                    <a:pt x="145" y="216"/>
                  </a:lnTo>
                  <a:lnTo>
                    <a:pt x="143" y="220"/>
                  </a:lnTo>
                  <a:lnTo>
                    <a:pt x="138" y="224"/>
                  </a:lnTo>
                  <a:lnTo>
                    <a:pt x="137" y="227"/>
                  </a:lnTo>
                  <a:lnTo>
                    <a:pt x="202" y="260"/>
                  </a:lnTo>
                  <a:lnTo>
                    <a:pt x="243" y="263"/>
                  </a:lnTo>
                  <a:lnTo>
                    <a:pt x="228" y="308"/>
                  </a:lnTo>
                  <a:lnTo>
                    <a:pt x="229" y="307"/>
                  </a:lnTo>
                  <a:lnTo>
                    <a:pt x="231" y="306"/>
                  </a:lnTo>
                  <a:lnTo>
                    <a:pt x="235" y="304"/>
                  </a:lnTo>
                  <a:lnTo>
                    <a:pt x="242" y="303"/>
                  </a:lnTo>
                  <a:lnTo>
                    <a:pt x="244" y="303"/>
                  </a:lnTo>
                  <a:lnTo>
                    <a:pt x="249" y="303"/>
                  </a:lnTo>
                  <a:lnTo>
                    <a:pt x="252" y="303"/>
                  </a:lnTo>
                  <a:lnTo>
                    <a:pt x="257" y="304"/>
                  </a:lnTo>
                  <a:lnTo>
                    <a:pt x="262" y="304"/>
                  </a:lnTo>
                  <a:lnTo>
                    <a:pt x="265" y="308"/>
                  </a:lnTo>
                  <a:lnTo>
                    <a:pt x="270" y="310"/>
                  </a:lnTo>
                  <a:lnTo>
                    <a:pt x="276" y="314"/>
                  </a:lnTo>
                  <a:lnTo>
                    <a:pt x="281" y="317"/>
                  </a:lnTo>
                  <a:lnTo>
                    <a:pt x="286" y="322"/>
                  </a:lnTo>
                  <a:lnTo>
                    <a:pt x="291" y="327"/>
                  </a:lnTo>
                  <a:lnTo>
                    <a:pt x="297" y="333"/>
                  </a:lnTo>
                  <a:lnTo>
                    <a:pt x="302" y="339"/>
                  </a:lnTo>
                  <a:lnTo>
                    <a:pt x="306" y="344"/>
                  </a:lnTo>
                  <a:lnTo>
                    <a:pt x="311" y="350"/>
                  </a:lnTo>
                  <a:lnTo>
                    <a:pt x="316" y="356"/>
                  </a:lnTo>
                  <a:lnTo>
                    <a:pt x="319" y="361"/>
                  </a:lnTo>
                  <a:lnTo>
                    <a:pt x="323" y="367"/>
                  </a:lnTo>
                  <a:lnTo>
                    <a:pt x="326" y="371"/>
                  </a:lnTo>
                  <a:lnTo>
                    <a:pt x="330" y="376"/>
                  </a:lnTo>
                  <a:lnTo>
                    <a:pt x="333" y="382"/>
                  </a:lnTo>
                  <a:lnTo>
                    <a:pt x="335" y="384"/>
                  </a:lnTo>
                  <a:lnTo>
                    <a:pt x="321" y="470"/>
                  </a:lnTo>
                  <a:lnTo>
                    <a:pt x="209" y="335"/>
                  </a:lnTo>
                  <a:lnTo>
                    <a:pt x="137" y="324"/>
                  </a:lnTo>
                  <a:lnTo>
                    <a:pt x="78" y="247"/>
                  </a:lnTo>
                  <a:lnTo>
                    <a:pt x="123" y="182"/>
                  </a:lnTo>
                  <a:lnTo>
                    <a:pt x="83" y="82"/>
                  </a:lnTo>
                  <a:lnTo>
                    <a:pt x="73" y="126"/>
                  </a:lnTo>
                  <a:lnTo>
                    <a:pt x="91" y="178"/>
                  </a:lnTo>
                  <a:lnTo>
                    <a:pt x="12" y="128"/>
                  </a:lnTo>
                  <a:lnTo>
                    <a:pt x="0" y="151"/>
                  </a:lnTo>
                  <a:lnTo>
                    <a:pt x="37" y="171"/>
                  </a:lnTo>
                  <a:lnTo>
                    <a:pt x="66" y="283"/>
                  </a:lnTo>
                  <a:lnTo>
                    <a:pt x="193" y="503"/>
                  </a:lnTo>
                  <a:lnTo>
                    <a:pt x="223" y="575"/>
                  </a:lnTo>
                  <a:lnTo>
                    <a:pt x="321" y="632"/>
                  </a:lnTo>
                  <a:lnTo>
                    <a:pt x="251" y="461"/>
                  </a:lnTo>
                  <a:lnTo>
                    <a:pt x="319" y="503"/>
                  </a:lnTo>
                  <a:lnTo>
                    <a:pt x="421" y="607"/>
                  </a:lnTo>
                  <a:lnTo>
                    <a:pt x="498" y="664"/>
                  </a:lnTo>
                  <a:lnTo>
                    <a:pt x="536" y="652"/>
                  </a:lnTo>
                  <a:lnTo>
                    <a:pt x="536" y="602"/>
                  </a:lnTo>
                  <a:lnTo>
                    <a:pt x="477" y="573"/>
                  </a:lnTo>
                  <a:lnTo>
                    <a:pt x="516" y="545"/>
                  </a:lnTo>
                  <a:lnTo>
                    <a:pt x="565" y="558"/>
                  </a:lnTo>
                  <a:lnTo>
                    <a:pt x="768" y="461"/>
                  </a:lnTo>
                  <a:lnTo>
                    <a:pt x="714" y="461"/>
                  </a:lnTo>
                  <a:lnTo>
                    <a:pt x="582" y="505"/>
                  </a:lnTo>
                  <a:lnTo>
                    <a:pt x="643" y="429"/>
                  </a:lnTo>
                  <a:lnTo>
                    <a:pt x="638" y="321"/>
                  </a:lnTo>
                  <a:lnTo>
                    <a:pt x="592" y="401"/>
                  </a:lnTo>
                  <a:lnTo>
                    <a:pt x="592" y="309"/>
                  </a:lnTo>
                  <a:lnTo>
                    <a:pt x="658" y="284"/>
                  </a:lnTo>
                  <a:lnTo>
                    <a:pt x="631" y="247"/>
                  </a:lnTo>
                  <a:lnTo>
                    <a:pt x="648" y="222"/>
                  </a:lnTo>
                  <a:lnTo>
                    <a:pt x="649" y="222"/>
                  </a:lnTo>
                  <a:lnTo>
                    <a:pt x="654" y="222"/>
                  </a:lnTo>
                  <a:lnTo>
                    <a:pt x="656" y="222"/>
                  </a:lnTo>
                  <a:lnTo>
                    <a:pt x="660" y="222"/>
                  </a:lnTo>
                  <a:lnTo>
                    <a:pt x="663" y="222"/>
                  </a:lnTo>
                  <a:lnTo>
                    <a:pt x="668" y="222"/>
                  </a:lnTo>
                  <a:lnTo>
                    <a:pt x="673" y="222"/>
                  </a:lnTo>
                  <a:lnTo>
                    <a:pt x="677" y="223"/>
                  </a:lnTo>
                  <a:lnTo>
                    <a:pt x="682" y="224"/>
                  </a:lnTo>
                  <a:lnTo>
                    <a:pt x="689" y="224"/>
                  </a:lnTo>
                  <a:lnTo>
                    <a:pt x="694" y="224"/>
                  </a:lnTo>
                  <a:lnTo>
                    <a:pt x="700" y="225"/>
                  </a:lnTo>
                  <a:lnTo>
                    <a:pt x="705" y="227"/>
                  </a:lnTo>
                  <a:lnTo>
                    <a:pt x="713" y="228"/>
                  </a:lnTo>
                  <a:lnTo>
                    <a:pt x="717" y="228"/>
                  </a:lnTo>
                  <a:lnTo>
                    <a:pt x="723" y="229"/>
                  </a:lnTo>
                  <a:lnTo>
                    <a:pt x="728" y="230"/>
                  </a:lnTo>
                  <a:lnTo>
                    <a:pt x="734" y="231"/>
                  </a:lnTo>
                  <a:lnTo>
                    <a:pt x="737" y="232"/>
                  </a:lnTo>
                  <a:lnTo>
                    <a:pt x="743" y="234"/>
                  </a:lnTo>
                  <a:lnTo>
                    <a:pt x="747" y="235"/>
                  </a:lnTo>
                  <a:lnTo>
                    <a:pt x="751" y="236"/>
                  </a:lnTo>
                  <a:lnTo>
                    <a:pt x="755" y="237"/>
                  </a:lnTo>
                  <a:lnTo>
                    <a:pt x="758" y="237"/>
                  </a:lnTo>
                  <a:lnTo>
                    <a:pt x="762" y="238"/>
                  </a:lnTo>
                  <a:lnTo>
                    <a:pt x="766" y="240"/>
                  </a:lnTo>
                  <a:lnTo>
                    <a:pt x="769" y="241"/>
                  </a:lnTo>
                  <a:lnTo>
                    <a:pt x="770" y="241"/>
                  </a:lnTo>
                  <a:lnTo>
                    <a:pt x="755" y="192"/>
                  </a:lnTo>
                  <a:lnTo>
                    <a:pt x="704" y="95"/>
                  </a:lnTo>
                  <a:lnTo>
                    <a:pt x="450" y="314"/>
                  </a:lnTo>
                  <a:lnTo>
                    <a:pt x="321" y="207"/>
                  </a:lnTo>
                  <a:lnTo>
                    <a:pt x="281" y="9"/>
                  </a:lnTo>
                  <a:close/>
                </a:path>
              </a:pathLst>
            </a:custGeom>
            <a:solidFill>
              <a:srgbClr val="9C69A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277" name="Freeform 32"/>
            <p:cNvSpPr>
              <a:spLocks/>
            </p:cNvSpPr>
            <p:nvPr/>
          </p:nvSpPr>
          <p:spPr bwMode="auto">
            <a:xfrm>
              <a:off x="1656" y="1765"/>
              <a:ext cx="102" cy="202"/>
            </a:xfrm>
            <a:custGeom>
              <a:avLst/>
              <a:gdLst>
                <a:gd name="T0" fmla="*/ 0 w 102"/>
                <a:gd name="T1" fmla="*/ 0 h 202"/>
                <a:gd name="T2" fmla="*/ 101 w 102"/>
                <a:gd name="T3" fmla="*/ 159 h 202"/>
                <a:gd name="T4" fmla="*/ 102 w 102"/>
                <a:gd name="T5" fmla="*/ 202 h 202"/>
                <a:gd name="T6" fmla="*/ 61 w 102"/>
                <a:gd name="T7" fmla="*/ 130 h 202"/>
                <a:gd name="T8" fmla="*/ 0 w 102"/>
                <a:gd name="T9" fmla="*/ 0 h 202"/>
                <a:gd name="T10" fmla="*/ 0 w 102"/>
                <a:gd name="T11" fmla="*/ 0 h 20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2"/>
                <a:gd name="T19" fmla="*/ 0 h 202"/>
                <a:gd name="T20" fmla="*/ 102 w 102"/>
                <a:gd name="T21" fmla="*/ 202 h 20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2" h="202">
                  <a:moveTo>
                    <a:pt x="0" y="0"/>
                  </a:moveTo>
                  <a:lnTo>
                    <a:pt x="101" y="159"/>
                  </a:lnTo>
                  <a:lnTo>
                    <a:pt x="102" y="202"/>
                  </a:lnTo>
                  <a:lnTo>
                    <a:pt x="61" y="1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CB8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278" name="Freeform 33"/>
            <p:cNvSpPr>
              <a:spLocks/>
            </p:cNvSpPr>
            <p:nvPr/>
          </p:nvSpPr>
          <p:spPr bwMode="auto">
            <a:xfrm>
              <a:off x="1561" y="1540"/>
              <a:ext cx="222" cy="454"/>
            </a:xfrm>
            <a:custGeom>
              <a:avLst/>
              <a:gdLst>
                <a:gd name="T0" fmla="*/ 26 w 222"/>
                <a:gd name="T1" fmla="*/ 0 h 454"/>
                <a:gd name="T2" fmla="*/ 28 w 222"/>
                <a:gd name="T3" fmla="*/ 4 h 454"/>
                <a:gd name="T4" fmla="*/ 32 w 222"/>
                <a:gd name="T5" fmla="*/ 13 h 454"/>
                <a:gd name="T6" fmla="*/ 39 w 222"/>
                <a:gd name="T7" fmla="*/ 29 h 454"/>
                <a:gd name="T8" fmla="*/ 50 w 222"/>
                <a:gd name="T9" fmla="*/ 48 h 454"/>
                <a:gd name="T10" fmla="*/ 58 w 222"/>
                <a:gd name="T11" fmla="*/ 68 h 454"/>
                <a:gd name="T12" fmla="*/ 69 w 222"/>
                <a:gd name="T13" fmla="*/ 89 h 454"/>
                <a:gd name="T14" fmla="*/ 78 w 222"/>
                <a:gd name="T15" fmla="*/ 110 h 454"/>
                <a:gd name="T16" fmla="*/ 85 w 222"/>
                <a:gd name="T17" fmla="*/ 129 h 454"/>
                <a:gd name="T18" fmla="*/ 90 w 222"/>
                <a:gd name="T19" fmla="*/ 143 h 454"/>
                <a:gd name="T20" fmla="*/ 93 w 222"/>
                <a:gd name="T21" fmla="*/ 155 h 454"/>
                <a:gd name="T22" fmla="*/ 95 w 222"/>
                <a:gd name="T23" fmla="*/ 163 h 454"/>
                <a:gd name="T24" fmla="*/ 95 w 222"/>
                <a:gd name="T25" fmla="*/ 170 h 454"/>
                <a:gd name="T26" fmla="*/ 93 w 222"/>
                <a:gd name="T27" fmla="*/ 177 h 454"/>
                <a:gd name="T28" fmla="*/ 92 w 222"/>
                <a:gd name="T29" fmla="*/ 178 h 454"/>
                <a:gd name="T30" fmla="*/ 97 w 222"/>
                <a:gd name="T31" fmla="*/ 187 h 454"/>
                <a:gd name="T32" fmla="*/ 102 w 222"/>
                <a:gd name="T33" fmla="*/ 195 h 454"/>
                <a:gd name="T34" fmla="*/ 109 w 222"/>
                <a:gd name="T35" fmla="*/ 207 h 454"/>
                <a:gd name="T36" fmla="*/ 117 w 222"/>
                <a:gd name="T37" fmla="*/ 221 h 454"/>
                <a:gd name="T38" fmla="*/ 126 w 222"/>
                <a:gd name="T39" fmla="*/ 236 h 454"/>
                <a:gd name="T40" fmla="*/ 136 w 222"/>
                <a:gd name="T41" fmla="*/ 252 h 454"/>
                <a:gd name="T42" fmla="*/ 146 w 222"/>
                <a:gd name="T43" fmla="*/ 270 h 454"/>
                <a:gd name="T44" fmla="*/ 156 w 222"/>
                <a:gd name="T45" fmla="*/ 288 h 454"/>
                <a:gd name="T46" fmla="*/ 165 w 222"/>
                <a:gd name="T47" fmla="*/ 304 h 454"/>
                <a:gd name="T48" fmla="*/ 175 w 222"/>
                <a:gd name="T49" fmla="*/ 321 h 454"/>
                <a:gd name="T50" fmla="*/ 184 w 222"/>
                <a:gd name="T51" fmla="*/ 338 h 454"/>
                <a:gd name="T52" fmla="*/ 192 w 222"/>
                <a:gd name="T53" fmla="*/ 354 h 454"/>
                <a:gd name="T54" fmla="*/ 201 w 222"/>
                <a:gd name="T55" fmla="*/ 369 h 454"/>
                <a:gd name="T56" fmla="*/ 206 w 222"/>
                <a:gd name="T57" fmla="*/ 383 h 454"/>
                <a:gd name="T58" fmla="*/ 212 w 222"/>
                <a:gd name="T59" fmla="*/ 397 h 454"/>
                <a:gd name="T60" fmla="*/ 216 w 222"/>
                <a:gd name="T61" fmla="*/ 409 h 454"/>
                <a:gd name="T62" fmla="*/ 219 w 222"/>
                <a:gd name="T63" fmla="*/ 420 h 454"/>
                <a:gd name="T64" fmla="*/ 221 w 222"/>
                <a:gd name="T65" fmla="*/ 430 h 454"/>
                <a:gd name="T66" fmla="*/ 222 w 222"/>
                <a:gd name="T67" fmla="*/ 439 h 454"/>
                <a:gd name="T68" fmla="*/ 222 w 222"/>
                <a:gd name="T69" fmla="*/ 449 h 454"/>
                <a:gd name="T70" fmla="*/ 222 w 222"/>
                <a:gd name="T71" fmla="*/ 454 h 454"/>
                <a:gd name="T72" fmla="*/ 196 w 222"/>
                <a:gd name="T73" fmla="*/ 386 h 454"/>
                <a:gd name="T74" fmla="*/ 79 w 222"/>
                <a:gd name="T75" fmla="*/ 175 h 454"/>
                <a:gd name="T76" fmla="*/ 77 w 222"/>
                <a:gd name="T77" fmla="*/ 171 h 454"/>
                <a:gd name="T78" fmla="*/ 73 w 222"/>
                <a:gd name="T79" fmla="*/ 163 h 454"/>
                <a:gd name="T80" fmla="*/ 68 w 222"/>
                <a:gd name="T81" fmla="*/ 150 h 454"/>
                <a:gd name="T82" fmla="*/ 62 w 222"/>
                <a:gd name="T83" fmla="*/ 135 h 454"/>
                <a:gd name="T84" fmla="*/ 53 w 222"/>
                <a:gd name="T85" fmla="*/ 116 h 454"/>
                <a:gd name="T86" fmla="*/ 46 w 222"/>
                <a:gd name="T87" fmla="*/ 97 h 454"/>
                <a:gd name="T88" fmla="*/ 38 w 222"/>
                <a:gd name="T89" fmla="*/ 79 h 454"/>
                <a:gd name="T90" fmla="*/ 31 w 222"/>
                <a:gd name="T91" fmla="*/ 63 h 454"/>
                <a:gd name="T92" fmla="*/ 25 w 222"/>
                <a:gd name="T93" fmla="*/ 49 h 454"/>
                <a:gd name="T94" fmla="*/ 19 w 222"/>
                <a:gd name="T95" fmla="*/ 37 h 454"/>
                <a:gd name="T96" fmla="*/ 13 w 222"/>
                <a:gd name="T97" fmla="*/ 26 h 454"/>
                <a:gd name="T98" fmla="*/ 10 w 222"/>
                <a:gd name="T99" fmla="*/ 19 h 454"/>
                <a:gd name="T100" fmla="*/ 3 w 222"/>
                <a:gd name="T101" fmla="*/ 10 h 454"/>
                <a:gd name="T102" fmla="*/ 0 w 222"/>
                <a:gd name="T103" fmla="*/ 7 h 454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222"/>
                <a:gd name="T157" fmla="*/ 0 h 454"/>
                <a:gd name="T158" fmla="*/ 222 w 222"/>
                <a:gd name="T159" fmla="*/ 454 h 454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222" h="454">
                  <a:moveTo>
                    <a:pt x="0" y="7"/>
                  </a:moveTo>
                  <a:lnTo>
                    <a:pt x="26" y="0"/>
                  </a:lnTo>
                  <a:lnTo>
                    <a:pt x="26" y="2"/>
                  </a:lnTo>
                  <a:lnTo>
                    <a:pt x="28" y="4"/>
                  </a:lnTo>
                  <a:lnTo>
                    <a:pt x="29" y="7"/>
                  </a:lnTo>
                  <a:lnTo>
                    <a:pt x="32" y="13"/>
                  </a:lnTo>
                  <a:lnTo>
                    <a:pt x="36" y="20"/>
                  </a:lnTo>
                  <a:lnTo>
                    <a:pt x="39" y="29"/>
                  </a:lnTo>
                  <a:lnTo>
                    <a:pt x="44" y="37"/>
                  </a:lnTo>
                  <a:lnTo>
                    <a:pt x="50" y="48"/>
                  </a:lnTo>
                  <a:lnTo>
                    <a:pt x="53" y="57"/>
                  </a:lnTo>
                  <a:lnTo>
                    <a:pt x="58" y="68"/>
                  </a:lnTo>
                  <a:lnTo>
                    <a:pt x="64" y="78"/>
                  </a:lnTo>
                  <a:lnTo>
                    <a:pt x="69" y="89"/>
                  </a:lnTo>
                  <a:lnTo>
                    <a:pt x="72" y="99"/>
                  </a:lnTo>
                  <a:lnTo>
                    <a:pt x="78" y="110"/>
                  </a:lnTo>
                  <a:lnTo>
                    <a:pt x="80" y="119"/>
                  </a:lnTo>
                  <a:lnTo>
                    <a:pt x="85" y="129"/>
                  </a:lnTo>
                  <a:lnTo>
                    <a:pt x="88" y="136"/>
                  </a:lnTo>
                  <a:lnTo>
                    <a:pt x="90" y="143"/>
                  </a:lnTo>
                  <a:lnTo>
                    <a:pt x="91" y="149"/>
                  </a:lnTo>
                  <a:lnTo>
                    <a:pt x="93" y="155"/>
                  </a:lnTo>
                  <a:lnTo>
                    <a:pt x="93" y="159"/>
                  </a:lnTo>
                  <a:lnTo>
                    <a:pt x="95" y="163"/>
                  </a:lnTo>
                  <a:lnTo>
                    <a:pt x="95" y="167"/>
                  </a:lnTo>
                  <a:lnTo>
                    <a:pt x="95" y="170"/>
                  </a:lnTo>
                  <a:lnTo>
                    <a:pt x="93" y="175"/>
                  </a:lnTo>
                  <a:lnTo>
                    <a:pt x="93" y="177"/>
                  </a:lnTo>
                  <a:lnTo>
                    <a:pt x="92" y="178"/>
                  </a:lnTo>
                  <a:lnTo>
                    <a:pt x="93" y="181"/>
                  </a:lnTo>
                  <a:lnTo>
                    <a:pt x="97" y="187"/>
                  </a:lnTo>
                  <a:lnTo>
                    <a:pt x="99" y="190"/>
                  </a:lnTo>
                  <a:lnTo>
                    <a:pt x="102" y="195"/>
                  </a:lnTo>
                  <a:lnTo>
                    <a:pt x="105" y="201"/>
                  </a:lnTo>
                  <a:lnTo>
                    <a:pt x="109" y="207"/>
                  </a:lnTo>
                  <a:lnTo>
                    <a:pt x="112" y="214"/>
                  </a:lnTo>
                  <a:lnTo>
                    <a:pt x="117" y="221"/>
                  </a:lnTo>
                  <a:lnTo>
                    <a:pt x="122" y="228"/>
                  </a:lnTo>
                  <a:lnTo>
                    <a:pt x="126" y="236"/>
                  </a:lnTo>
                  <a:lnTo>
                    <a:pt x="130" y="244"/>
                  </a:lnTo>
                  <a:lnTo>
                    <a:pt x="136" y="252"/>
                  </a:lnTo>
                  <a:lnTo>
                    <a:pt x="141" y="261"/>
                  </a:lnTo>
                  <a:lnTo>
                    <a:pt x="146" y="270"/>
                  </a:lnTo>
                  <a:lnTo>
                    <a:pt x="151" y="278"/>
                  </a:lnTo>
                  <a:lnTo>
                    <a:pt x="156" y="288"/>
                  </a:lnTo>
                  <a:lnTo>
                    <a:pt x="161" y="296"/>
                  </a:lnTo>
                  <a:lnTo>
                    <a:pt x="165" y="304"/>
                  </a:lnTo>
                  <a:lnTo>
                    <a:pt x="170" y="313"/>
                  </a:lnTo>
                  <a:lnTo>
                    <a:pt x="175" y="321"/>
                  </a:lnTo>
                  <a:lnTo>
                    <a:pt x="179" y="330"/>
                  </a:lnTo>
                  <a:lnTo>
                    <a:pt x="184" y="338"/>
                  </a:lnTo>
                  <a:lnTo>
                    <a:pt x="188" y="346"/>
                  </a:lnTo>
                  <a:lnTo>
                    <a:pt x="192" y="354"/>
                  </a:lnTo>
                  <a:lnTo>
                    <a:pt x="196" y="361"/>
                  </a:lnTo>
                  <a:lnTo>
                    <a:pt x="201" y="369"/>
                  </a:lnTo>
                  <a:lnTo>
                    <a:pt x="203" y="376"/>
                  </a:lnTo>
                  <a:lnTo>
                    <a:pt x="206" y="383"/>
                  </a:lnTo>
                  <a:lnTo>
                    <a:pt x="209" y="390"/>
                  </a:lnTo>
                  <a:lnTo>
                    <a:pt x="212" y="397"/>
                  </a:lnTo>
                  <a:lnTo>
                    <a:pt x="214" y="403"/>
                  </a:lnTo>
                  <a:lnTo>
                    <a:pt x="216" y="409"/>
                  </a:lnTo>
                  <a:lnTo>
                    <a:pt x="217" y="414"/>
                  </a:lnTo>
                  <a:lnTo>
                    <a:pt x="219" y="420"/>
                  </a:lnTo>
                  <a:lnTo>
                    <a:pt x="219" y="424"/>
                  </a:lnTo>
                  <a:lnTo>
                    <a:pt x="221" y="430"/>
                  </a:lnTo>
                  <a:lnTo>
                    <a:pt x="222" y="434"/>
                  </a:lnTo>
                  <a:lnTo>
                    <a:pt x="222" y="439"/>
                  </a:lnTo>
                  <a:lnTo>
                    <a:pt x="222" y="444"/>
                  </a:lnTo>
                  <a:lnTo>
                    <a:pt x="222" y="449"/>
                  </a:lnTo>
                  <a:lnTo>
                    <a:pt x="222" y="453"/>
                  </a:lnTo>
                  <a:lnTo>
                    <a:pt x="222" y="454"/>
                  </a:lnTo>
                  <a:lnTo>
                    <a:pt x="197" y="430"/>
                  </a:lnTo>
                  <a:lnTo>
                    <a:pt x="196" y="386"/>
                  </a:lnTo>
                  <a:lnTo>
                    <a:pt x="75" y="198"/>
                  </a:lnTo>
                  <a:lnTo>
                    <a:pt x="79" y="175"/>
                  </a:lnTo>
                  <a:lnTo>
                    <a:pt x="78" y="174"/>
                  </a:lnTo>
                  <a:lnTo>
                    <a:pt x="77" y="171"/>
                  </a:lnTo>
                  <a:lnTo>
                    <a:pt x="75" y="168"/>
                  </a:lnTo>
                  <a:lnTo>
                    <a:pt x="73" y="163"/>
                  </a:lnTo>
                  <a:lnTo>
                    <a:pt x="71" y="156"/>
                  </a:lnTo>
                  <a:lnTo>
                    <a:pt x="68" y="150"/>
                  </a:lnTo>
                  <a:lnTo>
                    <a:pt x="64" y="142"/>
                  </a:lnTo>
                  <a:lnTo>
                    <a:pt x="62" y="135"/>
                  </a:lnTo>
                  <a:lnTo>
                    <a:pt x="57" y="124"/>
                  </a:lnTo>
                  <a:lnTo>
                    <a:pt x="53" y="116"/>
                  </a:lnTo>
                  <a:lnTo>
                    <a:pt x="50" y="106"/>
                  </a:lnTo>
                  <a:lnTo>
                    <a:pt x="46" y="97"/>
                  </a:lnTo>
                  <a:lnTo>
                    <a:pt x="42" y="88"/>
                  </a:lnTo>
                  <a:lnTo>
                    <a:pt x="38" y="79"/>
                  </a:lnTo>
                  <a:lnTo>
                    <a:pt x="33" y="70"/>
                  </a:lnTo>
                  <a:lnTo>
                    <a:pt x="31" y="63"/>
                  </a:lnTo>
                  <a:lnTo>
                    <a:pt x="28" y="55"/>
                  </a:lnTo>
                  <a:lnTo>
                    <a:pt x="25" y="49"/>
                  </a:lnTo>
                  <a:lnTo>
                    <a:pt x="22" y="42"/>
                  </a:lnTo>
                  <a:lnTo>
                    <a:pt x="19" y="37"/>
                  </a:lnTo>
                  <a:lnTo>
                    <a:pt x="16" y="31"/>
                  </a:lnTo>
                  <a:lnTo>
                    <a:pt x="13" y="26"/>
                  </a:lnTo>
                  <a:lnTo>
                    <a:pt x="11" y="22"/>
                  </a:lnTo>
                  <a:lnTo>
                    <a:pt x="10" y="19"/>
                  </a:lnTo>
                  <a:lnTo>
                    <a:pt x="5" y="13"/>
                  </a:lnTo>
                  <a:lnTo>
                    <a:pt x="3" y="10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B3B02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279" name="Freeform 34"/>
            <p:cNvSpPr>
              <a:spLocks/>
            </p:cNvSpPr>
            <p:nvPr/>
          </p:nvSpPr>
          <p:spPr bwMode="auto">
            <a:xfrm>
              <a:off x="2068" y="1485"/>
              <a:ext cx="234" cy="372"/>
            </a:xfrm>
            <a:custGeom>
              <a:avLst/>
              <a:gdLst>
                <a:gd name="T0" fmla="*/ 229 w 234"/>
                <a:gd name="T1" fmla="*/ 18 h 372"/>
                <a:gd name="T2" fmla="*/ 229 w 234"/>
                <a:gd name="T3" fmla="*/ 22 h 372"/>
                <a:gd name="T4" fmla="*/ 232 w 234"/>
                <a:gd name="T5" fmla="*/ 30 h 372"/>
                <a:gd name="T6" fmla="*/ 233 w 234"/>
                <a:gd name="T7" fmla="*/ 41 h 372"/>
                <a:gd name="T8" fmla="*/ 233 w 234"/>
                <a:gd name="T9" fmla="*/ 54 h 372"/>
                <a:gd name="T10" fmla="*/ 233 w 234"/>
                <a:gd name="T11" fmla="*/ 70 h 372"/>
                <a:gd name="T12" fmla="*/ 230 w 234"/>
                <a:gd name="T13" fmla="*/ 86 h 372"/>
                <a:gd name="T14" fmla="*/ 227 w 234"/>
                <a:gd name="T15" fmla="*/ 104 h 372"/>
                <a:gd name="T16" fmla="*/ 219 w 234"/>
                <a:gd name="T17" fmla="*/ 119 h 372"/>
                <a:gd name="T18" fmla="*/ 208 w 234"/>
                <a:gd name="T19" fmla="*/ 133 h 372"/>
                <a:gd name="T20" fmla="*/ 195 w 234"/>
                <a:gd name="T21" fmla="*/ 147 h 372"/>
                <a:gd name="T22" fmla="*/ 181 w 234"/>
                <a:gd name="T23" fmla="*/ 161 h 372"/>
                <a:gd name="T24" fmla="*/ 167 w 234"/>
                <a:gd name="T25" fmla="*/ 174 h 372"/>
                <a:gd name="T26" fmla="*/ 151 w 234"/>
                <a:gd name="T27" fmla="*/ 187 h 372"/>
                <a:gd name="T28" fmla="*/ 140 w 234"/>
                <a:gd name="T29" fmla="*/ 200 h 372"/>
                <a:gd name="T30" fmla="*/ 128 w 234"/>
                <a:gd name="T31" fmla="*/ 212 h 372"/>
                <a:gd name="T32" fmla="*/ 119 w 234"/>
                <a:gd name="T33" fmla="*/ 224 h 372"/>
                <a:gd name="T34" fmla="*/ 113 w 234"/>
                <a:gd name="T35" fmla="*/ 236 h 372"/>
                <a:gd name="T36" fmla="*/ 108 w 234"/>
                <a:gd name="T37" fmla="*/ 246 h 372"/>
                <a:gd name="T38" fmla="*/ 107 w 234"/>
                <a:gd name="T39" fmla="*/ 256 h 372"/>
                <a:gd name="T40" fmla="*/ 107 w 234"/>
                <a:gd name="T41" fmla="*/ 264 h 372"/>
                <a:gd name="T42" fmla="*/ 107 w 234"/>
                <a:gd name="T43" fmla="*/ 271 h 372"/>
                <a:gd name="T44" fmla="*/ 108 w 234"/>
                <a:gd name="T45" fmla="*/ 277 h 372"/>
                <a:gd name="T46" fmla="*/ 0 w 234"/>
                <a:gd name="T47" fmla="*/ 372 h 372"/>
                <a:gd name="T48" fmla="*/ 89 w 234"/>
                <a:gd name="T49" fmla="*/ 214 h 372"/>
                <a:gd name="T50" fmla="*/ 93 w 234"/>
                <a:gd name="T51" fmla="*/ 212 h 372"/>
                <a:gd name="T52" fmla="*/ 100 w 234"/>
                <a:gd name="T53" fmla="*/ 209 h 372"/>
                <a:gd name="T54" fmla="*/ 111 w 234"/>
                <a:gd name="T55" fmla="*/ 201 h 372"/>
                <a:gd name="T56" fmla="*/ 128 w 234"/>
                <a:gd name="T57" fmla="*/ 193 h 372"/>
                <a:gd name="T58" fmla="*/ 143 w 234"/>
                <a:gd name="T59" fmla="*/ 181 h 372"/>
                <a:gd name="T60" fmla="*/ 161 w 234"/>
                <a:gd name="T61" fmla="*/ 168 h 372"/>
                <a:gd name="T62" fmla="*/ 176 w 234"/>
                <a:gd name="T63" fmla="*/ 151 h 372"/>
                <a:gd name="T64" fmla="*/ 189 w 234"/>
                <a:gd name="T65" fmla="*/ 133 h 372"/>
                <a:gd name="T66" fmla="*/ 199 w 234"/>
                <a:gd name="T67" fmla="*/ 111 h 372"/>
                <a:gd name="T68" fmla="*/ 207 w 234"/>
                <a:gd name="T69" fmla="*/ 88 h 372"/>
                <a:gd name="T70" fmla="*/ 210 w 234"/>
                <a:gd name="T71" fmla="*/ 66 h 372"/>
                <a:gd name="T72" fmla="*/ 214 w 234"/>
                <a:gd name="T73" fmla="*/ 46 h 372"/>
                <a:gd name="T74" fmla="*/ 214 w 234"/>
                <a:gd name="T75" fmla="*/ 26 h 372"/>
                <a:gd name="T76" fmla="*/ 214 w 234"/>
                <a:gd name="T77" fmla="*/ 12 h 372"/>
                <a:gd name="T78" fmla="*/ 214 w 234"/>
                <a:gd name="T79" fmla="*/ 2 h 372"/>
                <a:gd name="T80" fmla="*/ 214 w 234"/>
                <a:gd name="T81" fmla="*/ 0 h 372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234"/>
                <a:gd name="T124" fmla="*/ 0 h 372"/>
                <a:gd name="T125" fmla="*/ 234 w 234"/>
                <a:gd name="T126" fmla="*/ 372 h 372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234" h="372">
                  <a:moveTo>
                    <a:pt x="214" y="0"/>
                  </a:moveTo>
                  <a:lnTo>
                    <a:pt x="229" y="18"/>
                  </a:lnTo>
                  <a:lnTo>
                    <a:pt x="229" y="20"/>
                  </a:lnTo>
                  <a:lnTo>
                    <a:pt x="229" y="22"/>
                  </a:lnTo>
                  <a:lnTo>
                    <a:pt x="230" y="26"/>
                  </a:lnTo>
                  <a:lnTo>
                    <a:pt x="232" y="30"/>
                  </a:lnTo>
                  <a:lnTo>
                    <a:pt x="232" y="35"/>
                  </a:lnTo>
                  <a:lnTo>
                    <a:pt x="233" y="41"/>
                  </a:lnTo>
                  <a:lnTo>
                    <a:pt x="234" y="48"/>
                  </a:lnTo>
                  <a:lnTo>
                    <a:pt x="233" y="54"/>
                  </a:lnTo>
                  <a:lnTo>
                    <a:pt x="233" y="62"/>
                  </a:lnTo>
                  <a:lnTo>
                    <a:pt x="233" y="70"/>
                  </a:lnTo>
                  <a:lnTo>
                    <a:pt x="233" y="79"/>
                  </a:lnTo>
                  <a:lnTo>
                    <a:pt x="230" y="86"/>
                  </a:lnTo>
                  <a:lnTo>
                    <a:pt x="229" y="94"/>
                  </a:lnTo>
                  <a:lnTo>
                    <a:pt x="227" y="104"/>
                  </a:lnTo>
                  <a:lnTo>
                    <a:pt x="224" y="112"/>
                  </a:lnTo>
                  <a:lnTo>
                    <a:pt x="219" y="119"/>
                  </a:lnTo>
                  <a:lnTo>
                    <a:pt x="214" y="126"/>
                  </a:lnTo>
                  <a:lnTo>
                    <a:pt x="208" y="133"/>
                  </a:lnTo>
                  <a:lnTo>
                    <a:pt x="202" y="140"/>
                  </a:lnTo>
                  <a:lnTo>
                    <a:pt x="195" y="147"/>
                  </a:lnTo>
                  <a:lnTo>
                    <a:pt x="188" y="154"/>
                  </a:lnTo>
                  <a:lnTo>
                    <a:pt x="181" y="161"/>
                  </a:lnTo>
                  <a:lnTo>
                    <a:pt x="174" y="168"/>
                  </a:lnTo>
                  <a:lnTo>
                    <a:pt x="167" y="174"/>
                  </a:lnTo>
                  <a:lnTo>
                    <a:pt x="160" y="180"/>
                  </a:lnTo>
                  <a:lnTo>
                    <a:pt x="151" y="187"/>
                  </a:lnTo>
                  <a:lnTo>
                    <a:pt x="146" y="194"/>
                  </a:lnTo>
                  <a:lnTo>
                    <a:pt x="140" y="200"/>
                  </a:lnTo>
                  <a:lnTo>
                    <a:pt x="134" y="206"/>
                  </a:lnTo>
                  <a:lnTo>
                    <a:pt x="128" y="212"/>
                  </a:lnTo>
                  <a:lnTo>
                    <a:pt x="124" y="219"/>
                  </a:lnTo>
                  <a:lnTo>
                    <a:pt x="119" y="224"/>
                  </a:lnTo>
                  <a:lnTo>
                    <a:pt x="115" y="230"/>
                  </a:lnTo>
                  <a:lnTo>
                    <a:pt x="113" y="236"/>
                  </a:lnTo>
                  <a:lnTo>
                    <a:pt x="110" y="240"/>
                  </a:lnTo>
                  <a:lnTo>
                    <a:pt x="108" y="246"/>
                  </a:lnTo>
                  <a:lnTo>
                    <a:pt x="108" y="251"/>
                  </a:lnTo>
                  <a:lnTo>
                    <a:pt x="107" y="256"/>
                  </a:lnTo>
                  <a:lnTo>
                    <a:pt x="107" y="260"/>
                  </a:lnTo>
                  <a:lnTo>
                    <a:pt x="107" y="264"/>
                  </a:lnTo>
                  <a:lnTo>
                    <a:pt x="107" y="267"/>
                  </a:lnTo>
                  <a:lnTo>
                    <a:pt x="107" y="271"/>
                  </a:lnTo>
                  <a:lnTo>
                    <a:pt x="108" y="275"/>
                  </a:lnTo>
                  <a:lnTo>
                    <a:pt x="108" y="277"/>
                  </a:lnTo>
                  <a:lnTo>
                    <a:pt x="109" y="279"/>
                  </a:lnTo>
                  <a:lnTo>
                    <a:pt x="0" y="372"/>
                  </a:lnTo>
                  <a:lnTo>
                    <a:pt x="89" y="270"/>
                  </a:lnTo>
                  <a:lnTo>
                    <a:pt x="89" y="214"/>
                  </a:lnTo>
                  <a:lnTo>
                    <a:pt x="89" y="213"/>
                  </a:lnTo>
                  <a:lnTo>
                    <a:pt x="93" y="212"/>
                  </a:lnTo>
                  <a:lnTo>
                    <a:pt x="95" y="210"/>
                  </a:lnTo>
                  <a:lnTo>
                    <a:pt x="100" y="209"/>
                  </a:lnTo>
                  <a:lnTo>
                    <a:pt x="106" y="205"/>
                  </a:lnTo>
                  <a:lnTo>
                    <a:pt x="111" y="201"/>
                  </a:lnTo>
                  <a:lnTo>
                    <a:pt x="119" y="198"/>
                  </a:lnTo>
                  <a:lnTo>
                    <a:pt x="128" y="193"/>
                  </a:lnTo>
                  <a:lnTo>
                    <a:pt x="135" y="187"/>
                  </a:lnTo>
                  <a:lnTo>
                    <a:pt x="143" y="181"/>
                  </a:lnTo>
                  <a:lnTo>
                    <a:pt x="151" y="174"/>
                  </a:lnTo>
                  <a:lnTo>
                    <a:pt x="161" y="168"/>
                  </a:lnTo>
                  <a:lnTo>
                    <a:pt x="168" y="160"/>
                  </a:lnTo>
                  <a:lnTo>
                    <a:pt x="176" y="151"/>
                  </a:lnTo>
                  <a:lnTo>
                    <a:pt x="182" y="143"/>
                  </a:lnTo>
                  <a:lnTo>
                    <a:pt x="189" y="133"/>
                  </a:lnTo>
                  <a:lnTo>
                    <a:pt x="194" y="121"/>
                  </a:lnTo>
                  <a:lnTo>
                    <a:pt x="199" y="111"/>
                  </a:lnTo>
                  <a:lnTo>
                    <a:pt x="202" y="100"/>
                  </a:lnTo>
                  <a:lnTo>
                    <a:pt x="207" y="88"/>
                  </a:lnTo>
                  <a:lnTo>
                    <a:pt x="208" y="77"/>
                  </a:lnTo>
                  <a:lnTo>
                    <a:pt x="210" y="66"/>
                  </a:lnTo>
                  <a:lnTo>
                    <a:pt x="212" y="55"/>
                  </a:lnTo>
                  <a:lnTo>
                    <a:pt x="214" y="46"/>
                  </a:lnTo>
                  <a:lnTo>
                    <a:pt x="214" y="35"/>
                  </a:lnTo>
                  <a:lnTo>
                    <a:pt x="214" y="26"/>
                  </a:lnTo>
                  <a:lnTo>
                    <a:pt x="214" y="19"/>
                  </a:lnTo>
                  <a:lnTo>
                    <a:pt x="214" y="12"/>
                  </a:lnTo>
                  <a:lnTo>
                    <a:pt x="214" y="7"/>
                  </a:lnTo>
                  <a:lnTo>
                    <a:pt x="214" y="2"/>
                  </a:lnTo>
                  <a:lnTo>
                    <a:pt x="214" y="0"/>
                  </a:lnTo>
                  <a:close/>
                </a:path>
              </a:pathLst>
            </a:custGeom>
            <a:solidFill>
              <a:srgbClr val="B3B02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280" name="Freeform 35"/>
            <p:cNvSpPr>
              <a:spLocks/>
            </p:cNvSpPr>
            <p:nvPr/>
          </p:nvSpPr>
          <p:spPr bwMode="auto">
            <a:xfrm>
              <a:off x="2125" y="1532"/>
              <a:ext cx="235" cy="363"/>
            </a:xfrm>
            <a:custGeom>
              <a:avLst/>
              <a:gdLst>
                <a:gd name="T0" fmla="*/ 235 w 235"/>
                <a:gd name="T1" fmla="*/ 11 h 363"/>
                <a:gd name="T2" fmla="*/ 233 w 235"/>
                <a:gd name="T3" fmla="*/ 14 h 363"/>
                <a:gd name="T4" fmla="*/ 233 w 235"/>
                <a:gd name="T5" fmla="*/ 26 h 363"/>
                <a:gd name="T6" fmla="*/ 230 w 235"/>
                <a:gd name="T7" fmla="*/ 45 h 363"/>
                <a:gd name="T8" fmla="*/ 228 w 235"/>
                <a:gd name="T9" fmla="*/ 70 h 363"/>
                <a:gd name="T10" fmla="*/ 222 w 235"/>
                <a:gd name="T11" fmla="*/ 97 h 363"/>
                <a:gd name="T12" fmla="*/ 216 w 235"/>
                <a:gd name="T13" fmla="*/ 126 h 363"/>
                <a:gd name="T14" fmla="*/ 206 w 235"/>
                <a:gd name="T15" fmla="*/ 157 h 363"/>
                <a:gd name="T16" fmla="*/ 195 w 235"/>
                <a:gd name="T17" fmla="*/ 189 h 363"/>
                <a:gd name="T18" fmla="*/ 180 w 235"/>
                <a:gd name="T19" fmla="*/ 217 h 363"/>
                <a:gd name="T20" fmla="*/ 165 w 235"/>
                <a:gd name="T21" fmla="*/ 243 h 363"/>
                <a:gd name="T22" fmla="*/ 150 w 235"/>
                <a:gd name="T23" fmla="*/ 266 h 363"/>
                <a:gd name="T24" fmla="*/ 133 w 235"/>
                <a:gd name="T25" fmla="*/ 288 h 363"/>
                <a:gd name="T26" fmla="*/ 119 w 235"/>
                <a:gd name="T27" fmla="*/ 304 h 363"/>
                <a:gd name="T28" fmla="*/ 107 w 235"/>
                <a:gd name="T29" fmla="*/ 317 h 363"/>
                <a:gd name="T30" fmla="*/ 100 w 235"/>
                <a:gd name="T31" fmla="*/ 324 h 363"/>
                <a:gd name="T32" fmla="*/ 98 w 235"/>
                <a:gd name="T33" fmla="*/ 328 h 363"/>
                <a:gd name="T34" fmla="*/ 3 w 235"/>
                <a:gd name="T35" fmla="*/ 362 h 363"/>
                <a:gd name="T36" fmla="*/ 10 w 235"/>
                <a:gd name="T37" fmla="*/ 357 h 363"/>
                <a:gd name="T38" fmla="*/ 19 w 235"/>
                <a:gd name="T39" fmla="*/ 354 h 363"/>
                <a:gd name="T40" fmla="*/ 30 w 235"/>
                <a:gd name="T41" fmla="*/ 348 h 363"/>
                <a:gd name="T42" fmla="*/ 44 w 235"/>
                <a:gd name="T43" fmla="*/ 341 h 363"/>
                <a:gd name="T44" fmla="*/ 58 w 235"/>
                <a:gd name="T45" fmla="*/ 332 h 363"/>
                <a:gd name="T46" fmla="*/ 73 w 235"/>
                <a:gd name="T47" fmla="*/ 323 h 363"/>
                <a:gd name="T48" fmla="*/ 89 w 235"/>
                <a:gd name="T49" fmla="*/ 311 h 363"/>
                <a:gd name="T50" fmla="*/ 103 w 235"/>
                <a:gd name="T51" fmla="*/ 299 h 363"/>
                <a:gd name="T52" fmla="*/ 118 w 235"/>
                <a:gd name="T53" fmla="*/ 285 h 363"/>
                <a:gd name="T54" fmla="*/ 132 w 235"/>
                <a:gd name="T55" fmla="*/ 269 h 363"/>
                <a:gd name="T56" fmla="*/ 144 w 235"/>
                <a:gd name="T57" fmla="*/ 251 h 363"/>
                <a:gd name="T58" fmla="*/ 157 w 235"/>
                <a:gd name="T59" fmla="*/ 232 h 363"/>
                <a:gd name="T60" fmla="*/ 169 w 235"/>
                <a:gd name="T61" fmla="*/ 210 h 363"/>
                <a:gd name="T62" fmla="*/ 178 w 235"/>
                <a:gd name="T63" fmla="*/ 186 h 363"/>
                <a:gd name="T64" fmla="*/ 187 w 235"/>
                <a:gd name="T65" fmla="*/ 158 h 363"/>
                <a:gd name="T66" fmla="*/ 195 w 235"/>
                <a:gd name="T67" fmla="*/ 130 h 363"/>
                <a:gd name="T68" fmla="*/ 200 w 235"/>
                <a:gd name="T69" fmla="*/ 100 h 363"/>
                <a:gd name="T70" fmla="*/ 205 w 235"/>
                <a:gd name="T71" fmla="*/ 72 h 363"/>
                <a:gd name="T72" fmla="*/ 207 w 235"/>
                <a:gd name="T73" fmla="*/ 47 h 363"/>
                <a:gd name="T74" fmla="*/ 210 w 235"/>
                <a:gd name="T75" fmla="*/ 25 h 363"/>
                <a:gd name="T76" fmla="*/ 212 w 235"/>
                <a:gd name="T77" fmla="*/ 10 h 363"/>
                <a:gd name="T78" fmla="*/ 212 w 235"/>
                <a:gd name="T79" fmla="*/ 1 h 363"/>
                <a:gd name="T80" fmla="*/ 213 w 235"/>
                <a:gd name="T81" fmla="*/ 0 h 363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235"/>
                <a:gd name="T124" fmla="*/ 0 h 363"/>
                <a:gd name="T125" fmla="*/ 235 w 235"/>
                <a:gd name="T126" fmla="*/ 363 h 363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235" h="363">
                  <a:moveTo>
                    <a:pt x="213" y="0"/>
                  </a:moveTo>
                  <a:lnTo>
                    <a:pt x="235" y="11"/>
                  </a:lnTo>
                  <a:lnTo>
                    <a:pt x="233" y="11"/>
                  </a:lnTo>
                  <a:lnTo>
                    <a:pt x="233" y="14"/>
                  </a:lnTo>
                  <a:lnTo>
                    <a:pt x="233" y="19"/>
                  </a:lnTo>
                  <a:lnTo>
                    <a:pt x="233" y="26"/>
                  </a:lnTo>
                  <a:lnTo>
                    <a:pt x="232" y="34"/>
                  </a:lnTo>
                  <a:lnTo>
                    <a:pt x="230" y="45"/>
                  </a:lnTo>
                  <a:lnTo>
                    <a:pt x="229" y="57"/>
                  </a:lnTo>
                  <a:lnTo>
                    <a:pt x="228" y="70"/>
                  </a:lnTo>
                  <a:lnTo>
                    <a:pt x="225" y="83"/>
                  </a:lnTo>
                  <a:lnTo>
                    <a:pt x="222" y="97"/>
                  </a:lnTo>
                  <a:lnTo>
                    <a:pt x="218" y="111"/>
                  </a:lnTo>
                  <a:lnTo>
                    <a:pt x="216" y="126"/>
                  </a:lnTo>
                  <a:lnTo>
                    <a:pt x="211" y="142"/>
                  </a:lnTo>
                  <a:lnTo>
                    <a:pt x="206" y="157"/>
                  </a:lnTo>
                  <a:lnTo>
                    <a:pt x="200" y="172"/>
                  </a:lnTo>
                  <a:lnTo>
                    <a:pt x="195" y="189"/>
                  </a:lnTo>
                  <a:lnTo>
                    <a:pt x="189" y="203"/>
                  </a:lnTo>
                  <a:lnTo>
                    <a:pt x="180" y="217"/>
                  </a:lnTo>
                  <a:lnTo>
                    <a:pt x="173" y="230"/>
                  </a:lnTo>
                  <a:lnTo>
                    <a:pt x="165" y="243"/>
                  </a:lnTo>
                  <a:lnTo>
                    <a:pt x="157" y="255"/>
                  </a:lnTo>
                  <a:lnTo>
                    <a:pt x="150" y="266"/>
                  </a:lnTo>
                  <a:lnTo>
                    <a:pt x="140" y="277"/>
                  </a:lnTo>
                  <a:lnTo>
                    <a:pt x="133" y="288"/>
                  </a:lnTo>
                  <a:lnTo>
                    <a:pt x="125" y="296"/>
                  </a:lnTo>
                  <a:lnTo>
                    <a:pt x="119" y="304"/>
                  </a:lnTo>
                  <a:lnTo>
                    <a:pt x="112" y="310"/>
                  </a:lnTo>
                  <a:lnTo>
                    <a:pt x="107" y="317"/>
                  </a:lnTo>
                  <a:lnTo>
                    <a:pt x="103" y="321"/>
                  </a:lnTo>
                  <a:lnTo>
                    <a:pt x="100" y="324"/>
                  </a:lnTo>
                  <a:lnTo>
                    <a:pt x="98" y="326"/>
                  </a:lnTo>
                  <a:lnTo>
                    <a:pt x="98" y="328"/>
                  </a:lnTo>
                  <a:lnTo>
                    <a:pt x="0" y="363"/>
                  </a:lnTo>
                  <a:lnTo>
                    <a:pt x="3" y="362"/>
                  </a:lnTo>
                  <a:lnTo>
                    <a:pt x="7" y="359"/>
                  </a:lnTo>
                  <a:lnTo>
                    <a:pt x="10" y="357"/>
                  </a:lnTo>
                  <a:lnTo>
                    <a:pt x="14" y="355"/>
                  </a:lnTo>
                  <a:lnTo>
                    <a:pt x="19" y="354"/>
                  </a:lnTo>
                  <a:lnTo>
                    <a:pt x="25" y="351"/>
                  </a:lnTo>
                  <a:lnTo>
                    <a:pt x="30" y="348"/>
                  </a:lnTo>
                  <a:lnTo>
                    <a:pt x="37" y="344"/>
                  </a:lnTo>
                  <a:lnTo>
                    <a:pt x="44" y="341"/>
                  </a:lnTo>
                  <a:lnTo>
                    <a:pt x="51" y="337"/>
                  </a:lnTo>
                  <a:lnTo>
                    <a:pt x="58" y="332"/>
                  </a:lnTo>
                  <a:lnTo>
                    <a:pt x="65" y="328"/>
                  </a:lnTo>
                  <a:lnTo>
                    <a:pt x="73" y="323"/>
                  </a:lnTo>
                  <a:lnTo>
                    <a:pt x="82" y="318"/>
                  </a:lnTo>
                  <a:lnTo>
                    <a:pt x="89" y="311"/>
                  </a:lnTo>
                  <a:lnTo>
                    <a:pt x="96" y="305"/>
                  </a:lnTo>
                  <a:lnTo>
                    <a:pt x="103" y="299"/>
                  </a:lnTo>
                  <a:lnTo>
                    <a:pt x="111" y="292"/>
                  </a:lnTo>
                  <a:lnTo>
                    <a:pt x="118" y="285"/>
                  </a:lnTo>
                  <a:lnTo>
                    <a:pt x="125" y="278"/>
                  </a:lnTo>
                  <a:lnTo>
                    <a:pt x="132" y="269"/>
                  </a:lnTo>
                  <a:lnTo>
                    <a:pt x="139" y="262"/>
                  </a:lnTo>
                  <a:lnTo>
                    <a:pt x="144" y="251"/>
                  </a:lnTo>
                  <a:lnTo>
                    <a:pt x="151" y="243"/>
                  </a:lnTo>
                  <a:lnTo>
                    <a:pt x="157" y="232"/>
                  </a:lnTo>
                  <a:lnTo>
                    <a:pt x="164" y="222"/>
                  </a:lnTo>
                  <a:lnTo>
                    <a:pt x="169" y="210"/>
                  </a:lnTo>
                  <a:lnTo>
                    <a:pt x="173" y="199"/>
                  </a:lnTo>
                  <a:lnTo>
                    <a:pt x="178" y="186"/>
                  </a:lnTo>
                  <a:lnTo>
                    <a:pt x="184" y="173"/>
                  </a:lnTo>
                  <a:lnTo>
                    <a:pt x="187" y="158"/>
                  </a:lnTo>
                  <a:lnTo>
                    <a:pt x="191" y="144"/>
                  </a:lnTo>
                  <a:lnTo>
                    <a:pt x="195" y="130"/>
                  </a:lnTo>
                  <a:lnTo>
                    <a:pt x="198" y="116"/>
                  </a:lnTo>
                  <a:lnTo>
                    <a:pt x="200" y="100"/>
                  </a:lnTo>
                  <a:lnTo>
                    <a:pt x="203" y="86"/>
                  </a:lnTo>
                  <a:lnTo>
                    <a:pt x="205" y="72"/>
                  </a:lnTo>
                  <a:lnTo>
                    <a:pt x="207" y="60"/>
                  </a:lnTo>
                  <a:lnTo>
                    <a:pt x="207" y="47"/>
                  </a:lnTo>
                  <a:lnTo>
                    <a:pt x="209" y="36"/>
                  </a:lnTo>
                  <a:lnTo>
                    <a:pt x="210" y="25"/>
                  </a:lnTo>
                  <a:lnTo>
                    <a:pt x="211" y="18"/>
                  </a:lnTo>
                  <a:lnTo>
                    <a:pt x="212" y="10"/>
                  </a:lnTo>
                  <a:lnTo>
                    <a:pt x="212" y="5"/>
                  </a:lnTo>
                  <a:lnTo>
                    <a:pt x="212" y="1"/>
                  </a:lnTo>
                  <a:lnTo>
                    <a:pt x="213" y="0"/>
                  </a:lnTo>
                  <a:close/>
                </a:path>
              </a:pathLst>
            </a:custGeom>
            <a:solidFill>
              <a:srgbClr val="B3B02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281" name="Freeform 36"/>
            <p:cNvSpPr>
              <a:spLocks/>
            </p:cNvSpPr>
            <p:nvPr/>
          </p:nvSpPr>
          <p:spPr bwMode="auto">
            <a:xfrm>
              <a:off x="1981" y="2284"/>
              <a:ext cx="61" cy="127"/>
            </a:xfrm>
            <a:custGeom>
              <a:avLst/>
              <a:gdLst>
                <a:gd name="T0" fmla="*/ 3 w 61"/>
                <a:gd name="T1" fmla="*/ 0 h 127"/>
                <a:gd name="T2" fmla="*/ 24 w 61"/>
                <a:gd name="T3" fmla="*/ 50 h 127"/>
                <a:gd name="T4" fmla="*/ 61 w 61"/>
                <a:gd name="T5" fmla="*/ 87 h 127"/>
                <a:gd name="T6" fmla="*/ 61 w 61"/>
                <a:gd name="T7" fmla="*/ 127 h 127"/>
                <a:gd name="T8" fmla="*/ 0 w 61"/>
                <a:gd name="T9" fmla="*/ 36 h 127"/>
                <a:gd name="T10" fmla="*/ 3 w 61"/>
                <a:gd name="T11" fmla="*/ 0 h 127"/>
                <a:gd name="T12" fmla="*/ 3 w 61"/>
                <a:gd name="T13" fmla="*/ 0 h 12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1"/>
                <a:gd name="T22" fmla="*/ 0 h 127"/>
                <a:gd name="T23" fmla="*/ 61 w 61"/>
                <a:gd name="T24" fmla="*/ 127 h 12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1" h="127">
                  <a:moveTo>
                    <a:pt x="3" y="0"/>
                  </a:moveTo>
                  <a:lnTo>
                    <a:pt x="24" y="50"/>
                  </a:lnTo>
                  <a:lnTo>
                    <a:pt x="61" y="87"/>
                  </a:lnTo>
                  <a:lnTo>
                    <a:pt x="61" y="127"/>
                  </a:lnTo>
                  <a:lnTo>
                    <a:pt x="0" y="36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B3B02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282" name="Freeform 37"/>
            <p:cNvSpPr>
              <a:spLocks/>
            </p:cNvSpPr>
            <p:nvPr/>
          </p:nvSpPr>
          <p:spPr bwMode="auto">
            <a:xfrm>
              <a:off x="1961" y="2411"/>
              <a:ext cx="94" cy="127"/>
            </a:xfrm>
            <a:custGeom>
              <a:avLst/>
              <a:gdLst>
                <a:gd name="T0" fmla="*/ 9 w 94"/>
                <a:gd name="T1" fmla="*/ 1 h 127"/>
                <a:gd name="T2" fmla="*/ 85 w 94"/>
                <a:gd name="T3" fmla="*/ 100 h 127"/>
                <a:gd name="T4" fmla="*/ 94 w 94"/>
                <a:gd name="T5" fmla="*/ 127 h 127"/>
                <a:gd name="T6" fmla="*/ 20 w 94"/>
                <a:gd name="T7" fmla="*/ 35 h 127"/>
                <a:gd name="T8" fmla="*/ 0 w 94"/>
                <a:gd name="T9" fmla="*/ 31 h 127"/>
                <a:gd name="T10" fmla="*/ 0 w 94"/>
                <a:gd name="T11" fmla="*/ 28 h 127"/>
                <a:gd name="T12" fmla="*/ 0 w 94"/>
                <a:gd name="T13" fmla="*/ 25 h 127"/>
                <a:gd name="T14" fmla="*/ 1 w 94"/>
                <a:gd name="T15" fmla="*/ 20 h 127"/>
                <a:gd name="T16" fmla="*/ 2 w 94"/>
                <a:gd name="T17" fmla="*/ 14 h 127"/>
                <a:gd name="T18" fmla="*/ 3 w 94"/>
                <a:gd name="T19" fmla="*/ 7 h 127"/>
                <a:gd name="T20" fmla="*/ 4 w 94"/>
                <a:gd name="T21" fmla="*/ 3 h 127"/>
                <a:gd name="T22" fmla="*/ 7 w 94"/>
                <a:gd name="T23" fmla="*/ 0 h 127"/>
                <a:gd name="T24" fmla="*/ 9 w 94"/>
                <a:gd name="T25" fmla="*/ 1 h 127"/>
                <a:gd name="T26" fmla="*/ 9 w 94"/>
                <a:gd name="T27" fmla="*/ 1 h 127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94"/>
                <a:gd name="T43" fmla="*/ 0 h 127"/>
                <a:gd name="T44" fmla="*/ 94 w 94"/>
                <a:gd name="T45" fmla="*/ 127 h 127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94" h="127">
                  <a:moveTo>
                    <a:pt x="9" y="1"/>
                  </a:moveTo>
                  <a:lnTo>
                    <a:pt x="85" y="100"/>
                  </a:lnTo>
                  <a:lnTo>
                    <a:pt x="94" y="127"/>
                  </a:lnTo>
                  <a:lnTo>
                    <a:pt x="20" y="35"/>
                  </a:lnTo>
                  <a:lnTo>
                    <a:pt x="0" y="31"/>
                  </a:lnTo>
                  <a:lnTo>
                    <a:pt x="0" y="28"/>
                  </a:lnTo>
                  <a:lnTo>
                    <a:pt x="0" y="25"/>
                  </a:lnTo>
                  <a:lnTo>
                    <a:pt x="1" y="20"/>
                  </a:lnTo>
                  <a:lnTo>
                    <a:pt x="2" y="14"/>
                  </a:lnTo>
                  <a:lnTo>
                    <a:pt x="3" y="7"/>
                  </a:lnTo>
                  <a:lnTo>
                    <a:pt x="4" y="3"/>
                  </a:lnTo>
                  <a:lnTo>
                    <a:pt x="7" y="0"/>
                  </a:lnTo>
                  <a:lnTo>
                    <a:pt x="9" y="1"/>
                  </a:lnTo>
                  <a:close/>
                </a:path>
              </a:pathLst>
            </a:custGeom>
            <a:solidFill>
              <a:srgbClr val="B3B02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283" name="Freeform 38"/>
            <p:cNvSpPr>
              <a:spLocks/>
            </p:cNvSpPr>
            <p:nvPr/>
          </p:nvSpPr>
          <p:spPr bwMode="auto">
            <a:xfrm>
              <a:off x="1827" y="2264"/>
              <a:ext cx="106" cy="73"/>
            </a:xfrm>
            <a:custGeom>
              <a:avLst/>
              <a:gdLst>
                <a:gd name="T0" fmla="*/ 0 w 106"/>
                <a:gd name="T1" fmla="*/ 73 h 73"/>
                <a:gd name="T2" fmla="*/ 0 w 106"/>
                <a:gd name="T3" fmla="*/ 72 h 73"/>
                <a:gd name="T4" fmla="*/ 2 w 106"/>
                <a:gd name="T5" fmla="*/ 70 h 73"/>
                <a:gd name="T6" fmla="*/ 3 w 106"/>
                <a:gd name="T7" fmla="*/ 67 h 73"/>
                <a:gd name="T8" fmla="*/ 6 w 106"/>
                <a:gd name="T9" fmla="*/ 63 h 73"/>
                <a:gd name="T10" fmla="*/ 10 w 106"/>
                <a:gd name="T11" fmla="*/ 57 h 73"/>
                <a:gd name="T12" fmla="*/ 15 w 106"/>
                <a:gd name="T13" fmla="*/ 53 h 73"/>
                <a:gd name="T14" fmla="*/ 18 w 106"/>
                <a:gd name="T15" fmla="*/ 49 h 73"/>
                <a:gd name="T16" fmla="*/ 22 w 106"/>
                <a:gd name="T17" fmla="*/ 46 h 73"/>
                <a:gd name="T18" fmla="*/ 26 w 106"/>
                <a:gd name="T19" fmla="*/ 42 h 73"/>
                <a:gd name="T20" fmla="*/ 32 w 106"/>
                <a:gd name="T21" fmla="*/ 40 h 73"/>
                <a:gd name="T22" fmla="*/ 37 w 106"/>
                <a:gd name="T23" fmla="*/ 35 h 73"/>
                <a:gd name="T24" fmla="*/ 43 w 106"/>
                <a:gd name="T25" fmla="*/ 31 h 73"/>
                <a:gd name="T26" fmla="*/ 49 w 106"/>
                <a:gd name="T27" fmla="*/ 28 h 73"/>
                <a:gd name="T28" fmla="*/ 55 w 106"/>
                <a:gd name="T29" fmla="*/ 24 h 73"/>
                <a:gd name="T30" fmla="*/ 61 w 106"/>
                <a:gd name="T31" fmla="*/ 21 h 73"/>
                <a:gd name="T32" fmla="*/ 68 w 106"/>
                <a:gd name="T33" fmla="*/ 17 h 73"/>
                <a:gd name="T34" fmla="*/ 72 w 106"/>
                <a:gd name="T35" fmla="*/ 14 h 73"/>
                <a:gd name="T36" fmla="*/ 79 w 106"/>
                <a:gd name="T37" fmla="*/ 11 h 73"/>
                <a:gd name="T38" fmla="*/ 84 w 106"/>
                <a:gd name="T39" fmla="*/ 9 h 73"/>
                <a:gd name="T40" fmla="*/ 89 w 106"/>
                <a:gd name="T41" fmla="*/ 7 h 73"/>
                <a:gd name="T42" fmla="*/ 93 w 106"/>
                <a:gd name="T43" fmla="*/ 4 h 73"/>
                <a:gd name="T44" fmla="*/ 97 w 106"/>
                <a:gd name="T45" fmla="*/ 3 h 73"/>
                <a:gd name="T46" fmla="*/ 103 w 106"/>
                <a:gd name="T47" fmla="*/ 0 h 73"/>
                <a:gd name="T48" fmla="*/ 106 w 106"/>
                <a:gd name="T49" fmla="*/ 0 h 73"/>
                <a:gd name="T50" fmla="*/ 93 w 106"/>
                <a:gd name="T51" fmla="*/ 36 h 73"/>
                <a:gd name="T52" fmla="*/ 25 w 106"/>
                <a:gd name="T53" fmla="*/ 61 h 73"/>
                <a:gd name="T54" fmla="*/ 0 w 106"/>
                <a:gd name="T55" fmla="*/ 73 h 73"/>
                <a:gd name="T56" fmla="*/ 0 w 106"/>
                <a:gd name="T57" fmla="*/ 73 h 73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06"/>
                <a:gd name="T88" fmla="*/ 0 h 73"/>
                <a:gd name="T89" fmla="*/ 106 w 106"/>
                <a:gd name="T90" fmla="*/ 73 h 73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06" h="73">
                  <a:moveTo>
                    <a:pt x="0" y="73"/>
                  </a:moveTo>
                  <a:lnTo>
                    <a:pt x="0" y="72"/>
                  </a:lnTo>
                  <a:lnTo>
                    <a:pt x="2" y="70"/>
                  </a:lnTo>
                  <a:lnTo>
                    <a:pt x="3" y="67"/>
                  </a:lnTo>
                  <a:lnTo>
                    <a:pt x="6" y="63"/>
                  </a:lnTo>
                  <a:lnTo>
                    <a:pt x="10" y="57"/>
                  </a:lnTo>
                  <a:lnTo>
                    <a:pt x="15" y="53"/>
                  </a:lnTo>
                  <a:lnTo>
                    <a:pt x="18" y="49"/>
                  </a:lnTo>
                  <a:lnTo>
                    <a:pt x="22" y="46"/>
                  </a:lnTo>
                  <a:lnTo>
                    <a:pt x="26" y="42"/>
                  </a:lnTo>
                  <a:lnTo>
                    <a:pt x="32" y="40"/>
                  </a:lnTo>
                  <a:lnTo>
                    <a:pt x="37" y="35"/>
                  </a:lnTo>
                  <a:lnTo>
                    <a:pt x="43" y="31"/>
                  </a:lnTo>
                  <a:lnTo>
                    <a:pt x="49" y="28"/>
                  </a:lnTo>
                  <a:lnTo>
                    <a:pt x="55" y="24"/>
                  </a:lnTo>
                  <a:lnTo>
                    <a:pt x="61" y="21"/>
                  </a:lnTo>
                  <a:lnTo>
                    <a:pt x="68" y="17"/>
                  </a:lnTo>
                  <a:lnTo>
                    <a:pt x="72" y="14"/>
                  </a:lnTo>
                  <a:lnTo>
                    <a:pt x="79" y="11"/>
                  </a:lnTo>
                  <a:lnTo>
                    <a:pt x="84" y="9"/>
                  </a:lnTo>
                  <a:lnTo>
                    <a:pt x="89" y="7"/>
                  </a:lnTo>
                  <a:lnTo>
                    <a:pt x="93" y="4"/>
                  </a:lnTo>
                  <a:lnTo>
                    <a:pt x="97" y="3"/>
                  </a:lnTo>
                  <a:lnTo>
                    <a:pt x="103" y="0"/>
                  </a:lnTo>
                  <a:lnTo>
                    <a:pt x="106" y="0"/>
                  </a:lnTo>
                  <a:lnTo>
                    <a:pt x="93" y="36"/>
                  </a:lnTo>
                  <a:lnTo>
                    <a:pt x="25" y="61"/>
                  </a:lnTo>
                  <a:lnTo>
                    <a:pt x="0" y="73"/>
                  </a:lnTo>
                  <a:close/>
                </a:path>
              </a:pathLst>
            </a:custGeom>
            <a:solidFill>
              <a:srgbClr val="B3B02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284" name="Freeform 39"/>
            <p:cNvSpPr>
              <a:spLocks/>
            </p:cNvSpPr>
            <p:nvPr/>
          </p:nvSpPr>
          <p:spPr bwMode="auto">
            <a:xfrm>
              <a:off x="1790" y="2357"/>
              <a:ext cx="123" cy="115"/>
            </a:xfrm>
            <a:custGeom>
              <a:avLst/>
              <a:gdLst>
                <a:gd name="T0" fmla="*/ 13 w 123"/>
                <a:gd name="T1" fmla="*/ 74 h 115"/>
                <a:gd name="T2" fmla="*/ 43 w 123"/>
                <a:gd name="T3" fmla="*/ 42 h 115"/>
                <a:gd name="T4" fmla="*/ 123 w 123"/>
                <a:gd name="T5" fmla="*/ 0 h 115"/>
                <a:gd name="T6" fmla="*/ 113 w 123"/>
                <a:gd name="T7" fmla="*/ 27 h 115"/>
                <a:gd name="T8" fmla="*/ 48 w 123"/>
                <a:gd name="T9" fmla="*/ 59 h 115"/>
                <a:gd name="T10" fmla="*/ 0 w 123"/>
                <a:gd name="T11" fmla="*/ 115 h 115"/>
                <a:gd name="T12" fmla="*/ 13 w 123"/>
                <a:gd name="T13" fmla="*/ 74 h 115"/>
                <a:gd name="T14" fmla="*/ 13 w 123"/>
                <a:gd name="T15" fmla="*/ 74 h 11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23"/>
                <a:gd name="T25" fmla="*/ 0 h 115"/>
                <a:gd name="T26" fmla="*/ 123 w 123"/>
                <a:gd name="T27" fmla="*/ 115 h 115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23" h="115">
                  <a:moveTo>
                    <a:pt x="13" y="74"/>
                  </a:moveTo>
                  <a:lnTo>
                    <a:pt x="43" y="42"/>
                  </a:lnTo>
                  <a:lnTo>
                    <a:pt x="123" y="0"/>
                  </a:lnTo>
                  <a:lnTo>
                    <a:pt x="113" y="27"/>
                  </a:lnTo>
                  <a:lnTo>
                    <a:pt x="48" y="59"/>
                  </a:lnTo>
                  <a:lnTo>
                    <a:pt x="0" y="115"/>
                  </a:lnTo>
                  <a:lnTo>
                    <a:pt x="13" y="74"/>
                  </a:lnTo>
                  <a:close/>
                </a:path>
              </a:pathLst>
            </a:custGeom>
            <a:solidFill>
              <a:srgbClr val="B3B02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285" name="Freeform 40"/>
            <p:cNvSpPr>
              <a:spLocks/>
            </p:cNvSpPr>
            <p:nvPr/>
          </p:nvSpPr>
          <p:spPr bwMode="auto">
            <a:xfrm>
              <a:off x="1607" y="1511"/>
              <a:ext cx="137" cy="279"/>
            </a:xfrm>
            <a:custGeom>
              <a:avLst/>
              <a:gdLst>
                <a:gd name="T0" fmla="*/ 0 w 137"/>
                <a:gd name="T1" fmla="*/ 0 h 279"/>
                <a:gd name="T2" fmla="*/ 23 w 137"/>
                <a:gd name="T3" fmla="*/ 0 h 279"/>
                <a:gd name="T4" fmla="*/ 96 w 137"/>
                <a:gd name="T5" fmla="*/ 161 h 279"/>
                <a:gd name="T6" fmla="*/ 86 w 137"/>
                <a:gd name="T7" fmla="*/ 185 h 279"/>
                <a:gd name="T8" fmla="*/ 137 w 137"/>
                <a:gd name="T9" fmla="*/ 279 h 279"/>
                <a:gd name="T10" fmla="*/ 71 w 137"/>
                <a:gd name="T11" fmla="*/ 213 h 279"/>
                <a:gd name="T12" fmla="*/ 76 w 137"/>
                <a:gd name="T13" fmla="*/ 165 h 279"/>
                <a:gd name="T14" fmla="*/ 0 w 137"/>
                <a:gd name="T15" fmla="*/ 0 h 279"/>
                <a:gd name="T16" fmla="*/ 0 w 137"/>
                <a:gd name="T17" fmla="*/ 0 h 27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37"/>
                <a:gd name="T28" fmla="*/ 0 h 279"/>
                <a:gd name="T29" fmla="*/ 137 w 137"/>
                <a:gd name="T30" fmla="*/ 279 h 27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37" h="279">
                  <a:moveTo>
                    <a:pt x="0" y="0"/>
                  </a:moveTo>
                  <a:lnTo>
                    <a:pt x="23" y="0"/>
                  </a:lnTo>
                  <a:lnTo>
                    <a:pt x="96" y="161"/>
                  </a:lnTo>
                  <a:lnTo>
                    <a:pt x="86" y="185"/>
                  </a:lnTo>
                  <a:lnTo>
                    <a:pt x="137" y="279"/>
                  </a:lnTo>
                  <a:lnTo>
                    <a:pt x="71" y="213"/>
                  </a:lnTo>
                  <a:lnTo>
                    <a:pt x="76" y="16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CB8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286" name="Freeform 41"/>
            <p:cNvSpPr>
              <a:spLocks/>
            </p:cNvSpPr>
            <p:nvPr/>
          </p:nvSpPr>
          <p:spPr bwMode="auto">
            <a:xfrm>
              <a:off x="1544" y="1547"/>
              <a:ext cx="97" cy="188"/>
            </a:xfrm>
            <a:custGeom>
              <a:avLst/>
              <a:gdLst>
                <a:gd name="T0" fmla="*/ 0 w 97"/>
                <a:gd name="T1" fmla="*/ 0 h 188"/>
                <a:gd name="T2" fmla="*/ 27 w 97"/>
                <a:gd name="T3" fmla="*/ 0 h 188"/>
                <a:gd name="T4" fmla="*/ 97 w 97"/>
                <a:gd name="T5" fmla="*/ 158 h 188"/>
                <a:gd name="T6" fmla="*/ 92 w 97"/>
                <a:gd name="T7" fmla="*/ 188 h 188"/>
                <a:gd name="T8" fmla="*/ 56 w 97"/>
                <a:gd name="T9" fmla="*/ 110 h 188"/>
                <a:gd name="T10" fmla="*/ 0 w 97"/>
                <a:gd name="T11" fmla="*/ 0 h 188"/>
                <a:gd name="T12" fmla="*/ 0 w 97"/>
                <a:gd name="T13" fmla="*/ 0 h 18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97"/>
                <a:gd name="T22" fmla="*/ 0 h 188"/>
                <a:gd name="T23" fmla="*/ 97 w 97"/>
                <a:gd name="T24" fmla="*/ 188 h 18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97" h="188">
                  <a:moveTo>
                    <a:pt x="0" y="0"/>
                  </a:moveTo>
                  <a:lnTo>
                    <a:pt x="27" y="0"/>
                  </a:lnTo>
                  <a:lnTo>
                    <a:pt x="97" y="158"/>
                  </a:lnTo>
                  <a:lnTo>
                    <a:pt x="92" y="188"/>
                  </a:lnTo>
                  <a:lnTo>
                    <a:pt x="56" y="1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CB8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287" name="Freeform 42"/>
            <p:cNvSpPr>
              <a:spLocks/>
            </p:cNvSpPr>
            <p:nvPr/>
          </p:nvSpPr>
          <p:spPr bwMode="auto">
            <a:xfrm>
              <a:off x="2250" y="1513"/>
              <a:ext cx="72" cy="136"/>
            </a:xfrm>
            <a:custGeom>
              <a:avLst/>
              <a:gdLst>
                <a:gd name="T0" fmla="*/ 54 w 72"/>
                <a:gd name="T1" fmla="*/ 0 h 136"/>
                <a:gd name="T2" fmla="*/ 70 w 72"/>
                <a:gd name="T3" fmla="*/ 27 h 136"/>
                <a:gd name="T4" fmla="*/ 70 w 72"/>
                <a:gd name="T5" fmla="*/ 29 h 136"/>
                <a:gd name="T6" fmla="*/ 71 w 72"/>
                <a:gd name="T7" fmla="*/ 31 h 136"/>
                <a:gd name="T8" fmla="*/ 72 w 72"/>
                <a:gd name="T9" fmla="*/ 36 h 136"/>
                <a:gd name="T10" fmla="*/ 72 w 72"/>
                <a:gd name="T11" fmla="*/ 43 h 136"/>
                <a:gd name="T12" fmla="*/ 72 w 72"/>
                <a:gd name="T13" fmla="*/ 46 h 136"/>
                <a:gd name="T14" fmla="*/ 72 w 72"/>
                <a:gd name="T15" fmla="*/ 51 h 136"/>
                <a:gd name="T16" fmla="*/ 71 w 72"/>
                <a:gd name="T17" fmla="*/ 55 h 136"/>
                <a:gd name="T18" fmla="*/ 70 w 72"/>
                <a:gd name="T19" fmla="*/ 59 h 136"/>
                <a:gd name="T20" fmla="*/ 68 w 72"/>
                <a:gd name="T21" fmla="*/ 64 h 136"/>
                <a:gd name="T22" fmla="*/ 66 w 72"/>
                <a:gd name="T23" fmla="*/ 70 h 136"/>
                <a:gd name="T24" fmla="*/ 64 w 72"/>
                <a:gd name="T25" fmla="*/ 75 h 136"/>
                <a:gd name="T26" fmla="*/ 61 w 72"/>
                <a:gd name="T27" fmla="*/ 80 h 136"/>
                <a:gd name="T28" fmla="*/ 58 w 72"/>
                <a:gd name="T29" fmla="*/ 85 h 136"/>
                <a:gd name="T30" fmla="*/ 53 w 72"/>
                <a:gd name="T31" fmla="*/ 90 h 136"/>
                <a:gd name="T32" fmla="*/ 48 w 72"/>
                <a:gd name="T33" fmla="*/ 95 h 136"/>
                <a:gd name="T34" fmla="*/ 44 w 72"/>
                <a:gd name="T35" fmla="*/ 100 h 136"/>
                <a:gd name="T36" fmla="*/ 39 w 72"/>
                <a:gd name="T37" fmla="*/ 104 h 136"/>
                <a:gd name="T38" fmla="*/ 33 w 72"/>
                <a:gd name="T39" fmla="*/ 109 h 136"/>
                <a:gd name="T40" fmla="*/ 28 w 72"/>
                <a:gd name="T41" fmla="*/ 113 h 136"/>
                <a:gd name="T42" fmla="*/ 24 w 72"/>
                <a:gd name="T43" fmla="*/ 118 h 136"/>
                <a:gd name="T44" fmla="*/ 18 w 72"/>
                <a:gd name="T45" fmla="*/ 122 h 136"/>
                <a:gd name="T46" fmla="*/ 14 w 72"/>
                <a:gd name="T47" fmla="*/ 124 h 136"/>
                <a:gd name="T48" fmla="*/ 10 w 72"/>
                <a:gd name="T49" fmla="*/ 128 h 136"/>
                <a:gd name="T50" fmla="*/ 6 w 72"/>
                <a:gd name="T51" fmla="*/ 131 h 136"/>
                <a:gd name="T52" fmla="*/ 1 w 72"/>
                <a:gd name="T53" fmla="*/ 135 h 136"/>
                <a:gd name="T54" fmla="*/ 0 w 72"/>
                <a:gd name="T55" fmla="*/ 136 h 136"/>
                <a:gd name="T56" fmla="*/ 47 w 72"/>
                <a:gd name="T57" fmla="*/ 69 h 136"/>
                <a:gd name="T58" fmla="*/ 54 w 72"/>
                <a:gd name="T59" fmla="*/ 0 h 136"/>
                <a:gd name="T60" fmla="*/ 54 w 72"/>
                <a:gd name="T61" fmla="*/ 0 h 1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72"/>
                <a:gd name="T94" fmla="*/ 0 h 136"/>
                <a:gd name="T95" fmla="*/ 72 w 72"/>
                <a:gd name="T96" fmla="*/ 136 h 1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72" h="136">
                  <a:moveTo>
                    <a:pt x="54" y="0"/>
                  </a:moveTo>
                  <a:lnTo>
                    <a:pt x="70" y="27"/>
                  </a:lnTo>
                  <a:lnTo>
                    <a:pt x="70" y="29"/>
                  </a:lnTo>
                  <a:lnTo>
                    <a:pt x="71" y="31"/>
                  </a:lnTo>
                  <a:lnTo>
                    <a:pt x="72" y="36"/>
                  </a:lnTo>
                  <a:lnTo>
                    <a:pt x="72" y="43"/>
                  </a:lnTo>
                  <a:lnTo>
                    <a:pt x="72" y="46"/>
                  </a:lnTo>
                  <a:lnTo>
                    <a:pt x="72" y="51"/>
                  </a:lnTo>
                  <a:lnTo>
                    <a:pt x="71" y="55"/>
                  </a:lnTo>
                  <a:lnTo>
                    <a:pt x="70" y="59"/>
                  </a:lnTo>
                  <a:lnTo>
                    <a:pt x="68" y="64"/>
                  </a:lnTo>
                  <a:lnTo>
                    <a:pt x="66" y="70"/>
                  </a:lnTo>
                  <a:lnTo>
                    <a:pt x="64" y="75"/>
                  </a:lnTo>
                  <a:lnTo>
                    <a:pt x="61" y="80"/>
                  </a:lnTo>
                  <a:lnTo>
                    <a:pt x="58" y="85"/>
                  </a:lnTo>
                  <a:lnTo>
                    <a:pt x="53" y="90"/>
                  </a:lnTo>
                  <a:lnTo>
                    <a:pt x="48" y="95"/>
                  </a:lnTo>
                  <a:lnTo>
                    <a:pt x="44" y="100"/>
                  </a:lnTo>
                  <a:lnTo>
                    <a:pt x="39" y="104"/>
                  </a:lnTo>
                  <a:lnTo>
                    <a:pt x="33" y="109"/>
                  </a:lnTo>
                  <a:lnTo>
                    <a:pt x="28" y="113"/>
                  </a:lnTo>
                  <a:lnTo>
                    <a:pt x="24" y="118"/>
                  </a:lnTo>
                  <a:lnTo>
                    <a:pt x="18" y="122"/>
                  </a:lnTo>
                  <a:lnTo>
                    <a:pt x="14" y="124"/>
                  </a:lnTo>
                  <a:lnTo>
                    <a:pt x="10" y="128"/>
                  </a:lnTo>
                  <a:lnTo>
                    <a:pt x="6" y="131"/>
                  </a:lnTo>
                  <a:lnTo>
                    <a:pt x="1" y="135"/>
                  </a:lnTo>
                  <a:lnTo>
                    <a:pt x="0" y="136"/>
                  </a:lnTo>
                  <a:lnTo>
                    <a:pt x="47" y="69"/>
                  </a:lnTo>
                  <a:lnTo>
                    <a:pt x="54" y="0"/>
                  </a:lnTo>
                  <a:close/>
                </a:path>
              </a:pathLst>
            </a:custGeom>
            <a:solidFill>
              <a:srgbClr val="9CB8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288" name="Freeform 43"/>
            <p:cNvSpPr>
              <a:spLocks/>
            </p:cNvSpPr>
            <p:nvPr/>
          </p:nvSpPr>
          <p:spPr bwMode="auto">
            <a:xfrm>
              <a:off x="2035" y="1749"/>
              <a:ext cx="143" cy="161"/>
            </a:xfrm>
            <a:custGeom>
              <a:avLst/>
              <a:gdLst>
                <a:gd name="T0" fmla="*/ 142 w 143"/>
                <a:gd name="T1" fmla="*/ 0 h 161"/>
                <a:gd name="T2" fmla="*/ 143 w 143"/>
                <a:gd name="T3" fmla="*/ 35 h 161"/>
                <a:gd name="T4" fmla="*/ 142 w 143"/>
                <a:gd name="T5" fmla="*/ 35 h 161"/>
                <a:gd name="T6" fmla="*/ 139 w 143"/>
                <a:gd name="T7" fmla="*/ 38 h 161"/>
                <a:gd name="T8" fmla="*/ 134 w 143"/>
                <a:gd name="T9" fmla="*/ 41 h 161"/>
                <a:gd name="T10" fmla="*/ 127 w 143"/>
                <a:gd name="T11" fmla="*/ 47 h 161"/>
                <a:gd name="T12" fmla="*/ 119 w 143"/>
                <a:gd name="T13" fmla="*/ 53 h 161"/>
                <a:gd name="T14" fmla="*/ 110 w 143"/>
                <a:gd name="T15" fmla="*/ 61 h 161"/>
                <a:gd name="T16" fmla="*/ 101 w 143"/>
                <a:gd name="T17" fmla="*/ 68 h 161"/>
                <a:gd name="T18" fmla="*/ 91 w 143"/>
                <a:gd name="T19" fmla="*/ 76 h 161"/>
                <a:gd name="T20" fmla="*/ 81 w 143"/>
                <a:gd name="T21" fmla="*/ 85 h 161"/>
                <a:gd name="T22" fmla="*/ 71 w 143"/>
                <a:gd name="T23" fmla="*/ 93 h 161"/>
                <a:gd name="T24" fmla="*/ 61 w 143"/>
                <a:gd name="T25" fmla="*/ 100 h 161"/>
                <a:gd name="T26" fmla="*/ 51 w 143"/>
                <a:gd name="T27" fmla="*/ 108 h 161"/>
                <a:gd name="T28" fmla="*/ 43 w 143"/>
                <a:gd name="T29" fmla="*/ 115 h 161"/>
                <a:gd name="T30" fmla="*/ 36 w 143"/>
                <a:gd name="T31" fmla="*/ 121 h 161"/>
                <a:gd name="T32" fmla="*/ 30 w 143"/>
                <a:gd name="T33" fmla="*/ 126 h 161"/>
                <a:gd name="T34" fmla="*/ 27 w 143"/>
                <a:gd name="T35" fmla="*/ 131 h 161"/>
                <a:gd name="T36" fmla="*/ 21 w 143"/>
                <a:gd name="T37" fmla="*/ 135 h 161"/>
                <a:gd name="T38" fmla="*/ 15 w 143"/>
                <a:gd name="T39" fmla="*/ 141 h 161"/>
                <a:gd name="T40" fmla="*/ 10 w 143"/>
                <a:gd name="T41" fmla="*/ 146 h 161"/>
                <a:gd name="T42" fmla="*/ 7 w 143"/>
                <a:gd name="T43" fmla="*/ 151 h 161"/>
                <a:gd name="T44" fmla="*/ 3 w 143"/>
                <a:gd name="T45" fmla="*/ 154 h 161"/>
                <a:gd name="T46" fmla="*/ 0 w 143"/>
                <a:gd name="T47" fmla="*/ 161 h 161"/>
                <a:gd name="T48" fmla="*/ 7 w 143"/>
                <a:gd name="T49" fmla="*/ 118 h 161"/>
                <a:gd name="T50" fmla="*/ 127 w 143"/>
                <a:gd name="T51" fmla="*/ 26 h 161"/>
                <a:gd name="T52" fmla="*/ 142 w 143"/>
                <a:gd name="T53" fmla="*/ 0 h 161"/>
                <a:gd name="T54" fmla="*/ 142 w 143"/>
                <a:gd name="T55" fmla="*/ 0 h 161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43"/>
                <a:gd name="T85" fmla="*/ 0 h 161"/>
                <a:gd name="T86" fmla="*/ 143 w 143"/>
                <a:gd name="T87" fmla="*/ 161 h 161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43" h="161">
                  <a:moveTo>
                    <a:pt x="142" y="0"/>
                  </a:moveTo>
                  <a:lnTo>
                    <a:pt x="143" y="35"/>
                  </a:lnTo>
                  <a:lnTo>
                    <a:pt x="142" y="35"/>
                  </a:lnTo>
                  <a:lnTo>
                    <a:pt x="139" y="38"/>
                  </a:lnTo>
                  <a:lnTo>
                    <a:pt x="134" y="41"/>
                  </a:lnTo>
                  <a:lnTo>
                    <a:pt x="127" y="47"/>
                  </a:lnTo>
                  <a:lnTo>
                    <a:pt x="119" y="53"/>
                  </a:lnTo>
                  <a:lnTo>
                    <a:pt x="110" y="61"/>
                  </a:lnTo>
                  <a:lnTo>
                    <a:pt x="101" y="68"/>
                  </a:lnTo>
                  <a:lnTo>
                    <a:pt x="91" y="76"/>
                  </a:lnTo>
                  <a:lnTo>
                    <a:pt x="81" y="85"/>
                  </a:lnTo>
                  <a:lnTo>
                    <a:pt x="71" y="93"/>
                  </a:lnTo>
                  <a:lnTo>
                    <a:pt x="61" y="100"/>
                  </a:lnTo>
                  <a:lnTo>
                    <a:pt x="51" y="108"/>
                  </a:lnTo>
                  <a:lnTo>
                    <a:pt x="43" y="115"/>
                  </a:lnTo>
                  <a:lnTo>
                    <a:pt x="36" y="121"/>
                  </a:lnTo>
                  <a:lnTo>
                    <a:pt x="30" y="126"/>
                  </a:lnTo>
                  <a:lnTo>
                    <a:pt x="27" y="131"/>
                  </a:lnTo>
                  <a:lnTo>
                    <a:pt x="21" y="135"/>
                  </a:lnTo>
                  <a:lnTo>
                    <a:pt x="15" y="141"/>
                  </a:lnTo>
                  <a:lnTo>
                    <a:pt x="10" y="146"/>
                  </a:lnTo>
                  <a:lnTo>
                    <a:pt x="7" y="151"/>
                  </a:lnTo>
                  <a:lnTo>
                    <a:pt x="3" y="154"/>
                  </a:lnTo>
                  <a:lnTo>
                    <a:pt x="0" y="161"/>
                  </a:lnTo>
                  <a:lnTo>
                    <a:pt x="7" y="118"/>
                  </a:lnTo>
                  <a:lnTo>
                    <a:pt x="127" y="26"/>
                  </a:lnTo>
                  <a:lnTo>
                    <a:pt x="142" y="0"/>
                  </a:lnTo>
                  <a:close/>
                </a:path>
              </a:pathLst>
            </a:custGeom>
            <a:solidFill>
              <a:srgbClr val="9CB8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289" name="Freeform 44"/>
            <p:cNvSpPr>
              <a:spLocks/>
            </p:cNvSpPr>
            <p:nvPr/>
          </p:nvSpPr>
          <p:spPr bwMode="auto">
            <a:xfrm>
              <a:off x="2280" y="1543"/>
              <a:ext cx="103" cy="253"/>
            </a:xfrm>
            <a:custGeom>
              <a:avLst/>
              <a:gdLst>
                <a:gd name="T0" fmla="*/ 75 w 103"/>
                <a:gd name="T1" fmla="*/ 0 h 253"/>
                <a:gd name="T2" fmla="*/ 103 w 103"/>
                <a:gd name="T3" fmla="*/ 1 h 253"/>
                <a:gd name="T4" fmla="*/ 70 w 103"/>
                <a:gd name="T5" fmla="*/ 171 h 253"/>
                <a:gd name="T6" fmla="*/ 0 w 103"/>
                <a:gd name="T7" fmla="*/ 253 h 253"/>
                <a:gd name="T8" fmla="*/ 55 w 103"/>
                <a:gd name="T9" fmla="*/ 146 h 253"/>
                <a:gd name="T10" fmla="*/ 75 w 103"/>
                <a:gd name="T11" fmla="*/ 0 h 253"/>
                <a:gd name="T12" fmla="*/ 75 w 103"/>
                <a:gd name="T13" fmla="*/ 0 h 25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03"/>
                <a:gd name="T22" fmla="*/ 0 h 253"/>
                <a:gd name="T23" fmla="*/ 103 w 103"/>
                <a:gd name="T24" fmla="*/ 253 h 25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03" h="253">
                  <a:moveTo>
                    <a:pt x="75" y="0"/>
                  </a:moveTo>
                  <a:lnTo>
                    <a:pt x="103" y="1"/>
                  </a:lnTo>
                  <a:lnTo>
                    <a:pt x="70" y="171"/>
                  </a:lnTo>
                  <a:lnTo>
                    <a:pt x="0" y="253"/>
                  </a:lnTo>
                  <a:lnTo>
                    <a:pt x="55" y="146"/>
                  </a:lnTo>
                  <a:lnTo>
                    <a:pt x="75" y="0"/>
                  </a:lnTo>
                  <a:close/>
                </a:path>
              </a:pathLst>
            </a:custGeom>
            <a:solidFill>
              <a:srgbClr val="9CB8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290" name="Freeform 45"/>
            <p:cNvSpPr>
              <a:spLocks/>
            </p:cNvSpPr>
            <p:nvPr/>
          </p:nvSpPr>
          <p:spPr bwMode="auto">
            <a:xfrm>
              <a:off x="2075" y="1853"/>
              <a:ext cx="153" cy="94"/>
            </a:xfrm>
            <a:custGeom>
              <a:avLst/>
              <a:gdLst>
                <a:gd name="T0" fmla="*/ 153 w 153"/>
                <a:gd name="T1" fmla="*/ 0 h 94"/>
                <a:gd name="T2" fmla="*/ 139 w 153"/>
                <a:gd name="T3" fmla="*/ 23 h 94"/>
                <a:gd name="T4" fmla="*/ 0 w 153"/>
                <a:gd name="T5" fmla="*/ 94 h 94"/>
                <a:gd name="T6" fmla="*/ 22 w 153"/>
                <a:gd name="T7" fmla="*/ 50 h 94"/>
                <a:gd name="T8" fmla="*/ 153 w 153"/>
                <a:gd name="T9" fmla="*/ 0 h 94"/>
                <a:gd name="T10" fmla="*/ 153 w 153"/>
                <a:gd name="T11" fmla="*/ 0 h 9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53"/>
                <a:gd name="T19" fmla="*/ 0 h 94"/>
                <a:gd name="T20" fmla="*/ 153 w 153"/>
                <a:gd name="T21" fmla="*/ 94 h 9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53" h="94">
                  <a:moveTo>
                    <a:pt x="153" y="0"/>
                  </a:moveTo>
                  <a:lnTo>
                    <a:pt x="139" y="23"/>
                  </a:lnTo>
                  <a:lnTo>
                    <a:pt x="0" y="94"/>
                  </a:lnTo>
                  <a:lnTo>
                    <a:pt x="22" y="50"/>
                  </a:lnTo>
                  <a:lnTo>
                    <a:pt x="153" y="0"/>
                  </a:lnTo>
                  <a:close/>
                </a:path>
              </a:pathLst>
            </a:custGeom>
            <a:solidFill>
              <a:srgbClr val="9CB8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291" name="Freeform 46"/>
            <p:cNvSpPr>
              <a:spLocks/>
            </p:cNvSpPr>
            <p:nvPr/>
          </p:nvSpPr>
          <p:spPr bwMode="auto">
            <a:xfrm>
              <a:off x="1984" y="2317"/>
              <a:ext cx="58" cy="125"/>
            </a:xfrm>
            <a:custGeom>
              <a:avLst/>
              <a:gdLst>
                <a:gd name="T0" fmla="*/ 1 w 58"/>
                <a:gd name="T1" fmla="*/ 0 h 125"/>
                <a:gd name="T2" fmla="*/ 24 w 58"/>
                <a:gd name="T3" fmla="*/ 46 h 125"/>
                <a:gd name="T4" fmla="*/ 58 w 58"/>
                <a:gd name="T5" fmla="*/ 86 h 125"/>
                <a:gd name="T6" fmla="*/ 58 w 58"/>
                <a:gd name="T7" fmla="*/ 125 h 125"/>
                <a:gd name="T8" fmla="*/ 31 w 58"/>
                <a:gd name="T9" fmla="*/ 79 h 125"/>
                <a:gd name="T10" fmla="*/ 0 w 58"/>
                <a:gd name="T11" fmla="*/ 37 h 125"/>
                <a:gd name="T12" fmla="*/ 1 w 58"/>
                <a:gd name="T13" fmla="*/ 0 h 125"/>
                <a:gd name="T14" fmla="*/ 1 w 58"/>
                <a:gd name="T15" fmla="*/ 0 h 12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58"/>
                <a:gd name="T25" fmla="*/ 0 h 125"/>
                <a:gd name="T26" fmla="*/ 58 w 58"/>
                <a:gd name="T27" fmla="*/ 125 h 125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58" h="125">
                  <a:moveTo>
                    <a:pt x="1" y="0"/>
                  </a:moveTo>
                  <a:lnTo>
                    <a:pt x="24" y="46"/>
                  </a:lnTo>
                  <a:lnTo>
                    <a:pt x="58" y="86"/>
                  </a:lnTo>
                  <a:lnTo>
                    <a:pt x="58" y="125"/>
                  </a:lnTo>
                  <a:lnTo>
                    <a:pt x="31" y="79"/>
                  </a:lnTo>
                  <a:lnTo>
                    <a:pt x="0" y="37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9CB8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292" name="Freeform 47"/>
            <p:cNvSpPr>
              <a:spLocks/>
            </p:cNvSpPr>
            <p:nvPr/>
          </p:nvSpPr>
          <p:spPr bwMode="auto">
            <a:xfrm>
              <a:off x="1966" y="2437"/>
              <a:ext cx="89" cy="122"/>
            </a:xfrm>
            <a:custGeom>
              <a:avLst/>
              <a:gdLst>
                <a:gd name="T0" fmla="*/ 0 w 89"/>
                <a:gd name="T1" fmla="*/ 0 h 122"/>
                <a:gd name="T2" fmla="*/ 35 w 89"/>
                <a:gd name="T3" fmla="*/ 35 h 122"/>
                <a:gd name="T4" fmla="*/ 89 w 89"/>
                <a:gd name="T5" fmla="*/ 102 h 122"/>
                <a:gd name="T6" fmla="*/ 73 w 89"/>
                <a:gd name="T7" fmla="*/ 122 h 122"/>
                <a:gd name="T8" fmla="*/ 44 w 89"/>
                <a:gd name="T9" fmla="*/ 70 h 122"/>
                <a:gd name="T10" fmla="*/ 0 w 89"/>
                <a:gd name="T11" fmla="*/ 21 h 122"/>
                <a:gd name="T12" fmla="*/ 0 w 89"/>
                <a:gd name="T13" fmla="*/ 0 h 122"/>
                <a:gd name="T14" fmla="*/ 0 w 89"/>
                <a:gd name="T15" fmla="*/ 0 h 12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89"/>
                <a:gd name="T25" fmla="*/ 0 h 122"/>
                <a:gd name="T26" fmla="*/ 89 w 89"/>
                <a:gd name="T27" fmla="*/ 122 h 12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89" h="122">
                  <a:moveTo>
                    <a:pt x="0" y="0"/>
                  </a:moveTo>
                  <a:lnTo>
                    <a:pt x="35" y="35"/>
                  </a:lnTo>
                  <a:lnTo>
                    <a:pt x="89" y="102"/>
                  </a:lnTo>
                  <a:lnTo>
                    <a:pt x="73" y="122"/>
                  </a:lnTo>
                  <a:lnTo>
                    <a:pt x="44" y="70"/>
                  </a:lnTo>
                  <a:lnTo>
                    <a:pt x="0" y="2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CB8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293" name="Freeform 48"/>
            <p:cNvSpPr>
              <a:spLocks/>
            </p:cNvSpPr>
            <p:nvPr/>
          </p:nvSpPr>
          <p:spPr bwMode="auto">
            <a:xfrm>
              <a:off x="1790" y="2376"/>
              <a:ext cx="113" cy="111"/>
            </a:xfrm>
            <a:custGeom>
              <a:avLst/>
              <a:gdLst>
                <a:gd name="T0" fmla="*/ 0 w 113"/>
                <a:gd name="T1" fmla="*/ 111 h 111"/>
                <a:gd name="T2" fmla="*/ 53 w 113"/>
                <a:gd name="T3" fmla="*/ 49 h 111"/>
                <a:gd name="T4" fmla="*/ 105 w 113"/>
                <a:gd name="T5" fmla="*/ 36 h 111"/>
                <a:gd name="T6" fmla="*/ 113 w 113"/>
                <a:gd name="T7" fmla="*/ 0 h 111"/>
                <a:gd name="T8" fmla="*/ 37 w 113"/>
                <a:gd name="T9" fmla="*/ 44 h 111"/>
                <a:gd name="T10" fmla="*/ 0 w 113"/>
                <a:gd name="T11" fmla="*/ 111 h 111"/>
                <a:gd name="T12" fmla="*/ 0 w 113"/>
                <a:gd name="T13" fmla="*/ 111 h 11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13"/>
                <a:gd name="T22" fmla="*/ 0 h 111"/>
                <a:gd name="T23" fmla="*/ 113 w 113"/>
                <a:gd name="T24" fmla="*/ 111 h 11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13" h="111">
                  <a:moveTo>
                    <a:pt x="0" y="111"/>
                  </a:moveTo>
                  <a:lnTo>
                    <a:pt x="53" y="49"/>
                  </a:lnTo>
                  <a:lnTo>
                    <a:pt x="105" y="36"/>
                  </a:lnTo>
                  <a:lnTo>
                    <a:pt x="113" y="0"/>
                  </a:lnTo>
                  <a:lnTo>
                    <a:pt x="37" y="44"/>
                  </a:lnTo>
                  <a:lnTo>
                    <a:pt x="0" y="111"/>
                  </a:lnTo>
                  <a:close/>
                </a:path>
              </a:pathLst>
            </a:custGeom>
            <a:solidFill>
              <a:srgbClr val="9CB8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294" name="Freeform 49"/>
            <p:cNvSpPr>
              <a:spLocks/>
            </p:cNvSpPr>
            <p:nvPr/>
          </p:nvSpPr>
          <p:spPr bwMode="auto">
            <a:xfrm>
              <a:off x="1823" y="2297"/>
              <a:ext cx="97" cy="69"/>
            </a:xfrm>
            <a:custGeom>
              <a:avLst/>
              <a:gdLst>
                <a:gd name="T0" fmla="*/ 7 w 97"/>
                <a:gd name="T1" fmla="*/ 37 h 69"/>
                <a:gd name="T2" fmla="*/ 57 w 97"/>
                <a:gd name="T3" fmla="*/ 11 h 69"/>
                <a:gd name="T4" fmla="*/ 97 w 97"/>
                <a:gd name="T5" fmla="*/ 0 h 69"/>
                <a:gd name="T6" fmla="*/ 33 w 97"/>
                <a:gd name="T7" fmla="*/ 40 h 69"/>
                <a:gd name="T8" fmla="*/ 0 w 97"/>
                <a:gd name="T9" fmla="*/ 69 h 69"/>
                <a:gd name="T10" fmla="*/ 7 w 97"/>
                <a:gd name="T11" fmla="*/ 37 h 69"/>
                <a:gd name="T12" fmla="*/ 7 w 97"/>
                <a:gd name="T13" fmla="*/ 37 h 6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97"/>
                <a:gd name="T22" fmla="*/ 0 h 69"/>
                <a:gd name="T23" fmla="*/ 97 w 97"/>
                <a:gd name="T24" fmla="*/ 69 h 6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97" h="69">
                  <a:moveTo>
                    <a:pt x="7" y="37"/>
                  </a:moveTo>
                  <a:lnTo>
                    <a:pt x="57" y="11"/>
                  </a:lnTo>
                  <a:lnTo>
                    <a:pt x="97" y="0"/>
                  </a:lnTo>
                  <a:lnTo>
                    <a:pt x="33" y="40"/>
                  </a:lnTo>
                  <a:lnTo>
                    <a:pt x="0" y="69"/>
                  </a:lnTo>
                  <a:lnTo>
                    <a:pt x="7" y="37"/>
                  </a:lnTo>
                  <a:close/>
                </a:path>
              </a:pathLst>
            </a:custGeom>
            <a:solidFill>
              <a:srgbClr val="9CB8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295" name="Freeform 50"/>
            <p:cNvSpPr>
              <a:spLocks/>
            </p:cNvSpPr>
            <p:nvPr/>
          </p:nvSpPr>
          <p:spPr bwMode="auto">
            <a:xfrm>
              <a:off x="2264" y="1476"/>
              <a:ext cx="33" cy="134"/>
            </a:xfrm>
            <a:custGeom>
              <a:avLst/>
              <a:gdLst>
                <a:gd name="T0" fmla="*/ 16 w 33"/>
                <a:gd name="T1" fmla="*/ 0 h 134"/>
                <a:gd name="T2" fmla="*/ 30 w 33"/>
                <a:gd name="T3" fmla="*/ 27 h 134"/>
                <a:gd name="T4" fmla="*/ 30 w 33"/>
                <a:gd name="T5" fmla="*/ 28 h 134"/>
                <a:gd name="T6" fmla="*/ 31 w 33"/>
                <a:gd name="T7" fmla="*/ 30 h 134"/>
                <a:gd name="T8" fmla="*/ 31 w 33"/>
                <a:gd name="T9" fmla="*/ 35 h 134"/>
                <a:gd name="T10" fmla="*/ 33 w 33"/>
                <a:gd name="T11" fmla="*/ 41 h 134"/>
                <a:gd name="T12" fmla="*/ 33 w 33"/>
                <a:gd name="T13" fmla="*/ 44 h 134"/>
                <a:gd name="T14" fmla="*/ 33 w 33"/>
                <a:gd name="T15" fmla="*/ 48 h 134"/>
                <a:gd name="T16" fmla="*/ 33 w 33"/>
                <a:gd name="T17" fmla="*/ 53 h 134"/>
                <a:gd name="T18" fmla="*/ 33 w 33"/>
                <a:gd name="T19" fmla="*/ 56 h 134"/>
                <a:gd name="T20" fmla="*/ 32 w 33"/>
                <a:gd name="T21" fmla="*/ 61 h 134"/>
                <a:gd name="T22" fmla="*/ 31 w 33"/>
                <a:gd name="T23" fmla="*/ 66 h 134"/>
                <a:gd name="T24" fmla="*/ 31 w 33"/>
                <a:gd name="T25" fmla="*/ 70 h 134"/>
                <a:gd name="T26" fmla="*/ 30 w 33"/>
                <a:gd name="T27" fmla="*/ 76 h 134"/>
                <a:gd name="T28" fmla="*/ 28 w 33"/>
                <a:gd name="T29" fmla="*/ 81 h 134"/>
                <a:gd name="T30" fmla="*/ 26 w 33"/>
                <a:gd name="T31" fmla="*/ 86 h 134"/>
                <a:gd name="T32" fmla="*/ 24 w 33"/>
                <a:gd name="T33" fmla="*/ 90 h 134"/>
                <a:gd name="T34" fmla="*/ 23 w 33"/>
                <a:gd name="T35" fmla="*/ 95 h 134"/>
                <a:gd name="T36" fmla="*/ 19 w 33"/>
                <a:gd name="T37" fmla="*/ 100 h 134"/>
                <a:gd name="T38" fmla="*/ 17 w 33"/>
                <a:gd name="T39" fmla="*/ 106 h 134"/>
                <a:gd name="T40" fmla="*/ 14 w 33"/>
                <a:gd name="T41" fmla="*/ 109 h 134"/>
                <a:gd name="T42" fmla="*/ 12 w 33"/>
                <a:gd name="T43" fmla="*/ 114 h 134"/>
                <a:gd name="T44" fmla="*/ 10 w 33"/>
                <a:gd name="T45" fmla="*/ 117 h 134"/>
                <a:gd name="T46" fmla="*/ 7 w 33"/>
                <a:gd name="T47" fmla="*/ 121 h 134"/>
                <a:gd name="T48" fmla="*/ 5 w 33"/>
                <a:gd name="T49" fmla="*/ 124 h 134"/>
                <a:gd name="T50" fmla="*/ 4 w 33"/>
                <a:gd name="T51" fmla="*/ 128 h 134"/>
                <a:gd name="T52" fmla="*/ 1 w 33"/>
                <a:gd name="T53" fmla="*/ 132 h 134"/>
                <a:gd name="T54" fmla="*/ 0 w 33"/>
                <a:gd name="T55" fmla="*/ 134 h 134"/>
                <a:gd name="T56" fmla="*/ 0 w 33"/>
                <a:gd name="T57" fmla="*/ 132 h 134"/>
                <a:gd name="T58" fmla="*/ 1 w 33"/>
                <a:gd name="T59" fmla="*/ 127 h 134"/>
                <a:gd name="T60" fmla="*/ 1 w 33"/>
                <a:gd name="T61" fmla="*/ 122 h 134"/>
                <a:gd name="T62" fmla="*/ 4 w 33"/>
                <a:gd name="T63" fmla="*/ 119 h 134"/>
                <a:gd name="T64" fmla="*/ 4 w 33"/>
                <a:gd name="T65" fmla="*/ 114 h 134"/>
                <a:gd name="T66" fmla="*/ 5 w 33"/>
                <a:gd name="T67" fmla="*/ 110 h 134"/>
                <a:gd name="T68" fmla="*/ 6 w 33"/>
                <a:gd name="T69" fmla="*/ 104 h 134"/>
                <a:gd name="T70" fmla="*/ 7 w 33"/>
                <a:gd name="T71" fmla="*/ 99 h 134"/>
                <a:gd name="T72" fmla="*/ 8 w 33"/>
                <a:gd name="T73" fmla="*/ 93 h 134"/>
                <a:gd name="T74" fmla="*/ 11 w 33"/>
                <a:gd name="T75" fmla="*/ 87 h 134"/>
                <a:gd name="T76" fmla="*/ 11 w 33"/>
                <a:gd name="T77" fmla="*/ 81 h 134"/>
                <a:gd name="T78" fmla="*/ 12 w 33"/>
                <a:gd name="T79" fmla="*/ 74 h 134"/>
                <a:gd name="T80" fmla="*/ 14 w 33"/>
                <a:gd name="T81" fmla="*/ 68 h 134"/>
                <a:gd name="T82" fmla="*/ 16 w 33"/>
                <a:gd name="T83" fmla="*/ 61 h 134"/>
                <a:gd name="T84" fmla="*/ 16 w 33"/>
                <a:gd name="T85" fmla="*/ 55 h 134"/>
                <a:gd name="T86" fmla="*/ 16 w 33"/>
                <a:gd name="T87" fmla="*/ 48 h 134"/>
                <a:gd name="T88" fmla="*/ 16 w 33"/>
                <a:gd name="T89" fmla="*/ 42 h 134"/>
                <a:gd name="T90" fmla="*/ 17 w 33"/>
                <a:gd name="T91" fmla="*/ 37 h 134"/>
                <a:gd name="T92" fmla="*/ 17 w 33"/>
                <a:gd name="T93" fmla="*/ 30 h 134"/>
                <a:gd name="T94" fmla="*/ 17 w 33"/>
                <a:gd name="T95" fmla="*/ 27 h 134"/>
                <a:gd name="T96" fmla="*/ 17 w 33"/>
                <a:gd name="T97" fmla="*/ 21 h 134"/>
                <a:gd name="T98" fmla="*/ 17 w 33"/>
                <a:gd name="T99" fmla="*/ 17 h 134"/>
                <a:gd name="T100" fmla="*/ 16 w 33"/>
                <a:gd name="T101" fmla="*/ 14 h 134"/>
                <a:gd name="T102" fmla="*/ 16 w 33"/>
                <a:gd name="T103" fmla="*/ 10 h 134"/>
                <a:gd name="T104" fmla="*/ 16 w 33"/>
                <a:gd name="T105" fmla="*/ 7 h 134"/>
                <a:gd name="T106" fmla="*/ 16 w 33"/>
                <a:gd name="T107" fmla="*/ 4 h 134"/>
                <a:gd name="T108" fmla="*/ 16 w 33"/>
                <a:gd name="T109" fmla="*/ 1 h 134"/>
                <a:gd name="T110" fmla="*/ 16 w 33"/>
                <a:gd name="T111" fmla="*/ 0 h 134"/>
                <a:gd name="T112" fmla="*/ 16 w 33"/>
                <a:gd name="T113" fmla="*/ 0 h 134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33"/>
                <a:gd name="T172" fmla="*/ 0 h 134"/>
                <a:gd name="T173" fmla="*/ 33 w 33"/>
                <a:gd name="T174" fmla="*/ 134 h 134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33" h="134">
                  <a:moveTo>
                    <a:pt x="16" y="0"/>
                  </a:moveTo>
                  <a:lnTo>
                    <a:pt x="30" y="27"/>
                  </a:lnTo>
                  <a:lnTo>
                    <a:pt x="30" y="28"/>
                  </a:lnTo>
                  <a:lnTo>
                    <a:pt x="31" y="30"/>
                  </a:lnTo>
                  <a:lnTo>
                    <a:pt x="31" y="35"/>
                  </a:lnTo>
                  <a:lnTo>
                    <a:pt x="33" y="41"/>
                  </a:lnTo>
                  <a:lnTo>
                    <a:pt x="33" y="44"/>
                  </a:lnTo>
                  <a:lnTo>
                    <a:pt x="33" y="48"/>
                  </a:lnTo>
                  <a:lnTo>
                    <a:pt x="33" y="53"/>
                  </a:lnTo>
                  <a:lnTo>
                    <a:pt x="33" y="56"/>
                  </a:lnTo>
                  <a:lnTo>
                    <a:pt x="32" y="61"/>
                  </a:lnTo>
                  <a:lnTo>
                    <a:pt x="31" y="66"/>
                  </a:lnTo>
                  <a:lnTo>
                    <a:pt x="31" y="70"/>
                  </a:lnTo>
                  <a:lnTo>
                    <a:pt x="30" y="76"/>
                  </a:lnTo>
                  <a:lnTo>
                    <a:pt x="28" y="81"/>
                  </a:lnTo>
                  <a:lnTo>
                    <a:pt x="26" y="86"/>
                  </a:lnTo>
                  <a:lnTo>
                    <a:pt x="24" y="90"/>
                  </a:lnTo>
                  <a:lnTo>
                    <a:pt x="23" y="95"/>
                  </a:lnTo>
                  <a:lnTo>
                    <a:pt x="19" y="100"/>
                  </a:lnTo>
                  <a:lnTo>
                    <a:pt x="17" y="106"/>
                  </a:lnTo>
                  <a:lnTo>
                    <a:pt x="14" y="109"/>
                  </a:lnTo>
                  <a:lnTo>
                    <a:pt x="12" y="114"/>
                  </a:lnTo>
                  <a:lnTo>
                    <a:pt x="10" y="117"/>
                  </a:lnTo>
                  <a:lnTo>
                    <a:pt x="7" y="121"/>
                  </a:lnTo>
                  <a:lnTo>
                    <a:pt x="5" y="124"/>
                  </a:lnTo>
                  <a:lnTo>
                    <a:pt x="4" y="128"/>
                  </a:lnTo>
                  <a:lnTo>
                    <a:pt x="1" y="132"/>
                  </a:lnTo>
                  <a:lnTo>
                    <a:pt x="0" y="134"/>
                  </a:lnTo>
                  <a:lnTo>
                    <a:pt x="0" y="132"/>
                  </a:lnTo>
                  <a:lnTo>
                    <a:pt x="1" y="127"/>
                  </a:lnTo>
                  <a:lnTo>
                    <a:pt x="1" y="122"/>
                  </a:lnTo>
                  <a:lnTo>
                    <a:pt x="4" y="119"/>
                  </a:lnTo>
                  <a:lnTo>
                    <a:pt x="4" y="114"/>
                  </a:lnTo>
                  <a:lnTo>
                    <a:pt x="5" y="110"/>
                  </a:lnTo>
                  <a:lnTo>
                    <a:pt x="6" y="104"/>
                  </a:lnTo>
                  <a:lnTo>
                    <a:pt x="7" y="99"/>
                  </a:lnTo>
                  <a:lnTo>
                    <a:pt x="8" y="93"/>
                  </a:lnTo>
                  <a:lnTo>
                    <a:pt x="11" y="87"/>
                  </a:lnTo>
                  <a:lnTo>
                    <a:pt x="11" y="81"/>
                  </a:lnTo>
                  <a:lnTo>
                    <a:pt x="12" y="74"/>
                  </a:lnTo>
                  <a:lnTo>
                    <a:pt x="14" y="68"/>
                  </a:lnTo>
                  <a:lnTo>
                    <a:pt x="16" y="61"/>
                  </a:lnTo>
                  <a:lnTo>
                    <a:pt x="16" y="55"/>
                  </a:lnTo>
                  <a:lnTo>
                    <a:pt x="16" y="48"/>
                  </a:lnTo>
                  <a:lnTo>
                    <a:pt x="16" y="42"/>
                  </a:lnTo>
                  <a:lnTo>
                    <a:pt x="17" y="37"/>
                  </a:lnTo>
                  <a:lnTo>
                    <a:pt x="17" y="30"/>
                  </a:lnTo>
                  <a:lnTo>
                    <a:pt x="17" y="27"/>
                  </a:lnTo>
                  <a:lnTo>
                    <a:pt x="17" y="21"/>
                  </a:lnTo>
                  <a:lnTo>
                    <a:pt x="17" y="17"/>
                  </a:lnTo>
                  <a:lnTo>
                    <a:pt x="16" y="14"/>
                  </a:lnTo>
                  <a:lnTo>
                    <a:pt x="16" y="10"/>
                  </a:lnTo>
                  <a:lnTo>
                    <a:pt x="16" y="7"/>
                  </a:lnTo>
                  <a:lnTo>
                    <a:pt x="16" y="4"/>
                  </a:lnTo>
                  <a:lnTo>
                    <a:pt x="16" y="1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FFFFC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296" name="Freeform 51"/>
            <p:cNvSpPr>
              <a:spLocks/>
            </p:cNvSpPr>
            <p:nvPr/>
          </p:nvSpPr>
          <p:spPr bwMode="auto">
            <a:xfrm>
              <a:off x="2292" y="1537"/>
              <a:ext cx="66" cy="212"/>
            </a:xfrm>
            <a:custGeom>
              <a:avLst/>
              <a:gdLst>
                <a:gd name="T0" fmla="*/ 43 w 66"/>
                <a:gd name="T1" fmla="*/ 0 h 212"/>
                <a:gd name="T2" fmla="*/ 66 w 66"/>
                <a:gd name="T3" fmla="*/ 0 h 212"/>
                <a:gd name="T4" fmla="*/ 43 w 66"/>
                <a:gd name="T5" fmla="*/ 142 h 212"/>
                <a:gd name="T6" fmla="*/ 0 w 66"/>
                <a:gd name="T7" fmla="*/ 212 h 212"/>
                <a:gd name="T8" fmla="*/ 0 w 66"/>
                <a:gd name="T9" fmla="*/ 210 h 212"/>
                <a:gd name="T10" fmla="*/ 0 w 66"/>
                <a:gd name="T11" fmla="*/ 208 h 212"/>
                <a:gd name="T12" fmla="*/ 2 w 66"/>
                <a:gd name="T13" fmla="*/ 205 h 212"/>
                <a:gd name="T14" fmla="*/ 3 w 66"/>
                <a:gd name="T15" fmla="*/ 201 h 212"/>
                <a:gd name="T16" fmla="*/ 5 w 66"/>
                <a:gd name="T17" fmla="*/ 195 h 212"/>
                <a:gd name="T18" fmla="*/ 8 w 66"/>
                <a:gd name="T19" fmla="*/ 188 h 212"/>
                <a:gd name="T20" fmla="*/ 10 w 66"/>
                <a:gd name="T21" fmla="*/ 181 h 212"/>
                <a:gd name="T22" fmla="*/ 13 w 66"/>
                <a:gd name="T23" fmla="*/ 174 h 212"/>
                <a:gd name="T24" fmla="*/ 16 w 66"/>
                <a:gd name="T25" fmla="*/ 166 h 212"/>
                <a:gd name="T26" fmla="*/ 19 w 66"/>
                <a:gd name="T27" fmla="*/ 157 h 212"/>
                <a:gd name="T28" fmla="*/ 22 w 66"/>
                <a:gd name="T29" fmla="*/ 147 h 212"/>
                <a:gd name="T30" fmla="*/ 25 w 66"/>
                <a:gd name="T31" fmla="*/ 138 h 212"/>
                <a:gd name="T32" fmla="*/ 28 w 66"/>
                <a:gd name="T33" fmla="*/ 127 h 212"/>
                <a:gd name="T34" fmla="*/ 31 w 66"/>
                <a:gd name="T35" fmla="*/ 118 h 212"/>
                <a:gd name="T36" fmla="*/ 33 w 66"/>
                <a:gd name="T37" fmla="*/ 107 h 212"/>
                <a:gd name="T38" fmla="*/ 37 w 66"/>
                <a:gd name="T39" fmla="*/ 98 h 212"/>
                <a:gd name="T40" fmla="*/ 38 w 66"/>
                <a:gd name="T41" fmla="*/ 87 h 212"/>
                <a:gd name="T42" fmla="*/ 39 w 66"/>
                <a:gd name="T43" fmla="*/ 78 h 212"/>
                <a:gd name="T44" fmla="*/ 40 w 66"/>
                <a:gd name="T45" fmla="*/ 68 h 212"/>
                <a:gd name="T46" fmla="*/ 42 w 66"/>
                <a:gd name="T47" fmla="*/ 60 h 212"/>
                <a:gd name="T48" fmla="*/ 42 w 66"/>
                <a:gd name="T49" fmla="*/ 51 h 212"/>
                <a:gd name="T50" fmla="*/ 43 w 66"/>
                <a:gd name="T51" fmla="*/ 42 h 212"/>
                <a:gd name="T52" fmla="*/ 43 w 66"/>
                <a:gd name="T53" fmla="*/ 35 h 212"/>
                <a:gd name="T54" fmla="*/ 44 w 66"/>
                <a:gd name="T55" fmla="*/ 28 h 212"/>
                <a:gd name="T56" fmla="*/ 43 w 66"/>
                <a:gd name="T57" fmla="*/ 21 h 212"/>
                <a:gd name="T58" fmla="*/ 43 w 66"/>
                <a:gd name="T59" fmla="*/ 16 h 212"/>
                <a:gd name="T60" fmla="*/ 43 w 66"/>
                <a:gd name="T61" fmla="*/ 10 h 212"/>
                <a:gd name="T62" fmla="*/ 43 w 66"/>
                <a:gd name="T63" fmla="*/ 7 h 212"/>
                <a:gd name="T64" fmla="*/ 43 w 66"/>
                <a:gd name="T65" fmla="*/ 2 h 212"/>
                <a:gd name="T66" fmla="*/ 43 w 66"/>
                <a:gd name="T67" fmla="*/ 0 h 212"/>
                <a:gd name="T68" fmla="*/ 43 w 66"/>
                <a:gd name="T69" fmla="*/ 0 h 212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66"/>
                <a:gd name="T106" fmla="*/ 0 h 212"/>
                <a:gd name="T107" fmla="*/ 66 w 66"/>
                <a:gd name="T108" fmla="*/ 212 h 212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66" h="212">
                  <a:moveTo>
                    <a:pt x="43" y="0"/>
                  </a:moveTo>
                  <a:lnTo>
                    <a:pt x="66" y="0"/>
                  </a:lnTo>
                  <a:lnTo>
                    <a:pt x="43" y="142"/>
                  </a:lnTo>
                  <a:lnTo>
                    <a:pt x="0" y="212"/>
                  </a:lnTo>
                  <a:lnTo>
                    <a:pt x="0" y="210"/>
                  </a:lnTo>
                  <a:lnTo>
                    <a:pt x="0" y="208"/>
                  </a:lnTo>
                  <a:lnTo>
                    <a:pt x="2" y="205"/>
                  </a:lnTo>
                  <a:lnTo>
                    <a:pt x="3" y="201"/>
                  </a:lnTo>
                  <a:lnTo>
                    <a:pt x="5" y="195"/>
                  </a:lnTo>
                  <a:lnTo>
                    <a:pt x="8" y="188"/>
                  </a:lnTo>
                  <a:lnTo>
                    <a:pt x="10" y="181"/>
                  </a:lnTo>
                  <a:lnTo>
                    <a:pt x="13" y="174"/>
                  </a:lnTo>
                  <a:lnTo>
                    <a:pt x="16" y="166"/>
                  </a:lnTo>
                  <a:lnTo>
                    <a:pt x="19" y="157"/>
                  </a:lnTo>
                  <a:lnTo>
                    <a:pt x="22" y="147"/>
                  </a:lnTo>
                  <a:lnTo>
                    <a:pt x="25" y="138"/>
                  </a:lnTo>
                  <a:lnTo>
                    <a:pt x="28" y="127"/>
                  </a:lnTo>
                  <a:lnTo>
                    <a:pt x="31" y="118"/>
                  </a:lnTo>
                  <a:lnTo>
                    <a:pt x="33" y="107"/>
                  </a:lnTo>
                  <a:lnTo>
                    <a:pt x="37" y="98"/>
                  </a:lnTo>
                  <a:lnTo>
                    <a:pt x="38" y="87"/>
                  </a:lnTo>
                  <a:lnTo>
                    <a:pt x="39" y="78"/>
                  </a:lnTo>
                  <a:lnTo>
                    <a:pt x="40" y="68"/>
                  </a:lnTo>
                  <a:lnTo>
                    <a:pt x="42" y="60"/>
                  </a:lnTo>
                  <a:lnTo>
                    <a:pt x="42" y="51"/>
                  </a:lnTo>
                  <a:lnTo>
                    <a:pt x="43" y="42"/>
                  </a:lnTo>
                  <a:lnTo>
                    <a:pt x="43" y="35"/>
                  </a:lnTo>
                  <a:lnTo>
                    <a:pt x="44" y="28"/>
                  </a:lnTo>
                  <a:lnTo>
                    <a:pt x="43" y="21"/>
                  </a:lnTo>
                  <a:lnTo>
                    <a:pt x="43" y="16"/>
                  </a:lnTo>
                  <a:lnTo>
                    <a:pt x="43" y="10"/>
                  </a:lnTo>
                  <a:lnTo>
                    <a:pt x="43" y="7"/>
                  </a:lnTo>
                  <a:lnTo>
                    <a:pt x="43" y="2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FFFC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297" name="Freeform 52"/>
            <p:cNvSpPr>
              <a:spLocks/>
            </p:cNvSpPr>
            <p:nvPr/>
          </p:nvSpPr>
          <p:spPr bwMode="auto">
            <a:xfrm>
              <a:off x="2005" y="2339"/>
              <a:ext cx="45" cy="72"/>
            </a:xfrm>
            <a:custGeom>
              <a:avLst/>
              <a:gdLst>
                <a:gd name="T0" fmla="*/ 0 w 45"/>
                <a:gd name="T1" fmla="*/ 0 h 72"/>
                <a:gd name="T2" fmla="*/ 45 w 45"/>
                <a:gd name="T3" fmla="*/ 35 h 72"/>
                <a:gd name="T4" fmla="*/ 37 w 45"/>
                <a:gd name="T5" fmla="*/ 72 h 72"/>
                <a:gd name="T6" fmla="*/ 0 w 45"/>
                <a:gd name="T7" fmla="*/ 24 h 72"/>
                <a:gd name="T8" fmla="*/ 0 w 45"/>
                <a:gd name="T9" fmla="*/ 0 h 72"/>
                <a:gd name="T10" fmla="*/ 0 w 45"/>
                <a:gd name="T11" fmla="*/ 0 h 7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5"/>
                <a:gd name="T19" fmla="*/ 0 h 72"/>
                <a:gd name="T20" fmla="*/ 45 w 45"/>
                <a:gd name="T21" fmla="*/ 72 h 7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5" h="72">
                  <a:moveTo>
                    <a:pt x="0" y="0"/>
                  </a:moveTo>
                  <a:lnTo>
                    <a:pt x="45" y="35"/>
                  </a:lnTo>
                  <a:lnTo>
                    <a:pt x="37" y="72"/>
                  </a:lnTo>
                  <a:lnTo>
                    <a:pt x="0" y="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C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298" name="Freeform 53"/>
            <p:cNvSpPr>
              <a:spLocks/>
            </p:cNvSpPr>
            <p:nvPr/>
          </p:nvSpPr>
          <p:spPr bwMode="auto">
            <a:xfrm>
              <a:off x="1981" y="2431"/>
              <a:ext cx="69" cy="108"/>
            </a:xfrm>
            <a:custGeom>
              <a:avLst/>
              <a:gdLst>
                <a:gd name="T0" fmla="*/ 0 w 69"/>
                <a:gd name="T1" fmla="*/ 0 h 108"/>
                <a:gd name="T2" fmla="*/ 44 w 69"/>
                <a:gd name="T3" fmla="*/ 51 h 108"/>
                <a:gd name="T4" fmla="*/ 65 w 69"/>
                <a:gd name="T5" fmla="*/ 69 h 108"/>
                <a:gd name="T6" fmla="*/ 69 w 69"/>
                <a:gd name="T7" fmla="*/ 108 h 108"/>
                <a:gd name="T8" fmla="*/ 3 w 69"/>
                <a:gd name="T9" fmla="*/ 21 h 108"/>
                <a:gd name="T10" fmla="*/ 0 w 69"/>
                <a:gd name="T11" fmla="*/ 0 h 108"/>
                <a:gd name="T12" fmla="*/ 0 w 69"/>
                <a:gd name="T13" fmla="*/ 0 h 10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9"/>
                <a:gd name="T22" fmla="*/ 0 h 108"/>
                <a:gd name="T23" fmla="*/ 69 w 69"/>
                <a:gd name="T24" fmla="*/ 108 h 10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9" h="108">
                  <a:moveTo>
                    <a:pt x="0" y="0"/>
                  </a:moveTo>
                  <a:lnTo>
                    <a:pt x="44" y="51"/>
                  </a:lnTo>
                  <a:lnTo>
                    <a:pt x="65" y="69"/>
                  </a:lnTo>
                  <a:lnTo>
                    <a:pt x="69" y="108"/>
                  </a:lnTo>
                  <a:lnTo>
                    <a:pt x="3" y="2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C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299" name="Freeform 54"/>
            <p:cNvSpPr>
              <a:spLocks/>
            </p:cNvSpPr>
            <p:nvPr/>
          </p:nvSpPr>
          <p:spPr bwMode="auto">
            <a:xfrm>
              <a:off x="1893" y="2264"/>
              <a:ext cx="40" cy="41"/>
            </a:xfrm>
            <a:custGeom>
              <a:avLst/>
              <a:gdLst>
                <a:gd name="T0" fmla="*/ 0 w 40"/>
                <a:gd name="T1" fmla="*/ 41 h 41"/>
                <a:gd name="T2" fmla="*/ 17 w 40"/>
                <a:gd name="T3" fmla="*/ 11 h 41"/>
                <a:gd name="T4" fmla="*/ 40 w 40"/>
                <a:gd name="T5" fmla="*/ 0 h 41"/>
                <a:gd name="T6" fmla="*/ 25 w 40"/>
                <a:gd name="T7" fmla="*/ 33 h 41"/>
                <a:gd name="T8" fmla="*/ 0 w 40"/>
                <a:gd name="T9" fmla="*/ 41 h 41"/>
                <a:gd name="T10" fmla="*/ 0 w 40"/>
                <a:gd name="T11" fmla="*/ 41 h 4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0"/>
                <a:gd name="T19" fmla="*/ 0 h 41"/>
                <a:gd name="T20" fmla="*/ 40 w 40"/>
                <a:gd name="T21" fmla="*/ 41 h 4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0" h="41">
                  <a:moveTo>
                    <a:pt x="0" y="41"/>
                  </a:moveTo>
                  <a:lnTo>
                    <a:pt x="17" y="11"/>
                  </a:lnTo>
                  <a:lnTo>
                    <a:pt x="40" y="0"/>
                  </a:lnTo>
                  <a:lnTo>
                    <a:pt x="25" y="33"/>
                  </a:lnTo>
                  <a:lnTo>
                    <a:pt x="0" y="41"/>
                  </a:lnTo>
                  <a:close/>
                </a:path>
              </a:pathLst>
            </a:custGeom>
            <a:solidFill>
              <a:srgbClr val="FFFFC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300" name="Freeform 55"/>
            <p:cNvSpPr>
              <a:spLocks/>
            </p:cNvSpPr>
            <p:nvPr/>
          </p:nvSpPr>
          <p:spPr bwMode="auto">
            <a:xfrm>
              <a:off x="1864" y="2354"/>
              <a:ext cx="46" cy="24"/>
            </a:xfrm>
            <a:custGeom>
              <a:avLst/>
              <a:gdLst>
                <a:gd name="T0" fmla="*/ 0 w 46"/>
                <a:gd name="T1" fmla="*/ 24 h 24"/>
                <a:gd name="T2" fmla="*/ 46 w 46"/>
                <a:gd name="T3" fmla="*/ 0 h 24"/>
                <a:gd name="T4" fmla="*/ 39 w 46"/>
                <a:gd name="T5" fmla="*/ 24 h 24"/>
                <a:gd name="T6" fmla="*/ 0 w 46"/>
                <a:gd name="T7" fmla="*/ 24 h 24"/>
                <a:gd name="T8" fmla="*/ 0 w 46"/>
                <a:gd name="T9" fmla="*/ 24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6"/>
                <a:gd name="T16" fmla="*/ 0 h 24"/>
                <a:gd name="T17" fmla="*/ 46 w 46"/>
                <a:gd name="T18" fmla="*/ 24 h 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6" h="24">
                  <a:moveTo>
                    <a:pt x="0" y="24"/>
                  </a:moveTo>
                  <a:lnTo>
                    <a:pt x="46" y="0"/>
                  </a:lnTo>
                  <a:lnTo>
                    <a:pt x="39" y="24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FFFFC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301" name="Freeform 56"/>
            <p:cNvSpPr>
              <a:spLocks/>
            </p:cNvSpPr>
            <p:nvPr/>
          </p:nvSpPr>
          <p:spPr bwMode="auto">
            <a:xfrm>
              <a:off x="1617" y="1510"/>
              <a:ext cx="110" cy="250"/>
            </a:xfrm>
            <a:custGeom>
              <a:avLst/>
              <a:gdLst>
                <a:gd name="T0" fmla="*/ 34 w 110"/>
                <a:gd name="T1" fmla="*/ 0 h 250"/>
                <a:gd name="T2" fmla="*/ 37 w 110"/>
                <a:gd name="T3" fmla="*/ 6 h 250"/>
                <a:gd name="T4" fmla="*/ 43 w 110"/>
                <a:gd name="T5" fmla="*/ 14 h 250"/>
                <a:gd name="T6" fmla="*/ 47 w 110"/>
                <a:gd name="T7" fmla="*/ 22 h 250"/>
                <a:gd name="T8" fmla="*/ 52 w 110"/>
                <a:gd name="T9" fmla="*/ 32 h 250"/>
                <a:gd name="T10" fmla="*/ 56 w 110"/>
                <a:gd name="T11" fmla="*/ 42 h 250"/>
                <a:gd name="T12" fmla="*/ 61 w 110"/>
                <a:gd name="T13" fmla="*/ 54 h 250"/>
                <a:gd name="T14" fmla="*/ 66 w 110"/>
                <a:gd name="T15" fmla="*/ 68 h 250"/>
                <a:gd name="T16" fmla="*/ 70 w 110"/>
                <a:gd name="T17" fmla="*/ 82 h 250"/>
                <a:gd name="T18" fmla="*/ 76 w 110"/>
                <a:gd name="T19" fmla="*/ 98 h 250"/>
                <a:gd name="T20" fmla="*/ 81 w 110"/>
                <a:gd name="T21" fmla="*/ 114 h 250"/>
                <a:gd name="T22" fmla="*/ 87 w 110"/>
                <a:gd name="T23" fmla="*/ 129 h 250"/>
                <a:gd name="T24" fmla="*/ 92 w 110"/>
                <a:gd name="T25" fmla="*/ 146 h 250"/>
                <a:gd name="T26" fmla="*/ 95 w 110"/>
                <a:gd name="T27" fmla="*/ 162 h 250"/>
                <a:gd name="T28" fmla="*/ 99 w 110"/>
                <a:gd name="T29" fmla="*/ 178 h 250"/>
                <a:gd name="T30" fmla="*/ 102 w 110"/>
                <a:gd name="T31" fmla="*/ 193 h 250"/>
                <a:gd name="T32" fmla="*/ 103 w 110"/>
                <a:gd name="T33" fmla="*/ 207 h 250"/>
                <a:gd name="T34" fmla="*/ 106 w 110"/>
                <a:gd name="T35" fmla="*/ 219 h 250"/>
                <a:gd name="T36" fmla="*/ 108 w 110"/>
                <a:gd name="T37" fmla="*/ 229 h 250"/>
                <a:gd name="T38" fmla="*/ 108 w 110"/>
                <a:gd name="T39" fmla="*/ 239 h 250"/>
                <a:gd name="T40" fmla="*/ 109 w 110"/>
                <a:gd name="T41" fmla="*/ 247 h 250"/>
                <a:gd name="T42" fmla="*/ 74 w 110"/>
                <a:gd name="T43" fmla="*/ 191 h 250"/>
                <a:gd name="T44" fmla="*/ 77 w 110"/>
                <a:gd name="T45" fmla="*/ 168 h 250"/>
                <a:gd name="T46" fmla="*/ 76 w 110"/>
                <a:gd name="T47" fmla="*/ 162 h 250"/>
                <a:gd name="T48" fmla="*/ 72 w 110"/>
                <a:gd name="T49" fmla="*/ 152 h 250"/>
                <a:gd name="T50" fmla="*/ 67 w 110"/>
                <a:gd name="T51" fmla="*/ 138 h 250"/>
                <a:gd name="T52" fmla="*/ 60 w 110"/>
                <a:gd name="T53" fmla="*/ 122 h 250"/>
                <a:gd name="T54" fmla="*/ 53 w 110"/>
                <a:gd name="T55" fmla="*/ 105 h 250"/>
                <a:gd name="T56" fmla="*/ 45 w 110"/>
                <a:gd name="T57" fmla="*/ 87 h 250"/>
                <a:gd name="T58" fmla="*/ 37 w 110"/>
                <a:gd name="T59" fmla="*/ 69 h 250"/>
                <a:gd name="T60" fmla="*/ 30 w 110"/>
                <a:gd name="T61" fmla="*/ 54 h 250"/>
                <a:gd name="T62" fmla="*/ 23 w 110"/>
                <a:gd name="T63" fmla="*/ 40 h 250"/>
                <a:gd name="T64" fmla="*/ 16 w 110"/>
                <a:gd name="T65" fmla="*/ 28 h 250"/>
                <a:gd name="T66" fmla="*/ 12 w 110"/>
                <a:gd name="T67" fmla="*/ 20 h 250"/>
                <a:gd name="T68" fmla="*/ 4 w 110"/>
                <a:gd name="T69" fmla="*/ 10 h 250"/>
                <a:gd name="T70" fmla="*/ 0 w 110"/>
                <a:gd name="T71" fmla="*/ 3 h 250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110"/>
                <a:gd name="T109" fmla="*/ 0 h 250"/>
                <a:gd name="T110" fmla="*/ 110 w 110"/>
                <a:gd name="T111" fmla="*/ 250 h 250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110" h="250">
                  <a:moveTo>
                    <a:pt x="0" y="3"/>
                  </a:moveTo>
                  <a:lnTo>
                    <a:pt x="34" y="0"/>
                  </a:lnTo>
                  <a:lnTo>
                    <a:pt x="35" y="2"/>
                  </a:lnTo>
                  <a:lnTo>
                    <a:pt x="37" y="6"/>
                  </a:lnTo>
                  <a:lnTo>
                    <a:pt x="41" y="12"/>
                  </a:lnTo>
                  <a:lnTo>
                    <a:pt x="43" y="14"/>
                  </a:lnTo>
                  <a:lnTo>
                    <a:pt x="45" y="17"/>
                  </a:lnTo>
                  <a:lnTo>
                    <a:pt x="47" y="22"/>
                  </a:lnTo>
                  <a:lnTo>
                    <a:pt x="49" y="27"/>
                  </a:lnTo>
                  <a:lnTo>
                    <a:pt x="52" y="32"/>
                  </a:lnTo>
                  <a:lnTo>
                    <a:pt x="54" y="36"/>
                  </a:lnTo>
                  <a:lnTo>
                    <a:pt x="56" y="42"/>
                  </a:lnTo>
                  <a:lnTo>
                    <a:pt x="59" y="48"/>
                  </a:lnTo>
                  <a:lnTo>
                    <a:pt x="61" y="54"/>
                  </a:lnTo>
                  <a:lnTo>
                    <a:pt x="63" y="61"/>
                  </a:lnTo>
                  <a:lnTo>
                    <a:pt x="66" y="68"/>
                  </a:lnTo>
                  <a:lnTo>
                    <a:pt x="69" y="75"/>
                  </a:lnTo>
                  <a:lnTo>
                    <a:pt x="70" y="82"/>
                  </a:lnTo>
                  <a:lnTo>
                    <a:pt x="74" y="90"/>
                  </a:lnTo>
                  <a:lnTo>
                    <a:pt x="76" y="98"/>
                  </a:lnTo>
                  <a:lnTo>
                    <a:pt x="80" y="107"/>
                  </a:lnTo>
                  <a:lnTo>
                    <a:pt x="81" y="114"/>
                  </a:lnTo>
                  <a:lnTo>
                    <a:pt x="85" y="122"/>
                  </a:lnTo>
                  <a:lnTo>
                    <a:pt x="87" y="129"/>
                  </a:lnTo>
                  <a:lnTo>
                    <a:pt x="89" y="138"/>
                  </a:lnTo>
                  <a:lnTo>
                    <a:pt x="92" y="146"/>
                  </a:lnTo>
                  <a:lnTo>
                    <a:pt x="94" y="154"/>
                  </a:lnTo>
                  <a:lnTo>
                    <a:pt x="95" y="162"/>
                  </a:lnTo>
                  <a:lnTo>
                    <a:pt x="99" y="171"/>
                  </a:lnTo>
                  <a:lnTo>
                    <a:pt x="99" y="178"/>
                  </a:lnTo>
                  <a:lnTo>
                    <a:pt x="100" y="186"/>
                  </a:lnTo>
                  <a:lnTo>
                    <a:pt x="102" y="193"/>
                  </a:lnTo>
                  <a:lnTo>
                    <a:pt x="103" y="200"/>
                  </a:lnTo>
                  <a:lnTo>
                    <a:pt x="103" y="207"/>
                  </a:lnTo>
                  <a:lnTo>
                    <a:pt x="106" y="214"/>
                  </a:lnTo>
                  <a:lnTo>
                    <a:pt x="106" y="219"/>
                  </a:lnTo>
                  <a:lnTo>
                    <a:pt x="108" y="226"/>
                  </a:lnTo>
                  <a:lnTo>
                    <a:pt x="108" y="229"/>
                  </a:lnTo>
                  <a:lnTo>
                    <a:pt x="108" y="235"/>
                  </a:lnTo>
                  <a:lnTo>
                    <a:pt x="108" y="239"/>
                  </a:lnTo>
                  <a:lnTo>
                    <a:pt x="109" y="242"/>
                  </a:lnTo>
                  <a:lnTo>
                    <a:pt x="109" y="247"/>
                  </a:lnTo>
                  <a:lnTo>
                    <a:pt x="110" y="250"/>
                  </a:lnTo>
                  <a:lnTo>
                    <a:pt x="74" y="191"/>
                  </a:lnTo>
                  <a:lnTo>
                    <a:pt x="79" y="169"/>
                  </a:lnTo>
                  <a:lnTo>
                    <a:pt x="77" y="168"/>
                  </a:lnTo>
                  <a:lnTo>
                    <a:pt x="77" y="166"/>
                  </a:lnTo>
                  <a:lnTo>
                    <a:pt x="76" y="162"/>
                  </a:lnTo>
                  <a:lnTo>
                    <a:pt x="74" y="158"/>
                  </a:lnTo>
                  <a:lnTo>
                    <a:pt x="72" y="152"/>
                  </a:lnTo>
                  <a:lnTo>
                    <a:pt x="69" y="146"/>
                  </a:lnTo>
                  <a:lnTo>
                    <a:pt x="67" y="138"/>
                  </a:lnTo>
                  <a:lnTo>
                    <a:pt x="63" y="131"/>
                  </a:lnTo>
                  <a:lnTo>
                    <a:pt x="60" y="122"/>
                  </a:lnTo>
                  <a:lnTo>
                    <a:pt x="56" y="114"/>
                  </a:lnTo>
                  <a:lnTo>
                    <a:pt x="53" y="105"/>
                  </a:lnTo>
                  <a:lnTo>
                    <a:pt x="49" y="96"/>
                  </a:lnTo>
                  <a:lnTo>
                    <a:pt x="45" y="87"/>
                  </a:lnTo>
                  <a:lnTo>
                    <a:pt x="41" y="78"/>
                  </a:lnTo>
                  <a:lnTo>
                    <a:pt x="37" y="69"/>
                  </a:lnTo>
                  <a:lnTo>
                    <a:pt x="34" y="62"/>
                  </a:lnTo>
                  <a:lnTo>
                    <a:pt x="30" y="54"/>
                  </a:lnTo>
                  <a:lnTo>
                    <a:pt x="27" y="47"/>
                  </a:lnTo>
                  <a:lnTo>
                    <a:pt x="23" y="40"/>
                  </a:lnTo>
                  <a:lnTo>
                    <a:pt x="20" y="34"/>
                  </a:lnTo>
                  <a:lnTo>
                    <a:pt x="16" y="28"/>
                  </a:lnTo>
                  <a:lnTo>
                    <a:pt x="14" y="23"/>
                  </a:lnTo>
                  <a:lnTo>
                    <a:pt x="12" y="20"/>
                  </a:lnTo>
                  <a:lnTo>
                    <a:pt x="9" y="16"/>
                  </a:lnTo>
                  <a:lnTo>
                    <a:pt x="4" y="10"/>
                  </a:lnTo>
                  <a:lnTo>
                    <a:pt x="2" y="6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B3B02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302" name="Freeform 57"/>
            <p:cNvSpPr>
              <a:spLocks/>
            </p:cNvSpPr>
            <p:nvPr/>
          </p:nvSpPr>
          <p:spPr bwMode="auto">
            <a:xfrm>
              <a:off x="1731" y="840"/>
              <a:ext cx="479" cy="543"/>
            </a:xfrm>
            <a:custGeom>
              <a:avLst/>
              <a:gdLst>
                <a:gd name="T0" fmla="*/ 55 w 479"/>
                <a:gd name="T1" fmla="*/ 111 h 543"/>
                <a:gd name="T2" fmla="*/ 32 w 479"/>
                <a:gd name="T3" fmla="*/ 126 h 543"/>
                <a:gd name="T4" fmla="*/ 16 w 479"/>
                <a:gd name="T5" fmla="*/ 146 h 543"/>
                <a:gd name="T6" fmla="*/ 9 w 479"/>
                <a:gd name="T7" fmla="*/ 161 h 543"/>
                <a:gd name="T8" fmla="*/ 7 w 479"/>
                <a:gd name="T9" fmla="*/ 177 h 543"/>
                <a:gd name="T10" fmla="*/ 6 w 479"/>
                <a:gd name="T11" fmla="*/ 196 h 543"/>
                <a:gd name="T12" fmla="*/ 5 w 479"/>
                <a:gd name="T13" fmla="*/ 215 h 543"/>
                <a:gd name="T14" fmla="*/ 1 w 479"/>
                <a:gd name="T15" fmla="*/ 236 h 543"/>
                <a:gd name="T16" fmla="*/ 0 w 479"/>
                <a:gd name="T17" fmla="*/ 256 h 543"/>
                <a:gd name="T18" fmla="*/ 3 w 479"/>
                <a:gd name="T19" fmla="*/ 276 h 543"/>
                <a:gd name="T20" fmla="*/ 9 w 479"/>
                <a:gd name="T21" fmla="*/ 296 h 543"/>
                <a:gd name="T22" fmla="*/ 19 w 479"/>
                <a:gd name="T23" fmla="*/ 313 h 543"/>
                <a:gd name="T24" fmla="*/ 33 w 479"/>
                <a:gd name="T25" fmla="*/ 333 h 543"/>
                <a:gd name="T26" fmla="*/ 181 w 479"/>
                <a:gd name="T27" fmla="*/ 90 h 543"/>
                <a:gd name="T28" fmla="*/ 377 w 479"/>
                <a:gd name="T29" fmla="*/ 470 h 543"/>
                <a:gd name="T30" fmla="*/ 391 w 479"/>
                <a:gd name="T31" fmla="*/ 510 h 543"/>
                <a:gd name="T32" fmla="*/ 417 w 479"/>
                <a:gd name="T33" fmla="*/ 511 h 543"/>
                <a:gd name="T34" fmla="*/ 431 w 479"/>
                <a:gd name="T35" fmla="*/ 526 h 543"/>
                <a:gd name="T36" fmla="*/ 437 w 479"/>
                <a:gd name="T37" fmla="*/ 541 h 543"/>
                <a:gd name="T38" fmla="*/ 452 w 479"/>
                <a:gd name="T39" fmla="*/ 536 h 543"/>
                <a:gd name="T40" fmla="*/ 467 w 479"/>
                <a:gd name="T41" fmla="*/ 521 h 543"/>
                <a:gd name="T42" fmla="*/ 456 w 479"/>
                <a:gd name="T43" fmla="*/ 523 h 543"/>
                <a:gd name="T44" fmla="*/ 444 w 479"/>
                <a:gd name="T45" fmla="*/ 518 h 543"/>
                <a:gd name="T46" fmla="*/ 441 w 479"/>
                <a:gd name="T47" fmla="*/ 500 h 543"/>
                <a:gd name="T48" fmla="*/ 439 w 479"/>
                <a:gd name="T49" fmla="*/ 483 h 543"/>
                <a:gd name="T50" fmla="*/ 432 w 479"/>
                <a:gd name="T51" fmla="*/ 465 h 543"/>
                <a:gd name="T52" fmla="*/ 424 w 479"/>
                <a:gd name="T53" fmla="*/ 447 h 543"/>
                <a:gd name="T54" fmla="*/ 415 w 479"/>
                <a:gd name="T55" fmla="*/ 432 h 543"/>
                <a:gd name="T56" fmla="*/ 448 w 479"/>
                <a:gd name="T57" fmla="*/ 329 h 543"/>
                <a:gd name="T58" fmla="*/ 452 w 479"/>
                <a:gd name="T59" fmla="*/ 320 h 543"/>
                <a:gd name="T60" fmla="*/ 460 w 479"/>
                <a:gd name="T61" fmla="*/ 296 h 543"/>
                <a:gd name="T62" fmla="*/ 470 w 479"/>
                <a:gd name="T63" fmla="*/ 263 h 543"/>
                <a:gd name="T64" fmla="*/ 477 w 479"/>
                <a:gd name="T65" fmla="*/ 229 h 543"/>
                <a:gd name="T66" fmla="*/ 479 w 479"/>
                <a:gd name="T67" fmla="*/ 199 h 543"/>
                <a:gd name="T68" fmla="*/ 477 w 479"/>
                <a:gd name="T69" fmla="*/ 175 h 543"/>
                <a:gd name="T70" fmla="*/ 472 w 479"/>
                <a:gd name="T71" fmla="*/ 154 h 543"/>
                <a:gd name="T72" fmla="*/ 464 w 479"/>
                <a:gd name="T73" fmla="*/ 136 h 543"/>
                <a:gd name="T74" fmla="*/ 454 w 479"/>
                <a:gd name="T75" fmla="*/ 122 h 543"/>
                <a:gd name="T76" fmla="*/ 440 w 479"/>
                <a:gd name="T77" fmla="*/ 104 h 543"/>
                <a:gd name="T78" fmla="*/ 444 w 479"/>
                <a:gd name="T79" fmla="*/ 96 h 543"/>
                <a:gd name="T80" fmla="*/ 453 w 479"/>
                <a:gd name="T81" fmla="*/ 77 h 543"/>
                <a:gd name="T82" fmla="*/ 440 w 479"/>
                <a:gd name="T83" fmla="*/ 54 h 543"/>
                <a:gd name="T84" fmla="*/ 424 w 479"/>
                <a:gd name="T85" fmla="*/ 40 h 543"/>
                <a:gd name="T86" fmla="*/ 407 w 479"/>
                <a:gd name="T87" fmla="*/ 28 h 543"/>
                <a:gd name="T88" fmla="*/ 387 w 479"/>
                <a:gd name="T89" fmla="*/ 14 h 543"/>
                <a:gd name="T90" fmla="*/ 365 w 479"/>
                <a:gd name="T91" fmla="*/ 1 h 543"/>
                <a:gd name="T92" fmla="*/ 347 w 479"/>
                <a:gd name="T93" fmla="*/ 0 h 543"/>
                <a:gd name="T94" fmla="*/ 328 w 479"/>
                <a:gd name="T95" fmla="*/ 2 h 543"/>
                <a:gd name="T96" fmla="*/ 307 w 479"/>
                <a:gd name="T97" fmla="*/ 7 h 543"/>
                <a:gd name="T98" fmla="*/ 288 w 479"/>
                <a:gd name="T99" fmla="*/ 11 h 543"/>
                <a:gd name="T100" fmla="*/ 260 w 479"/>
                <a:gd name="T101" fmla="*/ 31 h 543"/>
                <a:gd name="T102" fmla="*/ 251 w 479"/>
                <a:gd name="T103" fmla="*/ 29 h 543"/>
                <a:gd name="T104" fmla="*/ 228 w 479"/>
                <a:gd name="T105" fmla="*/ 25 h 543"/>
                <a:gd name="T106" fmla="*/ 198 w 479"/>
                <a:gd name="T107" fmla="*/ 24 h 543"/>
                <a:gd name="T108" fmla="*/ 164 w 479"/>
                <a:gd name="T109" fmla="*/ 28 h 543"/>
                <a:gd name="T110" fmla="*/ 132 w 479"/>
                <a:gd name="T111" fmla="*/ 38 h 543"/>
                <a:gd name="T112" fmla="*/ 107 w 479"/>
                <a:gd name="T113" fmla="*/ 53 h 543"/>
                <a:gd name="T114" fmla="*/ 89 w 479"/>
                <a:gd name="T115" fmla="*/ 66 h 543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479"/>
                <a:gd name="T175" fmla="*/ 0 h 543"/>
                <a:gd name="T176" fmla="*/ 479 w 479"/>
                <a:gd name="T177" fmla="*/ 543 h 543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479" h="543">
                  <a:moveTo>
                    <a:pt x="84" y="71"/>
                  </a:moveTo>
                  <a:lnTo>
                    <a:pt x="60" y="110"/>
                  </a:lnTo>
                  <a:lnTo>
                    <a:pt x="59" y="110"/>
                  </a:lnTo>
                  <a:lnTo>
                    <a:pt x="55" y="111"/>
                  </a:lnTo>
                  <a:lnTo>
                    <a:pt x="51" y="114"/>
                  </a:lnTo>
                  <a:lnTo>
                    <a:pt x="46" y="117"/>
                  </a:lnTo>
                  <a:lnTo>
                    <a:pt x="39" y="121"/>
                  </a:lnTo>
                  <a:lnTo>
                    <a:pt x="32" y="126"/>
                  </a:lnTo>
                  <a:lnTo>
                    <a:pt x="26" y="131"/>
                  </a:lnTo>
                  <a:lnTo>
                    <a:pt x="21" y="139"/>
                  </a:lnTo>
                  <a:lnTo>
                    <a:pt x="18" y="142"/>
                  </a:lnTo>
                  <a:lnTo>
                    <a:pt x="16" y="146"/>
                  </a:lnTo>
                  <a:lnTo>
                    <a:pt x="14" y="149"/>
                  </a:lnTo>
                  <a:lnTo>
                    <a:pt x="13" y="153"/>
                  </a:lnTo>
                  <a:lnTo>
                    <a:pt x="11" y="156"/>
                  </a:lnTo>
                  <a:lnTo>
                    <a:pt x="9" y="161"/>
                  </a:lnTo>
                  <a:lnTo>
                    <a:pt x="9" y="164"/>
                  </a:lnTo>
                  <a:lnTo>
                    <a:pt x="9" y="169"/>
                  </a:lnTo>
                  <a:lnTo>
                    <a:pt x="7" y="174"/>
                  </a:lnTo>
                  <a:lnTo>
                    <a:pt x="7" y="177"/>
                  </a:lnTo>
                  <a:lnTo>
                    <a:pt x="7" y="182"/>
                  </a:lnTo>
                  <a:lnTo>
                    <a:pt x="7" y="187"/>
                  </a:lnTo>
                  <a:lnTo>
                    <a:pt x="6" y="192"/>
                  </a:lnTo>
                  <a:lnTo>
                    <a:pt x="6" y="196"/>
                  </a:lnTo>
                  <a:lnTo>
                    <a:pt x="6" y="201"/>
                  </a:lnTo>
                  <a:lnTo>
                    <a:pt x="6" y="207"/>
                  </a:lnTo>
                  <a:lnTo>
                    <a:pt x="5" y="210"/>
                  </a:lnTo>
                  <a:lnTo>
                    <a:pt x="5" y="215"/>
                  </a:lnTo>
                  <a:lnTo>
                    <a:pt x="3" y="221"/>
                  </a:lnTo>
                  <a:lnTo>
                    <a:pt x="2" y="226"/>
                  </a:lnTo>
                  <a:lnTo>
                    <a:pt x="2" y="230"/>
                  </a:lnTo>
                  <a:lnTo>
                    <a:pt x="1" y="236"/>
                  </a:lnTo>
                  <a:lnTo>
                    <a:pt x="1" y="241"/>
                  </a:lnTo>
                  <a:lnTo>
                    <a:pt x="1" y="247"/>
                  </a:lnTo>
                  <a:lnTo>
                    <a:pt x="0" y="250"/>
                  </a:lnTo>
                  <a:lnTo>
                    <a:pt x="0" y="256"/>
                  </a:lnTo>
                  <a:lnTo>
                    <a:pt x="0" y="261"/>
                  </a:lnTo>
                  <a:lnTo>
                    <a:pt x="1" y="267"/>
                  </a:lnTo>
                  <a:lnTo>
                    <a:pt x="2" y="272"/>
                  </a:lnTo>
                  <a:lnTo>
                    <a:pt x="3" y="276"/>
                  </a:lnTo>
                  <a:lnTo>
                    <a:pt x="5" y="281"/>
                  </a:lnTo>
                  <a:lnTo>
                    <a:pt x="6" y="287"/>
                  </a:lnTo>
                  <a:lnTo>
                    <a:pt x="7" y="292"/>
                  </a:lnTo>
                  <a:lnTo>
                    <a:pt x="9" y="296"/>
                  </a:lnTo>
                  <a:lnTo>
                    <a:pt x="12" y="300"/>
                  </a:lnTo>
                  <a:lnTo>
                    <a:pt x="14" y="306"/>
                  </a:lnTo>
                  <a:lnTo>
                    <a:pt x="16" y="309"/>
                  </a:lnTo>
                  <a:lnTo>
                    <a:pt x="19" y="313"/>
                  </a:lnTo>
                  <a:lnTo>
                    <a:pt x="21" y="318"/>
                  </a:lnTo>
                  <a:lnTo>
                    <a:pt x="25" y="321"/>
                  </a:lnTo>
                  <a:lnTo>
                    <a:pt x="28" y="328"/>
                  </a:lnTo>
                  <a:lnTo>
                    <a:pt x="33" y="333"/>
                  </a:lnTo>
                  <a:lnTo>
                    <a:pt x="35" y="336"/>
                  </a:lnTo>
                  <a:lnTo>
                    <a:pt x="38" y="338"/>
                  </a:lnTo>
                  <a:lnTo>
                    <a:pt x="62" y="193"/>
                  </a:lnTo>
                  <a:lnTo>
                    <a:pt x="181" y="90"/>
                  </a:lnTo>
                  <a:lnTo>
                    <a:pt x="343" y="180"/>
                  </a:lnTo>
                  <a:lnTo>
                    <a:pt x="398" y="321"/>
                  </a:lnTo>
                  <a:lnTo>
                    <a:pt x="388" y="415"/>
                  </a:lnTo>
                  <a:lnTo>
                    <a:pt x="377" y="470"/>
                  </a:lnTo>
                  <a:lnTo>
                    <a:pt x="381" y="511"/>
                  </a:lnTo>
                  <a:lnTo>
                    <a:pt x="383" y="511"/>
                  </a:lnTo>
                  <a:lnTo>
                    <a:pt x="386" y="510"/>
                  </a:lnTo>
                  <a:lnTo>
                    <a:pt x="391" y="510"/>
                  </a:lnTo>
                  <a:lnTo>
                    <a:pt x="397" y="510"/>
                  </a:lnTo>
                  <a:lnTo>
                    <a:pt x="404" y="510"/>
                  </a:lnTo>
                  <a:lnTo>
                    <a:pt x="411" y="510"/>
                  </a:lnTo>
                  <a:lnTo>
                    <a:pt x="417" y="511"/>
                  </a:lnTo>
                  <a:lnTo>
                    <a:pt x="423" y="514"/>
                  </a:lnTo>
                  <a:lnTo>
                    <a:pt x="426" y="518"/>
                  </a:lnTo>
                  <a:lnTo>
                    <a:pt x="430" y="521"/>
                  </a:lnTo>
                  <a:lnTo>
                    <a:pt x="431" y="526"/>
                  </a:lnTo>
                  <a:lnTo>
                    <a:pt x="433" y="532"/>
                  </a:lnTo>
                  <a:lnTo>
                    <a:pt x="433" y="536"/>
                  </a:lnTo>
                  <a:lnTo>
                    <a:pt x="434" y="539"/>
                  </a:lnTo>
                  <a:lnTo>
                    <a:pt x="437" y="541"/>
                  </a:lnTo>
                  <a:lnTo>
                    <a:pt x="439" y="543"/>
                  </a:lnTo>
                  <a:lnTo>
                    <a:pt x="443" y="541"/>
                  </a:lnTo>
                  <a:lnTo>
                    <a:pt x="447" y="539"/>
                  </a:lnTo>
                  <a:lnTo>
                    <a:pt x="452" y="536"/>
                  </a:lnTo>
                  <a:lnTo>
                    <a:pt x="458" y="532"/>
                  </a:lnTo>
                  <a:lnTo>
                    <a:pt x="461" y="527"/>
                  </a:lnTo>
                  <a:lnTo>
                    <a:pt x="465" y="524"/>
                  </a:lnTo>
                  <a:lnTo>
                    <a:pt x="467" y="521"/>
                  </a:lnTo>
                  <a:lnTo>
                    <a:pt x="468" y="521"/>
                  </a:lnTo>
                  <a:lnTo>
                    <a:pt x="466" y="521"/>
                  </a:lnTo>
                  <a:lnTo>
                    <a:pt x="459" y="523"/>
                  </a:lnTo>
                  <a:lnTo>
                    <a:pt x="456" y="523"/>
                  </a:lnTo>
                  <a:lnTo>
                    <a:pt x="452" y="523"/>
                  </a:lnTo>
                  <a:lnTo>
                    <a:pt x="448" y="521"/>
                  </a:lnTo>
                  <a:lnTo>
                    <a:pt x="446" y="521"/>
                  </a:lnTo>
                  <a:lnTo>
                    <a:pt x="444" y="518"/>
                  </a:lnTo>
                  <a:lnTo>
                    <a:pt x="444" y="515"/>
                  </a:lnTo>
                  <a:lnTo>
                    <a:pt x="443" y="511"/>
                  </a:lnTo>
                  <a:lnTo>
                    <a:pt x="443" y="507"/>
                  </a:lnTo>
                  <a:lnTo>
                    <a:pt x="441" y="500"/>
                  </a:lnTo>
                  <a:lnTo>
                    <a:pt x="441" y="494"/>
                  </a:lnTo>
                  <a:lnTo>
                    <a:pt x="440" y="491"/>
                  </a:lnTo>
                  <a:lnTo>
                    <a:pt x="440" y="487"/>
                  </a:lnTo>
                  <a:lnTo>
                    <a:pt x="439" y="483"/>
                  </a:lnTo>
                  <a:lnTo>
                    <a:pt x="438" y="479"/>
                  </a:lnTo>
                  <a:lnTo>
                    <a:pt x="436" y="474"/>
                  </a:lnTo>
                  <a:lnTo>
                    <a:pt x="434" y="471"/>
                  </a:lnTo>
                  <a:lnTo>
                    <a:pt x="432" y="465"/>
                  </a:lnTo>
                  <a:lnTo>
                    <a:pt x="431" y="461"/>
                  </a:lnTo>
                  <a:lnTo>
                    <a:pt x="428" y="457"/>
                  </a:lnTo>
                  <a:lnTo>
                    <a:pt x="426" y="452"/>
                  </a:lnTo>
                  <a:lnTo>
                    <a:pt x="424" y="447"/>
                  </a:lnTo>
                  <a:lnTo>
                    <a:pt x="421" y="444"/>
                  </a:lnTo>
                  <a:lnTo>
                    <a:pt x="419" y="439"/>
                  </a:lnTo>
                  <a:lnTo>
                    <a:pt x="418" y="435"/>
                  </a:lnTo>
                  <a:lnTo>
                    <a:pt x="415" y="432"/>
                  </a:lnTo>
                  <a:lnTo>
                    <a:pt x="414" y="431"/>
                  </a:lnTo>
                  <a:lnTo>
                    <a:pt x="411" y="426"/>
                  </a:lnTo>
                  <a:lnTo>
                    <a:pt x="411" y="425"/>
                  </a:lnTo>
                  <a:lnTo>
                    <a:pt x="448" y="329"/>
                  </a:lnTo>
                  <a:lnTo>
                    <a:pt x="448" y="328"/>
                  </a:lnTo>
                  <a:lnTo>
                    <a:pt x="448" y="327"/>
                  </a:lnTo>
                  <a:lnTo>
                    <a:pt x="450" y="323"/>
                  </a:lnTo>
                  <a:lnTo>
                    <a:pt x="452" y="320"/>
                  </a:lnTo>
                  <a:lnTo>
                    <a:pt x="453" y="315"/>
                  </a:lnTo>
                  <a:lnTo>
                    <a:pt x="456" y="309"/>
                  </a:lnTo>
                  <a:lnTo>
                    <a:pt x="458" y="302"/>
                  </a:lnTo>
                  <a:lnTo>
                    <a:pt x="460" y="296"/>
                  </a:lnTo>
                  <a:lnTo>
                    <a:pt x="463" y="288"/>
                  </a:lnTo>
                  <a:lnTo>
                    <a:pt x="465" y="280"/>
                  </a:lnTo>
                  <a:lnTo>
                    <a:pt x="466" y="272"/>
                  </a:lnTo>
                  <a:lnTo>
                    <a:pt x="470" y="263"/>
                  </a:lnTo>
                  <a:lnTo>
                    <a:pt x="471" y="254"/>
                  </a:lnTo>
                  <a:lnTo>
                    <a:pt x="473" y="246"/>
                  </a:lnTo>
                  <a:lnTo>
                    <a:pt x="476" y="236"/>
                  </a:lnTo>
                  <a:lnTo>
                    <a:pt x="477" y="229"/>
                  </a:lnTo>
                  <a:lnTo>
                    <a:pt x="478" y="221"/>
                  </a:lnTo>
                  <a:lnTo>
                    <a:pt x="479" y="213"/>
                  </a:lnTo>
                  <a:lnTo>
                    <a:pt x="479" y="205"/>
                  </a:lnTo>
                  <a:lnTo>
                    <a:pt x="479" y="199"/>
                  </a:lnTo>
                  <a:lnTo>
                    <a:pt x="479" y="193"/>
                  </a:lnTo>
                  <a:lnTo>
                    <a:pt x="479" y="186"/>
                  </a:lnTo>
                  <a:lnTo>
                    <a:pt x="478" y="180"/>
                  </a:lnTo>
                  <a:lnTo>
                    <a:pt x="477" y="175"/>
                  </a:lnTo>
                  <a:lnTo>
                    <a:pt x="476" y="168"/>
                  </a:lnTo>
                  <a:lnTo>
                    <a:pt x="474" y="163"/>
                  </a:lnTo>
                  <a:lnTo>
                    <a:pt x="473" y="157"/>
                  </a:lnTo>
                  <a:lnTo>
                    <a:pt x="472" y="154"/>
                  </a:lnTo>
                  <a:lnTo>
                    <a:pt x="470" y="149"/>
                  </a:lnTo>
                  <a:lnTo>
                    <a:pt x="467" y="144"/>
                  </a:lnTo>
                  <a:lnTo>
                    <a:pt x="465" y="140"/>
                  </a:lnTo>
                  <a:lnTo>
                    <a:pt x="464" y="136"/>
                  </a:lnTo>
                  <a:lnTo>
                    <a:pt x="461" y="133"/>
                  </a:lnTo>
                  <a:lnTo>
                    <a:pt x="459" y="128"/>
                  </a:lnTo>
                  <a:lnTo>
                    <a:pt x="457" y="124"/>
                  </a:lnTo>
                  <a:lnTo>
                    <a:pt x="454" y="122"/>
                  </a:lnTo>
                  <a:lnTo>
                    <a:pt x="450" y="115"/>
                  </a:lnTo>
                  <a:lnTo>
                    <a:pt x="446" y="111"/>
                  </a:lnTo>
                  <a:lnTo>
                    <a:pt x="441" y="107"/>
                  </a:lnTo>
                  <a:lnTo>
                    <a:pt x="440" y="104"/>
                  </a:lnTo>
                  <a:lnTo>
                    <a:pt x="438" y="102"/>
                  </a:lnTo>
                  <a:lnTo>
                    <a:pt x="438" y="101"/>
                  </a:lnTo>
                  <a:lnTo>
                    <a:pt x="440" y="100"/>
                  </a:lnTo>
                  <a:lnTo>
                    <a:pt x="444" y="96"/>
                  </a:lnTo>
                  <a:lnTo>
                    <a:pt x="447" y="93"/>
                  </a:lnTo>
                  <a:lnTo>
                    <a:pt x="450" y="88"/>
                  </a:lnTo>
                  <a:lnTo>
                    <a:pt x="452" y="83"/>
                  </a:lnTo>
                  <a:lnTo>
                    <a:pt x="453" y="77"/>
                  </a:lnTo>
                  <a:lnTo>
                    <a:pt x="452" y="71"/>
                  </a:lnTo>
                  <a:lnTo>
                    <a:pt x="448" y="64"/>
                  </a:lnTo>
                  <a:lnTo>
                    <a:pt x="444" y="57"/>
                  </a:lnTo>
                  <a:lnTo>
                    <a:pt x="440" y="54"/>
                  </a:lnTo>
                  <a:lnTo>
                    <a:pt x="437" y="50"/>
                  </a:lnTo>
                  <a:lnTo>
                    <a:pt x="432" y="47"/>
                  </a:lnTo>
                  <a:lnTo>
                    <a:pt x="428" y="44"/>
                  </a:lnTo>
                  <a:lnTo>
                    <a:pt x="424" y="40"/>
                  </a:lnTo>
                  <a:lnTo>
                    <a:pt x="419" y="37"/>
                  </a:lnTo>
                  <a:lnTo>
                    <a:pt x="415" y="34"/>
                  </a:lnTo>
                  <a:lnTo>
                    <a:pt x="411" y="31"/>
                  </a:lnTo>
                  <a:lnTo>
                    <a:pt x="407" y="28"/>
                  </a:lnTo>
                  <a:lnTo>
                    <a:pt x="403" y="24"/>
                  </a:lnTo>
                  <a:lnTo>
                    <a:pt x="398" y="22"/>
                  </a:lnTo>
                  <a:lnTo>
                    <a:pt x="394" y="21"/>
                  </a:lnTo>
                  <a:lnTo>
                    <a:pt x="387" y="14"/>
                  </a:lnTo>
                  <a:lnTo>
                    <a:pt x="381" y="10"/>
                  </a:lnTo>
                  <a:lnTo>
                    <a:pt x="375" y="5"/>
                  </a:lnTo>
                  <a:lnTo>
                    <a:pt x="371" y="3"/>
                  </a:lnTo>
                  <a:lnTo>
                    <a:pt x="365" y="1"/>
                  </a:lnTo>
                  <a:lnTo>
                    <a:pt x="359" y="0"/>
                  </a:lnTo>
                  <a:lnTo>
                    <a:pt x="355" y="0"/>
                  </a:lnTo>
                  <a:lnTo>
                    <a:pt x="352" y="0"/>
                  </a:lnTo>
                  <a:lnTo>
                    <a:pt x="347" y="0"/>
                  </a:lnTo>
                  <a:lnTo>
                    <a:pt x="344" y="1"/>
                  </a:lnTo>
                  <a:lnTo>
                    <a:pt x="339" y="1"/>
                  </a:lnTo>
                  <a:lnTo>
                    <a:pt x="333" y="1"/>
                  </a:lnTo>
                  <a:lnTo>
                    <a:pt x="328" y="2"/>
                  </a:lnTo>
                  <a:lnTo>
                    <a:pt x="324" y="3"/>
                  </a:lnTo>
                  <a:lnTo>
                    <a:pt x="318" y="4"/>
                  </a:lnTo>
                  <a:lnTo>
                    <a:pt x="312" y="5"/>
                  </a:lnTo>
                  <a:lnTo>
                    <a:pt x="307" y="7"/>
                  </a:lnTo>
                  <a:lnTo>
                    <a:pt x="302" y="8"/>
                  </a:lnTo>
                  <a:lnTo>
                    <a:pt x="297" y="9"/>
                  </a:lnTo>
                  <a:lnTo>
                    <a:pt x="293" y="10"/>
                  </a:lnTo>
                  <a:lnTo>
                    <a:pt x="288" y="11"/>
                  </a:lnTo>
                  <a:lnTo>
                    <a:pt x="286" y="13"/>
                  </a:lnTo>
                  <a:lnTo>
                    <a:pt x="280" y="14"/>
                  </a:lnTo>
                  <a:lnTo>
                    <a:pt x="279" y="15"/>
                  </a:lnTo>
                  <a:lnTo>
                    <a:pt x="260" y="31"/>
                  </a:lnTo>
                  <a:lnTo>
                    <a:pt x="258" y="31"/>
                  </a:lnTo>
                  <a:lnTo>
                    <a:pt x="257" y="30"/>
                  </a:lnTo>
                  <a:lnTo>
                    <a:pt x="254" y="29"/>
                  </a:lnTo>
                  <a:lnTo>
                    <a:pt x="251" y="29"/>
                  </a:lnTo>
                  <a:lnTo>
                    <a:pt x="246" y="28"/>
                  </a:lnTo>
                  <a:lnTo>
                    <a:pt x="240" y="28"/>
                  </a:lnTo>
                  <a:lnTo>
                    <a:pt x="234" y="25"/>
                  </a:lnTo>
                  <a:lnTo>
                    <a:pt x="228" y="25"/>
                  </a:lnTo>
                  <a:lnTo>
                    <a:pt x="221" y="24"/>
                  </a:lnTo>
                  <a:lnTo>
                    <a:pt x="214" y="24"/>
                  </a:lnTo>
                  <a:lnTo>
                    <a:pt x="205" y="24"/>
                  </a:lnTo>
                  <a:lnTo>
                    <a:pt x="198" y="24"/>
                  </a:lnTo>
                  <a:lnTo>
                    <a:pt x="189" y="24"/>
                  </a:lnTo>
                  <a:lnTo>
                    <a:pt x="181" y="24"/>
                  </a:lnTo>
                  <a:lnTo>
                    <a:pt x="172" y="25"/>
                  </a:lnTo>
                  <a:lnTo>
                    <a:pt x="164" y="28"/>
                  </a:lnTo>
                  <a:lnTo>
                    <a:pt x="155" y="29"/>
                  </a:lnTo>
                  <a:lnTo>
                    <a:pt x="147" y="33"/>
                  </a:lnTo>
                  <a:lnTo>
                    <a:pt x="139" y="35"/>
                  </a:lnTo>
                  <a:lnTo>
                    <a:pt x="132" y="38"/>
                  </a:lnTo>
                  <a:lnTo>
                    <a:pt x="125" y="42"/>
                  </a:lnTo>
                  <a:lnTo>
                    <a:pt x="118" y="45"/>
                  </a:lnTo>
                  <a:lnTo>
                    <a:pt x="112" y="49"/>
                  </a:lnTo>
                  <a:lnTo>
                    <a:pt x="107" y="53"/>
                  </a:lnTo>
                  <a:lnTo>
                    <a:pt x="100" y="56"/>
                  </a:lnTo>
                  <a:lnTo>
                    <a:pt x="96" y="60"/>
                  </a:lnTo>
                  <a:lnTo>
                    <a:pt x="92" y="62"/>
                  </a:lnTo>
                  <a:lnTo>
                    <a:pt x="89" y="66"/>
                  </a:lnTo>
                  <a:lnTo>
                    <a:pt x="85" y="69"/>
                  </a:lnTo>
                  <a:lnTo>
                    <a:pt x="84" y="71"/>
                  </a:lnTo>
                  <a:close/>
                </a:path>
              </a:pathLst>
            </a:custGeom>
            <a:solidFill>
              <a:srgbClr val="BD806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303" name="Freeform 58"/>
            <p:cNvSpPr>
              <a:spLocks/>
            </p:cNvSpPr>
            <p:nvPr/>
          </p:nvSpPr>
          <p:spPr bwMode="auto">
            <a:xfrm>
              <a:off x="1747" y="1003"/>
              <a:ext cx="33" cy="158"/>
            </a:xfrm>
            <a:custGeom>
              <a:avLst/>
              <a:gdLst>
                <a:gd name="T0" fmla="*/ 22 w 33"/>
                <a:gd name="T1" fmla="*/ 0 h 158"/>
                <a:gd name="T2" fmla="*/ 22 w 33"/>
                <a:gd name="T3" fmla="*/ 4 h 158"/>
                <a:gd name="T4" fmla="*/ 22 w 33"/>
                <a:gd name="T5" fmla="*/ 9 h 158"/>
                <a:gd name="T6" fmla="*/ 22 w 33"/>
                <a:gd name="T7" fmla="*/ 12 h 158"/>
                <a:gd name="T8" fmla="*/ 20 w 33"/>
                <a:gd name="T9" fmla="*/ 17 h 158"/>
                <a:gd name="T10" fmla="*/ 19 w 33"/>
                <a:gd name="T11" fmla="*/ 21 h 158"/>
                <a:gd name="T12" fmla="*/ 19 w 33"/>
                <a:gd name="T13" fmla="*/ 26 h 158"/>
                <a:gd name="T14" fmla="*/ 19 w 33"/>
                <a:gd name="T15" fmla="*/ 32 h 158"/>
                <a:gd name="T16" fmla="*/ 19 w 33"/>
                <a:gd name="T17" fmla="*/ 37 h 158"/>
                <a:gd name="T18" fmla="*/ 19 w 33"/>
                <a:gd name="T19" fmla="*/ 43 h 158"/>
                <a:gd name="T20" fmla="*/ 20 w 33"/>
                <a:gd name="T21" fmla="*/ 49 h 158"/>
                <a:gd name="T22" fmla="*/ 22 w 33"/>
                <a:gd name="T23" fmla="*/ 54 h 158"/>
                <a:gd name="T24" fmla="*/ 22 w 33"/>
                <a:gd name="T25" fmla="*/ 60 h 158"/>
                <a:gd name="T26" fmla="*/ 22 w 33"/>
                <a:gd name="T27" fmla="*/ 65 h 158"/>
                <a:gd name="T28" fmla="*/ 22 w 33"/>
                <a:gd name="T29" fmla="*/ 71 h 158"/>
                <a:gd name="T30" fmla="*/ 23 w 33"/>
                <a:gd name="T31" fmla="*/ 76 h 158"/>
                <a:gd name="T32" fmla="*/ 24 w 33"/>
                <a:gd name="T33" fmla="*/ 80 h 158"/>
                <a:gd name="T34" fmla="*/ 25 w 33"/>
                <a:gd name="T35" fmla="*/ 85 h 158"/>
                <a:gd name="T36" fmla="*/ 26 w 33"/>
                <a:gd name="T37" fmla="*/ 90 h 158"/>
                <a:gd name="T38" fmla="*/ 28 w 33"/>
                <a:gd name="T39" fmla="*/ 95 h 158"/>
                <a:gd name="T40" fmla="*/ 29 w 33"/>
                <a:gd name="T41" fmla="*/ 98 h 158"/>
                <a:gd name="T42" fmla="*/ 29 w 33"/>
                <a:gd name="T43" fmla="*/ 102 h 158"/>
                <a:gd name="T44" fmla="*/ 30 w 33"/>
                <a:gd name="T45" fmla="*/ 104 h 158"/>
                <a:gd name="T46" fmla="*/ 31 w 33"/>
                <a:gd name="T47" fmla="*/ 107 h 158"/>
                <a:gd name="T48" fmla="*/ 32 w 33"/>
                <a:gd name="T49" fmla="*/ 111 h 158"/>
                <a:gd name="T50" fmla="*/ 33 w 33"/>
                <a:gd name="T51" fmla="*/ 112 h 158"/>
                <a:gd name="T52" fmla="*/ 18 w 33"/>
                <a:gd name="T53" fmla="*/ 158 h 158"/>
                <a:gd name="T54" fmla="*/ 17 w 33"/>
                <a:gd name="T55" fmla="*/ 156 h 158"/>
                <a:gd name="T56" fmla="*/ 16 w 33"/>
                <a:gd name="T57" fmla="*/ 150 h 158"/>
                <a:gd name="T58" fmla="*/ 15 w 33"/>
                <a:gd name="T59" fmla="*/ 145 h 158"/>
                <a:gd name="T60" fmla="*/ 12 w 33"/>
                <a:gd name="T61" fmla="*/ 140 h 158"/>
                <a:gd name="T62" fmla="*/ 11 w 33"/>
                <a:gd name="T63" fmla="*/ 136 h 158"/>
                <a:gd name="T64" fmla="*/ 10 w 33"/>
                <a:gd name="T65" fmla="*/ 130 h 158"/>
                <a:gd name="T66" fmla="*/ 8 w 33"/>
                <a:gd name="T67" fmla="*/ 123 h 158"/>
                <a:gd name="T68" fmla="*/ 6 w 33"/>
                <a:gd name="T69" fmla="*/ 116 h 158"/>
                <a:gd name="T70" fmla="*/ 5 w 33"/>
                <a:gd name="T71" fmla="*/ 109 h 158"/>
                <a:gd name="T72" fmla="*/ 4 w 33"/>
                <a:gd name="T73" fmla="*/ 103 h 158"/>
                <a:gd name="T74" fmla="*/ 2 w 33"/>
                <a:gd name="T75" fmla="*/ 96 h 158"/>
                <a:gd name="T76" fmla="*/ 2 w 33"/>
                <a:gd name="T77" fmla="*/ 89 h 158"/>
                <a:gd name="T78" fmla="*/ 2 w 33"/>
                <a:gd name="T79" fmla="*/ 83 h 158"/>
                <a:gd name="T80" fmla="*/ 2 w 33"/>
                <a:gd name="T81" fmla="*/ 76 h 158"/>
                <a:gd name="T82" fmla="*/ 0 w 33"/>
                <a:gd name="T83" fmla="*/ 70 h 158"/>
                <a:gd name="T84" fmla="*/ 0 w 33"/>
                <a:gd name="T85" fmla="*/ 64 h 158"/>
                <a:gd name="T86" fmla="*/ 2 w 33"/>
                <a:gd name="T87" fmla="*/ 58 h 158"/>
                <a:gd name="T88" fmla="*/ 2 w 33"/>
                <a:gd name="T89" fmla="*/ 53 h 158"/>
                <a:gd name="T90" fmla="*/ 3 w 33"/>
                <a:gd name="T91" fmla="*/ 49 h 158"/>
                <a:gd name="T92" fmla="*/ 4 w 33"/>
                <a:gd name="T93" fmla="*/ 44 h 158"/>
                <a:gd name="T94" fmla="*/ 5 w 33"/>
                <a:gd name="T95" fmla="*/ 40 h 158"/>
                <a:gd name="T96" fmla="*/ 8 w 33"/>
                <a:gd name="T97" fmla="*/ 37 h 158"/>
                <a:gd name="T98" fmla="*/ 9 w 33"/>
                <a:gd name="T99" fmla="*/ 31 h 158"/>
                <a:gd name="T100" fmla="*/ 12 w 33"/>
                <a:gd name="T101" fmla="*/ 26 h 158"/>
                <a:gd name="T102" fmla="*/ 13 w 33"/>
                <a:gd name="T103" fmla="*/ 24 h 158"/>
                <a:gd name="T104" fmla="*/ 15 w 33"/>
                <a:gd name="T105" fmla="*/ 23 h 158"/>
                <a:gd name="T106" fmla="*/ 22 w 33"/>
                <a:gd name="T107" fmla="*/ 0 h 158"/>
                <a:gd name="T108" fmla="*/ 22 w 33"/>
                <a:gd name="T109" fmla="*/ 0 h 15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33"/>
                <a:gd name="T166" fmla="*/ 0 h 158"/>
                <a:gd name="T167" fmla="*/ 33 w 33"/>
                <a:gd name="T168" fmla="*/ 158 h 15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33" h="158">
                  <a:moveTo>
                    <a:pt x="22" y="0"/>
                  </a:moveTo>
                  <a:lnTo>
                    <a:pt x="22" y="4"/>
                  </a:lnTo>
                  <a:lnTo>
                    <a:pt x="22" y="9"/>
                  </a:lnTo>
                  <a:lnTo>
                    <a:pt x="22" y="12"/>
                  </a:lnTo>
                  <a:lnTo>
                    <a:pt x="20" y="17"/>
                  </a:lnTo>
                  <a:lnTo>
                    <a:pt x="19" y="21"/>
                  </a:lnTo>
                  <a:lnTo>
                    <a:pt x="19" y="26"/>
                  </a:lnTo>
                  <a:lnTo>
                    <a:pt x="19" y="32"/>
                  </a:lnTo>
                  <a:lnTo>
                    <a:pt x="19" y="37"/>
                  </a:lnTo>
                  <a:lnTo>
                    <a:pt x="19" y="43"/>
                  </a:lnTo>
                  <a:lnTo>
                    <a:pt x="20" y="49"/>
                  </a:lnTo>
                  <a:lnTo>
                    <a:pt x="22" y="54"/>
                  </a:lnTo>
                  <a:lnTo>
                    <a:pt x="22" y="60"/>
                  </a:lnTo>
                  <a:lnTo>
                    <a:pt x="22" y="65"/>
                  </a:lnTo>
                  <a:lnTo>
                    <a:pt x="22" y="71"/>
                  </a:lnTo>
                  <a:lnTo>
                    <a:pt x="23" y="76"/>
                  </a:lnTo>
                  <a:lnTo>
                    <a:pt x="24" y="80"/>
                  </a:lnTo>
                  <a:lnTo>
                    <a:pt x="25" y="85"/>
                  </a:lnTo>
                  <a:lnTo>
                    <a:pt x="26" y="90"/>
                  </a:lnTo>
                  <a:lnTo>
                    <a:pt x="28" y="95"/>
                  </a:lnTo>
                  <a:lnTo>
                    <a:pt x="29" y="98"/>
                  </a:lnTo>
                  <a:lnTo>
                    <a:pt x="29" y="102"/>
                  </a:lnTo>
                  <a:lnTo>
                    <a:pt x="30" y="104"/>
                  </a:lnTo>
                  <a:lnTo>
                    <a:pt x="31" y="107"/>
                  </a:lnTo>
                  <a:lnTo>
                    <a:pt x="32" y="111"/>
                  </a:lnTo>
                  <a:lnTo>
                    <a:pt x="33" y="112"/>
                  </a:lnTo>
                  <a:lnTo>
                    <a:pt x="18" y="158"/>
                  </a:lnTo>
                  <a:lnTo>
                    <a:pt x="17" y="156"/>
                  </a:lnTo>
                  <a:lnTo>
                    <a:pt x="16" y="150"/>
                  </a:lnTo>
                  <a:lnTo>
                    <a:pt x="15" y="145"/>
                  </a:lnTo>
                  <a:lnTo>
                    <a:pt x="12" y="140"/>
                  </a:lnTo>
                  <a:lnTo>
                    <a:pt x="11" y="136"/>
                  </a:lnTo>
                  <a:lnTo>
                    <a:pt x="10" y="130"/>
                  </a:lnTo>
                  <a:lnTo>
                    <a:pt x="8" y="123"/>
                  </a:lnTo>
                  <a:lnTo>
                    <a:pt x="6" y="116"/>
                  </a:lnTo>
                  <a:lnTo>
                    <a:pt x="5" y="109"/>
                  </a:lnTo>
                  <a:lnTo>
                    <a:pt x="4" y="103"/>
                  </a:lnTo>
                  <a:lnTo>
                    <a:pt x="2" y="96"/>
                  </a:lnTo>
                  <a:lnTo>
                    <a:pt x="2" y="89"/>
                  </a:lnTo>
                  <a:lnTo>
                    <a:pt x="2" y="83"/>
                  </a:lnTo>
                  <a:lnTo>
                    <a:pt x="2" y="76"/>
                  </a:lnTo>
                  <a:lnTo>
                    <a:pt x="0" y="70"/>
                  </a:lnTo>
                  <a:lnTo>
                    <a:pt x="0" y="64"/>
                  </a:lnTo>
                  <a:lnTo>
                    <a:pt x="2" y="58"/>
                  </a:lnTo>
                  <a:lnTo>
                    <a:pt x="2" y="53"/>
                  </a:lnTo>
                  <a:lnTo>
                    <a:pt x="3" y="49"/>
                  </a:lnTo>
                  <a:lnTo>
                    <a:pt x="4" y="44"/>
                  </a:lnTo>
                  <a:lnTo>
                    <a:pt x="5" y="40"/>
                  </a:lnTo>
                  <a:lnTo>
                    <a:pt x="8" y="37"/>
                  </a:lnTo>
                  <a:lnTo>
                    <a:pt x="9" y="31"/>
                  </a:lnTo>
                  <a:lnTo>
                    <a:pt x="12" y="26"/>
                  </a:lnTo>
                  <a:lnTo>
                    <a:pt x="13" y="24"/>
                  </a:lnTo>
                  <a:lnTo>
                    <a:pt x="15" y="23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96704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304" name="Freeform 59"/>
            <p:cNvSpPr>
              <a:spLocks/>
            </p:cNvSpPr>
            <p:nvPr/>
          </p:nvSpPr>
          <p:spPr bwMode="auto">
            <a:xfrm>
              <a:off x="1765" y="930"/>
              <a:ext cx="436" cy="830"/>
            </a:xfrm>
            <a:custGeom>
              <a:avLst/>
              <a:gdLst>
                <a:gd name="T0" fmla="*/ 20 w 436"/>
                <a:gd name="T1" fmla="*/ 78 h 830"/>
                <a:gd name="T2" fmla="*/ 12 w 436"/>
                <a:gd name="T3" fmla="*/ 91 h 830"/>
                <a:gd name="T4" fmla="*/ 8 w 436"/>
                <a:gd name="T5" fmla="*/ 106 h 830"/>
                <a:gd name="T6" fmla="*/ 5 w 436"/>
                <a:gd name="T7" fmla="*/ 123 h 830"/>
                <a:gd name="T8" fmla="*/ 4 w 436"/>
                <a:gd name="T9" fmla="*/ 142 h 830"/>
                <a:gd name="T10" fmla="*/ 4 w 436"/>
                <a:gd name="T11" fmla="*/ 160 h 830"/>
                <a:gd name="T12" fmla="*/ 5 w 436"/>
                <a:gd name="T13" fmla="*/ 177 h 830"/>
                <a:gd name="T14" fmla="*/ 6 w 436"/>
                <a:gd name="T15" fmla="*/ 191 h 830"/>
                <a:gd name="T16" fmla="*/ 5 w 436"/>
                <a:gd name="T17" fmla="*/ 201 h 830"/>
                <a:gd name="T18" fmla="*/ 4 w 436"/>
                <a:gd name="T19" fmla="*/ 215 h 830"/>
                <a:gd name="T20" fmla="*/ 1 w 436"/>
                <a:gd name="T21" fmla="*/ 233 h 830"/>
                <a:gd name="T22" fmla="*/ 0 w 436"/>
                <a:gd name="T23" fmla="*/ 254 h 830"/>
                <a:gd name="T24" fmla="*/ 0 w 436"/>
                <a:gd name="T25" fmla="*/ 276 h 830"/>
                <a:gd name="T26" fmla="*/ 0 w 436"/>
                <a:gd name="T27" fmla="*/ 296 h 830"/>
                <a:gd name="T28" fmla="*/ 1 w 436"/>
                <a:gd name="T29" fmla="*/ 314 h 830"/>
                <a:gd name="T30" fmla="*/ 4 w 436"/>
                <a:gd name="T31" fmla="*/ 328 h 830"/>
                <a:gd name="T32" fmla="*/ 7 w 436"/>
                <a:gd name="T33" fmla="*/ 338 h 830"/>
                <a:gd name="T34" fmla="*/ 21 w 436"/>
                <a:gd name="T35" fmla="*/ 420 h 830"/>
                <a:gd name="T36" fmla="*/ 91 w 436"/>
                <a:gd name="T37" fmla="*/ 749 h 830"/>
                <a:gd name="T38" fmla="*/ 338 w 436"/>
                <a:gd name="T39" fmla="*/ 458 h 830"/>
                <a:gd name="T40" fmla="*/ 360 w 436"/>
                <a:gd name="T41" fmla="*/ 374 h 830"/>
                <a:gd name="T42" fmla="*/ 374 w 436"/>
                <a:gd name="T43" fmla="*/ 371 h 830"/>
                <a:gd name="T44" fmla="*/ 391 w 436"/>
                <a:gd name="T45" fmla="*/ 364 h 830"/>
                <a:gd name="T46" fmla="*/ 397 w 436"/>
                <a:gd name="T47" fmla="*/ 356 h 830"/>
                <a:gd name="T48" fmla="*/ 397 w 436"/>
                <a:gd name="T49" fmla="*/ 339 h 830"/>
                <a:gd name="T50" fmla="*/ 400 w 436"/>
                <a:gd name="T51" fmla="*/ 322 h 830"/>
                <a:gd name="T52" fmla="*/ 410 w 436"/>
                <a:gd name="T53" fmla="*/ 304 h 830"/>
                <a:gd name="T54" fmla="*/ 424 w 436"/>
                <a:gd name="T55" fmla="*/ 288 h 830"/>
                <a:gd name="T56" fmla="*/ 432 w 436"/>
                <a:gd name="T57" fmla="*/ 270 h 830"/>
                <a:gd name="T58" fmla="*/ 436 w 436"/>
                <a:gd name="T59" fmla="*/ 258 h 830"/>
                <a:gd name="T60" fmla="*/ 436 w 436"/>
                <a:gd name="T61" fmla="*/ 245 h 830"/>
                <a:gd name="T62" fmla="*/ 431 w 436"/>
                <a:gd name="T63" fmla="*/ 228 h 830"/>
                <a:gd name="T64" fmla="*/ 418 w 436"/>
                <a:gd name="T65" fmla="*/ 213 h 830"/>
                <a:gd name="T66" fmla="*/ 400 w 436"/>
                <a:gd name="T67" fmla="*/ 211 h 830"/>
                <a:gd name="T68" fmla="*/ 389 w 436"/>
                <a:gd name="T69" fmla="*/ 212 h 830"/>
                <a:gd name="T70" fmla="*/ 265 w 436"/>
                <a:gd name="T71" fmla="*/ 16 h 830"/>
                <a:gd name="T72" fmla="*/ 84 w 436"/>
                <a:gd name="T73" fmla="*/ 4 h 830"/>
                <a:gd name="T74" fmla="*/ 66 w 436"/>
                <a:gd name="T75" fmla="*/ 14 h 830"/>
                <a:gd name="T76" fmla="*/ 54 w 436"/>
                <a:gd name="T77" fmla="*/ 25 h 830"/>
                <a:gd name="T78" fmla="*/ 44 w 436"/>
                <a:gd name="T79" fmla="*/ 34 h 830"/>
                <a:gd name="T80" fmla="*/ 31 w 436"/>
                <a:gd name="T81" fmla="*/ 53 h 830"/>
                <a:gd name="T82" fmla="*/ 25 w 436"/>
                <a:gd name="T83" fmla="*/ 69 h 830"/>
                <a:gd name="T84" fmla="*/ 22 w 436"/>
                <a:gd name="T85" fmla="*/ 77 h 830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36"/>
                <a:gd name="T130" fmla="*/ 0 h 830"/>
                <a:gd name="T131" fmla="*/ 436 w 436"/>
                <a:gd name="T132" fmla="*/ 830 h 830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36" h="830">
                  <a:moveTo>
                    <a:pt x="22" y="77"/>
                  </a:moveTo>
                  <a:lnTo>
                    <a:pt x="21" y="77"/>
                  </a:lnTo>
                  <a:lnTo>
                    <a:pt x="20" y="78"/>
                  </a:lnTo>
                  <a:lnTo>
                    <a:pt x="18" y="80"/>
                  </a:lnTo>
                  <a:lnTo>
                    <a:pt x="15" y="85"/>
                  </a:lnTo>
                  <a:lnTo>
                    <a:pt x="12" y="91"/>
                  </a:lnTo>
                  <a:lnTo>
                    <a:pt x="11" y="98"/>
                  </a:lnTo>
                  <a:lnTo>
                    <a:pt x="8" y="103"/>
                  </a:lnTo>
                  <a:lnTo>
                    <a:pt x="8" y="106"/>
                  </a:lnTo>
                  <a:lnTo>
                    <a:pt x="7" y="112"/>
                  </a:lnTo>
                  <a:lnTo>
                    <a:pt x="7" y="118"/>
                  </a:lnTo>
                  <a:lnTo>
                    <a:pt x="5" y="123"/>
                  </a:lnTo>
                  <a:lnTo>
                    <a:pt x="5" y="129"/>
                  </a:lnTo>
                  <a:lnTo>
                    <a:pt x="4" y="136"/>
                  </a:lnTo>
                  <a:lnTo>
                    <a:pt x="4" y="142"/>
                  </a:lnTo>
                  <a:lnTo>
                    <a:pt x="4" y="147"/>
                  </a:lnTo>
                  <a:lnTo>
                    <a:pt x="4" y="153"/>
                  </a:lnTo>
                  <a:lnTo>
                    <a:pt x="4" y="160"/>
                  </a:lnTo>
                  <a:lnTo>
                    <a:pt x="5" y="166"/>
                  </a:lnTo>
                  <a:lnTo>
                    <a:pt x="5" y="171"/>
                  </a:lnTo>
                  <a:lnTo>
                    <a:pt x="5" y="177"/>
                  </a:lnTo>
                  <a:lnTo>
                    <a:pt x="5" y="180"/>
                  </a:lnTo>
                  <a:lnTo>
                    <a:pt x="5" y="185"/>
                  </a:lnTo>
                  <a:lnTo>
                    <a:pt x="6" y="191"/>
                  </a:lnTo>
                  <a:lnTo>
                    <a:pt x="7" y="193"/>
                  </a:lnTo>
                  <a:lnTo>
                    <a:pt x="6" y="195"/>
                  </a:lnTo>
                  <a:lnTo>
                    <a:pt x="5" y="201"/>
                  </a:lnTo>
                  <a:lnTo>
                    <a:pt x="5" y="204"/>
                  </a:lnTo>
                  <a:lnTo>
                    <a:pt x="4" y="209"/>
                  </a:lnTo>
                  <a:lnTo>
                    <a:pt x="4" y="215"/>
                  </a:lnTo>
                  <a:lnTo>
                    <a:pt x="4" y="221"/>
                  </a:lnTo>
                  <a:lnTo>
                    <a:pt x="2" y="226"/>
                  </a:lnTo>
                  <a:lnTo>
                    <a:pt x="1" y="233"/>
                  </a:lnTo>
                  <a:lnTo>
                    <a:pt x="1" y="239"/>
                  </a:lnTo>
                  <a:lnTo>
                    <a:pt x="1" y="248"/>
                  </a:lnTo>
                  <a:lnTo>
                    <a:pt x="0" y="254"/>
                  </a:lnTo>
                  <a:lnTo>
                    <a:pt x="0" y="261"/>
                  </a:lnTo>
                  <a:lnTo>
                    <a:pt x="0" y="268"/>
                  </a:lnTo>
                  <a:lnTo>
                    <a:pt x="0" y="276"/>
                  </a:lnTo>
                  <a:lnTo>
                    <a:pt x="0" y="282"/>
                  </a:lnTo>
                  <a:lnTo>
                    <a:pt x="0" y="289"/>
                  </a:lnTo>
                  <a:lnTo>
                    <a:pt x="0" y="296"/>
                  </a:lnTo>
                  <a:lnTo>
                    <a:pt x="1" y="302"/>
                  </a:lnTo>
                  <a:lnTo>
                    <a:pt x="1" y="308"/>
                  </a:lnTo>
                  <a:lnTo>
                    <a:pt x="1" y="314"/>
                  </a:lnTo>
                  <a:lnTo>
                    <a:pt x="2" y="318"/>
                  </a:lnTo>
                  <a:lnTo>
                    <a:pt x="4" y="324"/>
                  </a:lnTo>
                  <a:lnTo>
                    <a:pt x="4" y="328"/>
                  </a:lnTo>
                  <a:lnTo>
                    <a:pt x="5" y="331"/>
                  </a:lnTo>
                  <a:lnTo>
                    <a:pt x="5" y="335"/>
                  </a:lnTo>
                  <a:lnTo>
                    <a:pt x="7" y="338"/>
                  </a:lnTo>
                  <a:lnTo>
                    <a:pt x="7" y="342"/>
                  </a:lnTo>
                  <a:lnTo>
                    <a:pt x="8" y="344"/>
                  </a:lnTo>
                  <a:lnTo>
                    <a:pt x="21" y="420"/>
                  </a:lnTo>
                  <a:lnTo>
                    <a:pt x="61" y="508"/>
                  </a:lnTo>
                  <a:lnTo>
                    <a:pt x="73" y="540"/>
                  </a:lnTo>
                  <a:lnTo>
                    <a:pt x="91" y="749"/>
                  </a:lnTo>
                  <a:lnTo>
                    <a:pt x="227" y="830"/>
                  </a:lnTo>
                  <a:lnTo>
                    <a:pt x="400" y="630"/>
                  </a:lnTo>
                  <a:lnTo>
                    <a:pt x="338" y="458"/>
                  </a:lnTo>
                  <a:lnTo>
                    <a:pt x="350" y="420"/>
                  </a:lnTo>
                  <a:lnTo>
                    <a:pt x="359" y="375"/>
                  </a:lnTo>
                  <a:lnTo>
                    <a:pt x="360" y="374"/>
                  </a:lnTo>
                  <a:lnTo>
                    <a:pt x="364" y="374"/>
                  </a:lnTo>
                  <a:lnTo>
                    <a:pt x="367" y="372"/>
                  </a:lnTo>
                  <a:lnTo>
                    <a:pt x="374" y="371"/>
                  </a:lnTo>
                  <a:lnTo>
                    <a:pt x="380" y="369"/>
                  </a:lnTo>
                  <a:lnTo>
                    <a:pt x="385" y="367"/>
                  </a:lnTo>
                  <a:lnTo>
                    <a:pt x="391" y="364"/>
                  </a:lnTo>
                  <a:lnTo>
                    <a:pt x="396" y="363"/>
                  </a:lnTo>
                  <a:lnTo>
                    <a:pt x="397" y="360"/>
                  </a:lnTo>
                  <a:lnTo>
                    <a:pt x="397" y="356"/>
                  </a:lnTo>
                  <a:lnTo>
                    <a:pt x="397" y="351"/>
                  </a:lnTo>
                  <a:lnTo>
                    <a:pt x="397" y="345"/>
                  </a:lnTo>
                  <a:lnTo>
                    <a:pt x="397" y="339"/>
                  </a:lnTo>
                  <a:lnTo>
                    <a:pt x="397" y="334"/>
                  </a:lnTo>
                  <a:lnTo>
                    <a:pt x="397" y="328"/>
                  </a:lnTo>
                  <a:lnTo>
                    <a:pt x="400" y="322"/>
                  </a:lnTo>
                  <a:lnTo>
                    <a:pt x="402" y="316"/>
                  </a:lnTo>
                  <a:lnTo>
                    <a:pt x="406" y="310"/>
                  </a:lnTo>
                  <a:lnTo>
                    <a:pt x="410" y="304"/>
                  </a:lnTo>
                  <a:lnTo>
                    <a:pt x="414" y="299"/>
                  </a:lnTo>
                  <a:lnTo>
                    <a:pt x="419" y="294"/>
                  </a:lnTo>
                  <a:lnTo>
                    <a:pt x="424" y="288"/>
                  </a:lnTo>
                  <a:lnTo>
                    <a:pt x="427" y="281"/>
                  </a:lnTo>
                  <a:lnTo>
                    <a:pt x="432" y="275"/>
                  </a:lnTo>
                  <a:lnTo>
                    <a:pt x="432" y="270"/>
                  </a:lnTo>
                  <a:lnTo>
                    <a:pt x="433" y="266"/>
                  </a:lnTo>
                  <a:lnTo>
                    <a:pt x="434" y="262"/>
                  </a:lnTo>
                  <a:lnTo>
                    <a:pt x="436" y="258"/>
                  </a:lnTo>
                  <a:lnTo>
                    <a:pt x="436" y="254"/>
                  </a:lnTo>
                  <a:lnTo>
                    <a:pt x="436" y="250"/>
                  </a:lnTo>
                  <a:lnTo>
                    <a:pt x="436" y="245"/>
                  </a:lnTo>
                  <a:lnTo>
                    <a:pt x="436" y="242"/>
                  </a:lnTo>
                  <a:lnTo>
                    <a:pt x="433" y="235"/>
                  </a:lnTo>
                  <a:lnTo>
                    <a:pt x="431" y="228"/>
                  </a:lnTo>
                  <a:lnTo>
                    <a:pt x="427" y="222"/>
                  </a:lnTo>
                  <a:lnTo>
                    <a:pt x="424" y="218"/>
                  </a:lnTo>
                  <a:lnTo>
                    <a:pt x="418" y="213"/>
                  </a:lnTo>
                  <a:lnTo>
                    <a:pt x="412" y="212"/>
                  </a:lnTo>
                  <a:lnTo>
                    <a:pt x="406" y="211"/>
                  </a:lnTo>
                  <a:lnTo>
                    <a:pt x="400" y="211"/>
                  </a:lnTo>
                  <a:lnTo>
                    <a:pt x="396" y="211"/>
                  </a:lnTo>
                  <a:lnTo>
                    <a:pt x="392" y="212"/>
                  </a:lnTo>
                  <a:lnTo>
                    <a:pt x="389" y="212"/>
                  </a:lnTo>
                  <a:lnTo>
                    <a:pt x="389" y="213"/>
                  </a:lnTo>
                  <a:lnTo>
                    <a:pt x="346" y="106"/>
                  </a:lnTo>
                  <a:lnTo>
                    <a:pt x="265" y="16"/>
                  </a:lnTo>
                  <a:lnTo>
                    <a:pt x="90" y="0"/>
                  </a:lnTo>
                  <a:lnTo>
                    <a:pt x="87" y="0"/>
                  </a:lnTo>
                  <a:lnTo>
                    <a:pt x="84" y="4"/>
                  </a:lnTo>
                  <a:lnTo>
                    <a:pt x="77" y="7"/>
                  </a:lnTo>
                  <a:lnTo>
                    <a:pt x="70" y="13"/>
                  </a:lnTo>
                  <a:lnTo>
                    <a:pt x="66" y="14"/>
                  </a:lnTo>
                  <a:lnTo>
                    <a:pt x="62" y="19"/>
                  </a:lnTo>
                  <a:lnTo>
                    <a:pt x="58" y="21"/>
                  </a:lnTo>
                  <a:lnTo>
                    <a:pt x="54" y="25"/>
                  </a:lnTo>
                  <a:lnTo>
                    <a:pt x="51" y="27"/>
                  </a:lnTo>
                  <a:lnTo>
                    <a:pt x="47" y="31"/>
                  </a:lnTo>
                  <a:lnTo>
                    <a:pt x="44" y="34"/>
                  </a:lnTo>
                  <a:lnTo>
                    <a:pt x="41" y="39"/>
                  </a:lnTo>
                  <a:lnTo>
                    <a:pt x="35" y="46"/>
                  </a:lnTo>
                  <a:lnTo>
                    <a:pt x="31" y="53"/>
                  </a:lnTo>
                  <a:lnTo>
                    <a:pt x="28" y="59"/>
                  </a:lnTo>
                  <a:lnTo>
                    <a:pt x="26" y="65"/>
                  </a:lnTo>
                  <a:lnTo>
                    <a:pt x="25" y="69"/>
                  </a:lnTo>
                  <a:lnTo>
                    <a:pt x="24" y="73"/>
                  </a:lnTo>
                  <a:lnTo>
                    <a:pt x="22" y="74"/>
                  </a:lnTo>
                  <a:lnTo>
                    <a:pt x="22" y="77"/>
                  </a:lnTo>
                  <a:close/>
                </a:path>
              </a:pathLst>
            </a:custGeom>
            <a:solidFill>
              <a:srgbClr val="FAC7C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305" name="Freeform 60"/>
            <p:cNvSpPr>
              <a:spLocks/>
            </p:cNvSpPr>
            <p:nvPr/>
          </p:nvSpPr>
          <p:spPr bwMode="auto">
            <a:xfrm>
              <a:off x="1800" y="915"/>
              <a:ext cx="345" cy="777"/>
            </a:xfrm>
            <a:custGeom>
              <a:avLst/>
              <a:gdLst>
                <a:gd name="T0" fmla="*/ 0 w 345"/>
                <a:gd name="T1" fmla="*/ 113 h 777"/>
                <a:gd name="T2" fmla="*/ 12 w 345"/>
                <a:gd name="T3" fmla="*/ 140 h 777"/>
                <a:gd name="T4" fmla="*/ 38 w 345"/>
                <a:gd name="T5" fmla="*/ 165 h 777"/>
                <a:gd name="T6" fmla="*/ 63 w 345"/>
                <a:gd name="T7" fmla="*/ 185 h 777"/>
                <a:gd name="T8" fmla="*/ 70 w 345"/>
                <a:gd name="T9" fmla="*/ 114 h 777"/>
                <a:gd name="T10" fmla="*/ 99 w 345"/>
                <a:gd name="T11" fmla="*/ 134 h 777"/>
                <a:gd name="T12" fmla="*/ 142 w 345"/>
                <a:gd name="T13" fmla="*/ 144 h 777"/>
                <a:gd name="T14" fmla="*/ 173 w 345"/>
                <a:gd name="T15" fmla="*/ 147 h 777"/>
                <a:gd name="T16" fmla="*/ 105 w 345"/>
                <a:gd name="T17" fmla="*/ 65 h 777"/>
                <a:gd name="T18" fmla="*/ 135 w 345"/>
                <a:gd name="T19" fmla="*/ 61 h 777"/>
                <a:gd name="T20" fmla="*/ 165 w 345"/>
                <a:gd name="T21" fmla="*/ 93 h 777"/>
                <a:gd name="T22" fmla="*/ 188 w 345"/>
                <a:gd name="T23" fmla="*/ 114 h 777"/>
                <a:gd name="T24" fmla="*/ 216 w 345"/>
                <a:gd name="T25" fmla="*/ 126 h 777"/>
                <a:gd name="T26" fmla="*/ 243 w 345"/>
                <a:gd name="T27" fmla="*/ 128 h 777"/>
                <a:gd name="T28" fmla="*/ 249 w 345"/>
                <a:gd name="T29" fmla="*/ 134 h 777"/>
                <a:gd name="T30" fmla="*/ 245 w 345"/>
                <a:gd name="T31" fmla="*/ 171 h 777"/>
                <a:gd name="T32" fmla="*/ 264 w 345"/>
                <a:gd name="T33" fmla="*/ 200 h 777"/>
                <a:gd name="T34" fmla="*/ 278 w 345"/>
                <a:gd name="T35" fmla="*/ 244 h 777"/>
                <a:gd name="T36" fmla="*/ 270 w 345"/>
                <a:gd name="T37" fmla="*/ 277 h 777"/>
                <a:gd name="T38" fmla="*/ 270 w 345"/>
                <a:gd name="T39" fmla="*/ 300 h 777"/>
                <a:gd name="T40" fmla="*/ 276 w 345"/>
                <a:gd name="T41" fmla="*/ 329 h 777"/>
                <a:gd name="T42" fmla="*/ 268 w 345"/>
                <a:gd name="T43" fmla="*/ 377 h 777"/>
                <a:gd name="T44" fmla="*/ 274 w 345"/>
                <a:gd name="T45" fmla="*/ 403 h 777"/>
                <a:gd name="T46" fmla="*/ 274 w 345"/>
                <a:gd name="T47" fmla="*/ 435 h 777"/>
                <a:gd name="T48" fmla="*/ 266 w 345"/>
                <a:gd name="T49" fmla="*/ 462 h 777"/>
                <a:gd name="T50" fmla="*/ 156 w 345"/>
                <a:gd name="T51" fmla="*/ 568 h 777"/>
                <a:gd name="T52" fmla="*/ 131 w 345"/>
                <a:gd name="T53" fmla="*/ 568 h 777"/>
                <a:gd name="T54" fmla="*/ 105 w 345"/>
                <a:gd name="T55" fmla="*/ 561 h 777"/>
                <a:gd name="T56" fmla="*/ 82 w 345"/>
                <a:gd name="T57" fmla="*/ 551 h 777"/>
                <a:gd name="T58" fmla="*/ 44 w 345"/>
                <a:gd name="T59" fmla="*/ 589 h 777"/>
                <a:gd name="T60" fmla="*/ 95 w 345"/>
                <a:gd name="T61" fmla="*/ 728 h 777"/>
                <a:gd name="T62" fmla="*/ 124 w 345"/>
                <a:gd name="T63" fmla="*/ 689 h 777"/>
                <a:gd name="T64" fmla="*/ 131 w 345"/>
                <a:gd name="T65" fmla="*/ 650 h 777"/>
                <a:gd name="T66" fmla="*/ 118 w 345"/>
                <a:gd name="T67" fmla="*/ 622 h 777"/>
                <a:gd name="T68" fmla="*/ 138 w 345"/>
                <a:gd name="T69" fmla="*/ 610 h 777"/>
                <a:gd name="T70" fmla="*/ 163 w 345"/>
                <a:gd name="T71" fmla="*/ 601 h 777"/>
                <a:gd name="T72" fmla="*/ 189 w 345"/>
                <a:gd name="T73" fmla="*/ 601 h 777"/>
                <a:gd name="T74" fmla="*/ 218 w 345"/>
                <a:gd name="T75" fmla="*/ 583 h 777"/>
                <a:gd name="T76" fmla="*/ 244 w 345"/>
                <a:gd name="T77" fmla="*/ 550 h 777"/>
                <a:gd name="T78" fmla="*/ 266 w 345"/>
                <a:gd name="T79" fmla="*/ 517 h 777"/>
                <a:gd name="T80" fmla="*/ 269 w 345"/>
                <a:gd name="T81" fmla="*/ 531 h 777"/>
                <a:gd name="T82" fmla="*/ 275 w 345"/>
                <a:gd name="T83" fmla="*/ 565 h 777"/>
                <a:gd name="T84" fmla="*/ 285 w 345"/>
                <a:gd name="T85" fmla="*/ 602 h 777"/>
                <a:gd name="T86" fmla="*/ 294 w 345"/>
                <a:gd name="T87" fmla="*/ 635 h 777"/>
                <a:gd name="T88" fmla="*/ 286 w 345"/>
                <a:gd name="T89" fmla="*/ 668 h 777"/>
                <a:gd name="T90" fmla="*/ 251 w 345"/>
                <a:gd name="T91" fmla="*/ 696 h 777"/>
                <a:gd name="T92" fmla="*/ 210 w 345"/>
                <a:gd name="T93" fmla="*/ 718 h 777"/>
                <a:gd name="T94" fmla="*/ 210 w 345"/>
                <a:gd name="T95" fmla="*/ 777 h 777"/>
                <a:gd name="T96" fmla="*/ 324 w 345"/>
                <a:gd name="T97" fmla="*/ 390 h 777"/>
                <a:gd name="T98" fmla="*/ 318 w 345"/>
                <a:gd name="T99" fmla="*/ 370 h 777"/>
                <a:gd name="T100" fmla="*/ 316 w 345"/>
                <a:gd name="T101" fmla="*/ 347 h 777"/>
                <a:gd name="T102" fmla="*/ 318 w 345"/>
                <a:gd name="T103" fmla="*/ 322 h 777"/>
                <a:gd name="T104" fmla="*/ 326 w 345"/>
                <a:gd name="T105" fmla="*/ 297 h 777"/>
                <a:gd name="T106" fmla="*/ 345 w 345"/>
                <a:gd name="T107" fmla="*/ 260 h 777"/>
                <a:gd name="T108" fmla="*/ 343 w 345"/>
                <a:gd name="T109" fmla="*/ 228 h 777"/>
                <a:gd name="T110" fmla="*/ 322 w 345"/>
                <a:gd name="T111" fmla="*/ 173 h 777"/>
                <a:gd name="T112" fmla="*/ 295 w 345"/>
                <a:gd name="T113" fmla="*/ 112 h 777"/>
                <a:gd name="T114" fmla="*/ 282 w 345"/>
                <a:gd name="T115" fmla="*/ 84 h 777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345"/>
                <a:gd name="T175" fmla="*/ 0 h 777"/>
                <a:gd name="T176" fmla="*/ 345 w 345"/>
                <a:gd name="T177" fmla="*/ 777 h 777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345" h="777">
                  <a:moveTo>
                    <a:pt x="5" y="99"/>
                  </a:moveTo>
                  <a:lnTo>
                    <a:pt x="4" y="99"/>
                  </a:lnTo>
                  <a:lnTo>
                    <a:pt x="3" y="100"/>
                  </a:lnTo>
                  <a:lnTo>
                    <a:pt x="2" y="104"/>
                  </a:lnTo>
                  <a:lnTo>
                    <a:pt x="2" y="108"/>
                  </a:lnTo>
                  <a:lnTo>
                    <a:pt x="0" y="113"/>
                  </a:lnTo>
                  <a:lnTo>
                    <a:pt x="2" y="120"/>
                  </a:lnTo>
                  <a:lnTo>
                    <a:pt x="3" y="124"/>
                  </a:lnTo>
                  <a:lnTo>
                    <a:pt x="5" y="127"/>
                  </a:lnTo>
                  <a:lnTo>
                    <a:pt x="6" y="132"/>
                  </a:lnTo>
                  <a:lnTo>
                    <a:pt x="10" y="137"/>
                  </a:lnTo>
                  <a:lnTo>
                    <a:pt x="12" y="140"/>
                  </a:lnTo>
                  <a:lnTo>
                    <a:pt x="16" y="144"/>
                  </a:lnTo>
                  <a:lnTo>
                    <a:pt x="19" y="148"/>
                  </a:lnTo>
                  <a:lnTo>
                    <a:pt x="24" y="153"/>
                  </a:lnTo>
                  <a:lnTo>
                    <a:pt x="27" y="157"/>
                  </a:lnTo>
                  <a:lnTo>
                    <a:pt x="33" y="161"/>
                  </a:lnTo>
                  <a:lnTo>
                    <a:pt x="38" y="165"/>
                  </a:lnTo>
                  <a:lnTo>
                    <a:pt x="43" y="170"/>
                  </a:lnTo>
                  <a:lnTo>
                    <a:pt x="46" y="172"/>
                  </a:lnTo>
                  <a:lnTo>
                    <a:pt x="50" y="175"/>
                  </a:lnTo>
                  <a:lnTo>
                    <a:pt x="55" y="179"/>
                  </a:lnTo>
                  <a:lnTo>
                    <a:pt x="58" y="181"/>
                  </a:lnTo>
                  <a:lnTo>
                    <a:pt x="63" y="185"/>
                  </a:lnTo>
                  <a:lnTo>
                    <a:pt x="65" y="187"/>
                  </a:lnTo>
                  <a:lnTo>
                    <a:pt x="60" y="148"/>
                  </a:lnTo>
                  <a:lnTo>
                    <a:pt x="49" y="87"/>
                  </a:lnTo>
                  <a:lnTo>
                    <a:pt x="63" y="107"/>
                  </a:lnTo>
                  <a:lnTo>
                    <a:pt x="66" y="111"/>
                  </a:lnTo>
                  <a:lnTo>
                    <a:pt x="70" y="114"/>
                  </a:lnTo>
                  <a:lnTo>
                    <a:pt x="73" y="118"/>
                  </a:lnTo>
                  <a:lnTo>
                    <a:pt x="77" y="121"/>
                  </a:lnTo>
                  <a:lnTo>
                    <a:pt x="82" y="125"/>
                  </a:lnTo>
                  <a:lnTo>
                    <a:pt x="88" y="128"/>
                  </a:lnTo>
                  <a:lnTo>
                    <a:pt x="93" y="132"/>
                  </a:lnTo>
                  <a:lnTo>
                    <a:pt x="99" y="134"/>
                  </a:lnTo>
                  <a:lnTo>
                    <a:pt x="106" y="135"/>
                  </a:lnTo>
                  <a:lnTo>
                    <a:pt x="112" y="138"/>
                  </a:lnTo>
                  <a:lnTo>
                    <a:pt x="120" y="140"/>
                  </a:lnTo>
                  <a:lnTo>
                    <a:pt x="128" y="140"/>
                  </a:lnTo>
                  <a:lnTo>
                    <a:pt x="135" y="142"/>
                  </a:lnTo>
                  <a:lnTo>
                    <a:pt x="142" y="144"/>
                  </a:lnTo>
                  <a:lnTo>
                    <a:pt x="149" y="145"/>
                  </a:lnTo>
                  <a:lnTo>
                    <a:pt x="153" y="145"/>
                  </a:lnTo>
                  <a:lnTo>
                    <a:pt x="161" y="146"/>
                  </a:lnTo>
                  <a:lnTo>
                    <a:pt x="165" y="146"/>
                  </a:lnTo>
                  <a:lnTo>
                    <a:pt x="170" y="147"/>
                  </a:lnTo>
                  <a:lnTo>
                    <a:pt x="173" y="147"/>
                  </a:lnTo>
                  <a:lnTo>
                    <a:pt x="177" y="147"/>
                  </a:lnTo>
                  <a:lnTo>
                    <a:pt x="178" y="147"/>
                  </a:lnTo>
                  <a:lnTo>
                    <a:pt x="179" y="148"/>
                  </a:lnTo>
                  <a:lnTo>
                    <a:pt x="133" y="109"/>
                  </a:lnTo>
                  <a:lnTo>
                    <a:pt x="105" y="65"/>
                  </a:lnTo>
                  <a:lnTo>
                    <a:pt x="109" y="64"/>
                  </a:lnTo>
                  <a:lnTo>
                    <a:pt x="112" y="61"/>
                  </a:lnTo>
                  <a:lnTo>
                    <a:pt x="117" y="61"/>
                  </a:lnTo>
                  <a:lnTo>
                    <a:pt x="122" y="60"/>
                  </a:lnTo>
                  <a:lnTo>
                    <a:pt x="128" y="61"/>
                  </a:lnTo>
                  <a:lnTo>
                    <a:pt x="135" y="61"/>
                  </a:lnTo>
                  <a:lnTo>
                    <a:pt x="142" y="65"/>
                  </a:lnTo>
                  <a:lnTo>
                    <a:pt x="146" y="68"/>
                  </a:lnTo>
                  <a:lnTo>
                    <a:pt x="151" y="75"/>
                  </a:lnTo>
                  <a:lnTo>
                    <a:pt x="156" y="82"/>
                  </a:lnTo>
                  <a:lnTo>
                    <a:pt x="163" y="89"/>
                  </a:lnTo>
                  <a:lnTo>
                    <a:pt x="165" y="93"/>
                  </a:lnTo>
                  <a:lnTo>
                    <a:pt x="169" y="97"/>
                  </a:lnTo>
                  <a:lnTo>
                    <a:pt x="171" y="100"/>
                  </a:lnTo>
                  <a:lnTo>
                    <a:pt x="176" y="105"/>
                  </a:lnTo>
                  <a:lnTo>
                    <a:pt x="179" y="108"/>
                  </a:lnTo>
                  <a:lnTo>
                    <a:pt x="184" y="112"/>
                  </a:lnTo>
                  <a:lnTo>
                    <a:pt x="188" y="114"/>
                  </a:lnTo>
                  <a:lnTo>
                    <a:pt x="192" y="118"/>
                  </a:lnTo>
                  <a:lnTo>
                    <a:pt x="197" y="120"/>
                  </a:lnTo>
                  <a:lnTo>
                    <a:pt x="202" y="121"/>
                  </a:lnTo>
                  <a:lnTo>
                    <a:pt x="206" y="124"/>
                  </a:lnTo>
                  <a:lnTo>
                    <a:pt x="211" y="125"/>
                  </a:lnTo>
                  <a:lnTo>
                    <a:pt x="216" y="126"/>
                  </a:lnTo>
                  <a:lnTo>
                    <a:pt x="221" y="127"/>
                  </a:lnTo>
                  <a:lnTo>
                    <a:pt x="225" y="127"/>
                  </a:lnTo>
                  <a:lnTo>
                    <a:pt x="231" y="128"/>
                  </a:lnTo>
                  <a:lnTo>
                    <a:pt x="235" y="128"/>
                  </a:lnTo>
                  <a:lnTo>
                    <a:pt x="239" y="128"/>
                  </a:lnTo>
                  <a:lnTo>
                    <a:pt x="243" y="128"/>
                  </a:lnTo>
                  <a:lnTo>
                    <a:pt x="246" y="128"/>
                  </a:lnTo>
                  <a:lnTo>
                    <a:pt x="251" y="128"/>
                  </a:lnTo>
                  <a:lnTo>
                    <a:pt x="254" y="128"/>
                  </a:lnTo>
                  <a:lnTo>
                    <a:pt x="252" y="128"/>
                  </a:lnTo>
                  <a:lnTo>
                    <a:pt x="250" y="130"/>
                  </a:lnTo>
                  <a:lnTo>
                    <a:pt x="249" y="134"/>
                  </a:lnTo>
                  <a:lnTo>
                    <a:pt x="246" y="139"/>
                  </a:lnTo>
                  <a:lnTo>
                    <a:pt x="244" y="144"/>
                  </a:lnTo>
                  <a:lnTo>
                    <a:pt x="243" y="150"/>
                  </a:lnTo>
                  <a:lnTo>
                    <a:pt x="242" y="157"/>
                  </a:lnTo>
                  <a:lnTo>
                    <a:pt x="243" y="164"/>
                  </a:lnTo>
                  <a:lnTo>
                    <a:pt x="245" y="171"/>
                  </a:lnTo>
                  <a:lnTo>
                    <a:pt x="249" y="178"/>
                  </a:lnTo>
                  <a:lnTo>
                    <a:pt x="251" y="181"/>
                  </a:lnTo>
                  <a:lnTo>
                    <a:pt x="254" y="185"/>
                  </a:lnTo>
                  <a:lnTo>
                    <a:pt x="256" y="190"/>
                  </a:lnTo>
                  <a:lnTo>
                    <a:pt x="259" y="193"/>
                  </a:lnTo>
                  <a:lnTo>
                    <a:pt x="264" y="200"/>
                  </a:lnTo>
                  <a:lnTo>
                    <a:pt x="270" y="208"/>
                  </a:lnTo>
                  <a:lnTo>
                    <a:pt x="274" y="216"/>
                  </a:lnTo>
                  <a:lnTo>
                    <a:pt x="278" y="224"/>
                  </a:lnTo>
                  <a:lnTo>
                    <a:pt x="279" y="231"/>
                  </a:lnTo>
                  <a:lnTo>
                    <a:pt x="279" y="238"/>
                  </a:lnTo>
                  <a:lnTo>
                    <a:pt x="278" y="244"/>
                  </a:lnTo>
                  <a:lnTo>
                    <a:pt x="277" y="252"/>
                  </a:lnTo>
                  <a:lnTo>
                    <a:pt x="275" y="258"/>
                  </a:lnTo>
                  <a:lnTo>
                    <a:pt x="272" y="265"/>
                  </a:lnTo>
                  <a:lnTo>
                    <a:pt x="271" y="269"/>
                  </a:lnTo>
                  <a:lnTo>
                    <a:pt x="271" y="273"/>
                  </a:lnTo>
                  <a:lnTo>
                    <a:pt x="270" y="277"/>
                  </a:lnTo>
                  <a:lnTo>
                    <a:pt x="270" y="281"/>
                  </a:lnTo>
                  <a:lnTo>
                    <a:pt x="270" y="285"/>
                  </a:lnTo>
                  <a:lnTo>
                    <a:pt x="270" y="289"/>
                  </a:lnTo>
                  <a:lnTo>
                    <a:pt x="270" y="293"/>
                  </a:lnTo>
                  <a:lnTo>
                    <a:pt x="270" y="297"/>
                  </a:lnTo>
                  <a:lnTo>
                    <a:pt x="270" y="300"/>
                  </a:lnTo>
                  <a:lnTo>
                    <a:pt x="270" y="305"/>
                  </a:lnTo>
                  <a:lnTo>
                    <a:pt x="271" y="310"/>
                  </a:lnTo>
                  <a:lnTo>
                    <a:pt x="272" y="313"/>
                  </a:lnTo>
                  <a:lnTo>
                    <a:pt x="274" y="320"/>
                  </a:lnTo>
                  <a:lnTo>
                    <a:pt x="275" y="325"/>
                  </a:lnTo>
                  <a:lnTo>
                    <a:pt x="276" y="329"/>
                  </a:lnTo>
                  <a:lnTo>
                    <a:pt x="277" y="331"/>
                  </a:lnTo>
                  <a:lnTo>
                    <a:pt x="259" y="363"/>
                  </a:lnTo>
                  <a:lnTo>
                    <a:pt x="262" y="366"/>
                  </a:lnTo>
                  <a:lnTo>
                    <a:pt x="264" y="370"/>
                  </a:lnTo>
                  <a:lnTo>
                    <a:pt x="268" y="377"/>
                  </a:lnTo>
                  <a:lnTo>
                    <a:pt x="268" y="379"/>
                  </a:lnTo>
                  <a:lnTo>
                    <a:pt x="270" y="384"/>
                  </a:lnTo>
                  <a:lnTo>
                    <a:pt x="271" y="389"/>
                  </a:lnTo>
                  <a:lnTo>
                    <a:pt x="272" y="392"/>
                  </a:lnTo>
                  <a:lnTo>
                    <a:pt x="274" y="397"/>
                  </a:lnTo>
                  <a:lnTo>
                    <a:pt x="274" y="403"/>
                  </a:lnTo>
                  <a:lnTo>
                    <a:pt x="275" y="408"/>
                  </a:lnTo>
                  <a:lnTo>
                    <a:pt x="275" y="413"/>
                  </a:lnTo>
                  <a:lnTo>
                    <a:pt x="275" y="418"/>
                  </a:lnTo>
                  <a:lnTo>
                    <a:pt x="274" y="424"/>
                  </a:lnTo>
                  <a:lnTo>
                    <a:pt x="274" y="429"/>
                  </a:lnTo>
                  <a:lnTo>
                    <a:pt x="274" y="435"/>
                  </a:lnTo>
                  <a:lnTo>
                    <a:pt x="271" y="439"/>
                  </a:lnTo>
                  <a:lnTo>
                    <a:pt x="271" y="444"/>
                  </a:lnTo>
                  <a:lnTo>
                    <a:pt x="270" y="449"/>
                  </a:lnTo>
                  <a:lnTo>
                    <a:pt x="269" y="453"/>
                  </a:lnTo>
                  <a:lnTo>
                    <a:pt x="268" y="457"/>
                  </a:lnTo>
                  <a:lnTo>
                    <a:pt x="266" y="462"/>
                  </a:lnTo>
                  <a:lnTo>
                    <a:pt x="265" y="464"/>
                  </a:lnTo>
                  <a:lnTo>
                    <a:pt x="264" y="468"/>
                  </a:lnTo>
                  <a:lnTo>
                    <a:pt x="263" y="471"/>
                  </a:lnTo>
                  <a:lnTo>
                    <a:pt x="263" y="473"/>
                  </a:lnTo>
                  <a:lnTo>
                    <a:pt x="189" y="548"/>
                  </a:lnTo>
                  <a:lnTo>
                    <a:pt x="156" y="568"/>
                  </a:lnTo>
                  <a:lnTo>
                    <a:pt x="155" y="568"/>
                  </a:lnTo>
                  <a:lnTo>
                    <a:pt x="152" y="568"/>
                  </a:lnTo>
                  <a:lnTo>
                    <a:pt x="149" y="568"/>
                  </a:lnTo>
                  <a:lnTo>
                    <a:pt x="144" y="568"/>
                  </a:lnTo>
                  <a:lnTo>
                    <a:pt x="137" y="568"/>
                  </a:lnTo>
                  <a:lnTo>
                    <a:pt x="131" y="568"/>
                  </a:lnTo>
                  <a:lnTo>
                    <a:pt x="126" y="567"/>
                  </a:lnTo>
                  <a:lnTo>
                    <a:pt x="123" y="567"/>
                  </a:lnTo>
                  <a:lnTo>
                    <a:pt x="119" y="565"/>
                  </a:lnTo>
                  <a:lnTo>
                    <a:pt x="116" y="564"/>
                  </a:lnTo>
                  <a:lnTo>
                    <a:pt x="110" y="563"/>
                  </a:lnTo>
                  <a:lnTo>
                    <a:pt x="105" y="561"/>
                  </a:lnTo>
                  <a:lnTo>
                    <a:pt x="102" y="559"/>
                  </a:lnTo>
                  <a:lnTo>
                    <a:pt x="97" y="557"/>
                  </a:lnTo>
                  <a:lnTo>
                    <a:pt x="92" y="556"/>
                  </a:lnTo>
                  <a:lnTo>
                    <a:pt x="89" y="554"/>
                  </a:lnTo>
                  <a:lnTo>
                    <a:pt x="84" y="552"/>
                  </a:lnTo>
                  <a:lnTo>
                    <a:pt x="82" y="551"/>
                  </a:lnTo>
                  <a:lnTo>
                    <a:pt x="75" y="546"/>
                  </a:lnTo>
                  <a:lnTo>
                    <a:pt x="70" y="545"/>
                  </a:lnTo>
                  <a:lnTo>
                    <a:pt x="66" y="543"/>
                  </a:lnTo>
                  <a:lnTo>
                    <a:pt x="65" y="543"/>
                  </a:lnTo>
                  <a:lnTo>
                    <a:pt x="39" y="526"/>
                  </a:lnTo>
                  <a:lnTo>
                    <a:pt x="44" y="589"/>
                  </a:lnTo>
                  <a:lnTo>
                    <a:pt x="52" y="662"/>
                  </a:lnTo>
                  <a:lnTo>
                    <a:pt x="90" y="743"/>
                  </a:lnTo>
                  <a:lnTo>
                    <a:pt x="90" y="742"/>
                  </a:lnTo>
                  <a:lnTo>
                    <a:pt x="91" y="736"/>
                  </a:lnTo>
                  <a:lnTo>
                    <a:pt x="92" y="731"/>
                  </a:lnTo>
                  <a:lnTo>
                    <a:pt x="95" y="728"/>
                  </a:lnTo>
                  <a:lnTo>
                    <a:pt x="97" y="722"/>
                  </a:lnTo>
                  <a:lnTo>
                    <a:pt x="102" y="717"/>
                  </a:lnTo>
                  <a:lnTo>
                    <a:pt x="106" y="710"/>
                  </a:lnTo>
                  <a:lnTo>
                    <a:pt x="112" y="703"/>
                  </a:lnTo>
                  <a:lnTo>
                    <a:pt x="118" y="696"/>
                  </a:lnTo>
                  <a:lnTo>
                    <a:pt x="124" y="689"/>
                  </a:lnTo>
                  <a:lnTo>
                    <a:pt x="128" y="682"/>
                  </a:lnTo>
                  <a:lnTo>
                    <a:pt x="132" y="675"/>
                  </a:lnTo>
                  <a:lnTo>
                    <a:pt x="135" y="668"/>
                  </a:lnTo>
                  <a:lnTo>
                    <a:pt x="136" y="662"/>
                  </a:lnTo>
                  <a:lnTo>
                    <a:pt x="135" y="656"/>
                  </a:lnTo>
                  <a:lnTo>
                    <a:pt x="131" y="650"/>
                  </a:lnTo>
                  <a:lnTo>
                    <a:pt x="128" y="644"/>
                  </a:lnTo>
                  <a:lnTo>
                    <a:pt x="124" y="640"/>
                  </a:lnTo>
                  <a:lnTo>
                    <a:pt x="119" y="635"/>
                  </a:lnTo>
                  <a:lnTo>
                    <a:pt x="117" y="631"/>
                  </a:lnTo>
                  <a:lnTo>
                    <a:pt x="116" y="627"/>
                  </a:lnTo>
                  <a:lnTo>
                    <a:pt x="118" y="622"/>
                  </a:lnTo>
                  <a:lnTo>
                    <a:pt x="119" y="621"/>
                  </a:lnTo>
                  <a:lnTo>
                    <a:pt x="123" y="618"/>
                  </a:lnTo>
                  <a:lnTo>
                    <a:pt x="126" y="616"/>
                  </a:lnTo>
                  <a:lnTo>
                    <a:pt x="130" y="614"/>
                  </a:lnTo>
                  <a:lnTo>
                    <a:pt x="133" y="611"/>
                  </a:lnTo>
                  <a:lnTo>
                    <a:pt x="138" y="610"/>
                  </a:lnTo>
                  <a:lnTo>
                    <a:pt x="143" y="608"/>
                  </a:lnTo>
                  <a:lnTo>
                    <a:pt x="148" y="607"/>
                  </a:lnTo>
                  <a:lnTo>
                    <a:pt x="151" y="605"/>
                  </a:lnTo>
                  <a:lnTo>
                    <a:pt x="156" y="603"/>
                  </a:lnTo>
                  <a:lnTo>
                    <a:pt x="159" y="602"/>
                  </a:lnTo>
                  <a:lnTo>
                    <a:pt x="163" y="601"/>
                  </a:lnTo>
                  <a:lnTo>
                    <a:pt x="169" y="600"/>
                  </a:lnTo>
                  <a:lnTo>
                    <a:pt x="171" y="600"/>
                  </a:lnTo>
                  <a:lnTo>
                    <a:pt x="173" y="600"/>
                  </a:lnTo>
                  <a:lnTo>
                    <a:pt x="177" y="601"/>
                  </a:lnTo>
                  <a:lnTo>
                    <a:pt x="183" y="602"/>
                  </a:lnTo>
                  <a:lnTo>
                    <a:pt x="189" y="601"/>
                  </a:lnTo>
                  <a:lnTo>
                    <a:pt x="196" y="598"/>
                  </a:lnTo>
                  <a:lnTo>
                    <a:pt x="199" y="596"/>
                  </a:lnTo>
                  <a:lnTo>
                    <a:pt x="204" y="595"/>
                  </a:lnTo>
                  <a:lnTo>
                    <a:pt x="209" y="591"/>
                  </a:lnTo>
                  <a:lnTo>
                    <a:pt x="213" y="588"/>
                  </a:lnTo>
                  <a:lnTo>
                    <a:pt x="218" y="583"/>
                  </a:lnTo>
                  <a:lnTo>
                    <a:pt x="222" y="578"/>
                  </a:lnTo>
                  <a:lnTo>
                    <a:pt x="226" y="574"/>
                  </a:lnTo>
                  <a:lnTo>
                    <a:pt x="231" y="568"/>
                  </a:lnTo>
                  <a:lnTo>
                    <a:pt x="236" y="562"/>
                  </a:lnTo>
                  <a:lnTo>
                    <a:pt x="239" y="556"/>
                  </a:lnTo>
                  <a:lnTo>
                    <a:pt x="244" y="550"/>
                  </a:lnTo>
                  <a:lnTo>
                    <a:pt x="249" y="544"/>
                  </a:lnTo>
                  <a:lnTo>
                    <a:pt x="252" y="538"/>
                  </a:lnTo>
                  <a:lnTo>
                    <a:pt x="256" y="532"/>
                  </a:lnTo>
                  <a:lnTo>
                    <a:pt x="259" y="528"/>
                  </a:lnTo>
                  <a:lnTo>
                    <a:pt x="263" y="523"/>
                  </a:lnTo>
                  <a:lnTo>
                    <a:pt x="266" y="517"/>
                  </a:lnTo>
                  <a:lnTo>
                    <a:pt x="268" y="515"/>
                  </a:lnTo>
                  <a:lnTo>
                    <a:pt x="268" y="517"/>
                  </a:lnTo>
                  <a:lnTo>
                    <a:pt x="268" y="521"/>
                  </a:lnTo>
                  <a:lnTo>
                    <a:pt x="268" y="523"/>
                  </a:lnTo>
                  <a:lnTo>
                    <a:pt x="268" y="528"/>
                  </a:lnTo>
                  <a:lnTo>
                    <a:pt x="269" y="531"/>
                  </a:lnTo>
                  <a:lnTo>
                    <a:pt x="270" y="537"/>
                  </a:lnTo>
                  <a:lnTo>
                    <a:pt x="270" y="542"/>
                  </a:lnTo>
                  <a:lnTo>
                    <a:pt x="271" y="546"/>
                  </a:lnTo>
                  <a:lnTo>
                    <a:pt x="271" y="552"/>
                  </a:lnTo>
                  <a:lnTo>
                    <a:pt x="274" y="559"/>
                  </a:lnTo>
                  <a:lnTo>
                    <a:pt x="275" y="565"/>
                  </a:lnTo>
                  <a:lnTo>
                    <a:pt x="276" y="571"/>
                  </a:lnTo>
                  <a:lnTo>
                    <a:pt x="278" y="578"/>
                  </a:lnTo>
                  <a:lnTo>
                    <a:pt x="279" y="584"/>
                  </a:lnTo>
                  <a:lnTo>
                    <a:pt x="282" y="590"/>
                  </a:lnTo>
                  <a:lnTo>
                    <a:pt x="284" y="596"/>
                  </a:lnTo>
                  <a:lnTo>
                    <a:pt x="285" y="602"/>
                  </a:lnTo>
                  <a:lnTo>
                    <a:pt x="288" y="608"/>
                  </a:lnTo>
                  <a:lnTo>
                    <a:pt x="289" y="614"/>
                  </a:lnTo>
                  <a:lnTo>
                    <a:pt x="290" y="618"/>
                  </a:lnTo>
                  <a:lnTo>
                    <a:pt x="292" y="624"/>
                  </a:lnTo>
                  <a:lnTo>
                    <a:pt x="294" y="630"/>
                  </a:lnTo>
                  <a:lnTo>
                    <a:pt x="294" y="635"/>
                  </a:lnTo>
                  <a:lnTo>
                    <a:pt x="295" y="641"/>
                  </a:lnTo>
                  <a:lnTo>
                    <a:pt x="294" y="645"/>
                  </a:lnTo>
                  <a:lnTo>
                    <a:pt x="294" y="651"/>
                  </a:lnTo>
                  <a:lnTo>
                    <a:pt x="291" y="656"/>
                  </a:lnTo>
                  <a:lnTo>
                    <a:pt x="289" y="662"/>
                  </a:lnTo>
                  <a:lnTo>
                    <a:pt x="286" y="668"/>
                  </a:lnTo>
                  <a:lnTo>
                    <a:pt x="283" y="674"/>
                  </a:lnTo>
                  <a:lnTo>
                    <a:pt x="277" y="677"/>
                  </a:lnTo>
                  <a:lnTo>
                    <a:pt x="271" y="682"/>
                  </a:lnTo>
                  <a:lnTo>
                    <a:pt x="265" y="688"/>
                  </a:lnTo>
                  <a:lnTo>
                    <a:pt x="259" y="693"/>
                  </a:lnTo>
                  <a:lnTo>
                    <a:pt x="251" y="696"/>
                  </a:lnTo>
                  <a:lnTo>
                    <a:pt x="244" y="701"/>
                  </a:lnTo>
                  <a:lnTo>
                    <a:pt x="236" y="706"/>
                  </a:lnTo>
                  <a:lnTo>
                    <a:pt x="230" y="709"/>
                  </a:lnTo>
                  <a:lnTo>
                    <a:pt x="222" y="713"/>
                  </a:lnTo>
                  <a:lnTo>
                    <a:pt x="216" y="716"/>
                  </a:lnTo>
                  <a:lnTo>
                    <a:pt x="210" y="718"/>
                  </a:lnTo>
                  <a:lnTo>
                    <a:pt x="205" y="721"/>
                  </a:lnTo>
                  <a:lnTo>
                    <a:pt x="201" y="722"/>
                  </a:lnTo>
                  <a:lnTo>
                    <a:pt x="198" y="724"/>
                  </a:lnTo>
                  <a:lnTo>
                    <a:pt x="196" y="726"/>
                  </a:lnTo>
                  <a:lnTo>
                    <a:pt x="210" y="777"/>
                  </a:lnTo>
                  <a:lnTo>
                    <a:pt x="265" y="749"/>
                  </a:lnTo>
                  <a:lnTo>
                    <a:pt x="329" y="654"/>
                  </a:lnTo>
                  <a:lnTo>
                    <a:pt x="304" y="491"/>
                  </a:lnTo>
                  <a:lnTo>
                    <a:pt x="304" y="469"/>
                  </a:lnTo>
                  <a:lnTo>
                    <a:pt x="315" y="449"/>
                  </a:lnTo>
                  <a:lnTo>
                    <a:pt x="324" y="390"/>
                  </a:lnTo>
                  <a:lnTo>
                    <a:pt x="324" y="389"/>
                  </a:lnTo>
                  <a:lnTo>
                    <a:pt x="323" y="386"/>
                  </a:lnTo>
                  <a:lnTo>
                    <a:pt x="322" y="382"/>
                  </a:lnTo>
                  <a:lnTo>
                    <a:pt x="321" y="377"/>
                  </a:lnTo>
                  <a:lnTo>
                    <a:pt x="318" y="373"/>
                  </a:lnTo>
                  <a:lnTo>
                    <a:pt x="318" y="370"/>
                  </a:lnTo>
                  <a:lnTo>
                    <a:pt x="317" y="366"/>
                  </a:lnTo>
                  <a:lnTo>
                    <a:pt x="317" y="363"/>
                  </a:lnTo>
                  <a:lnTo>
                    <a:pt x="317" y="359"/>
                  </a:lnTo>
                  <a:lnTo>
                    <a:pt x="316" y="356"/>
                  </a:lnTo>
                  <a:lnTo>
                    <a:pt x="316" y="351"/>
                  </a:lnTo>
                  <a:lnTo>
                    <a:pt x="316" y="347"/>
                  </a:lnTo>
                  <a:lnTo>
                    <a:pt x="316" y="343"/>
                  </a:lnTo>
                  <a:lnTo>
                    <a:pt x="316" y="338"/>
                  </a:lnTo>
                  <a:lnTo>
                    <a:pt x="316" y="334"/>
                  </a:lnTo>
                  <a:lnTo>
                    <a:pt x="317" y="330"/>
                  </a:lnTo>
                  <a:lnTo>
                    <a:pt x="317" y="325"/>
                  </a:lnTo>
                  <a:lnTo>
                    <a:pt x="318" y="322"/>
                  </a:lnTo>
                  <a:lnTo>
                    <a:pt x="319" y="317"/>
                  </a:lnTo>
                  <a:lnTo>
                    <a:pt x="321" y="313"/>
                  </a:lnTo>
                  <a:lnTo>
                    <a:pt x="322" y="309"/>
                  </a:lnTo>
                  <a:lnTo>
                    <a:pt x="323" y="304"/>
                  </a:lnTo>
                  <a:lnTo>
                    <a:pt x="324" y="300"/>
                  </a:lnTo>
                  <a:lnTo>
                    <a:pt x="326" y="297"/>
                  </a:lnTo>
                  <a:lnTo>
                    <a:pt x="330" y="290"/>
                  </a:lnTo>
                  <a:lnTo>
                    <a:pt x="335" y="285"/>
                  </a:lnTo>
                  <a:lnTo>
                    <a:pt x="336" y="278"/>
                  </a:lnTo>
                  <a:lnTo>
                    <a:pt x="339" y="273"/>
                  </a:lnTo>
                  <a:lnTo>
                    <a:pt x="342" y="266"/>
                  </a:lnTo>
                  <a:lnTo>
                    <a:pt x="345" y="260"/>
                  </a:lnTo>
                  <a:lnTo>
                    <a:pt x="345" y="256"/>
                  </a:lnTo>
                  <a:lnTo>
                    <a:pt x="345" y="252"/>
                  </a:lnTo>
                  <a:lnTo>
                    <a:pt x="345" y="246"/>
                  </a:lnTo>
                  <a:lnTo>
                    <a:pt x="345" y="241"/>
                  </a:lnTo>
                  <a:lnTo>
                    <a:pt x="343" y="234"/>
                  </a:lnTo>
                  <a:lnTo>
                    <a:pt x="343" y="228"/>
                  </a:lnTo>
                  <a:lnTo>
                    <a:pt x="341" y="221"/>
                  </a:lnTo>
                  <a:lnTo>
                    <a:pt x="339" y="213"/>
                  </a:lnTo>
                  <a:lnTo>
                    <a:pt x="335" y="204"/>
                  </a:lnTo>
                  <a:lnTo>
                    <a:pt x="331" y="193"/>
                  </a:lnTo>
                  <a:lnTo>
                    <a:pt x="326" y="183"/>
                  </a:lnTo>
                  <a:lnTo>
                    <a:pt x="322" y="173"/>
                  </a:lnTo>
                  <a:lnTo>
                    <a:pt x="317" y="161"/>
                  </a:lnTo>
                  <a:lnTo>
                    <a:pt x="314" y="151"/>
                  </a:lnTo>
                  <a:lnTo>
                    <a:pt x="308" y="140"/>
                  </a:lnTo>
                  <a:lnTo>
                    <a:pt x="304" y="131"/>
                  </a:lnTo>
                  <a:lnTo>
                    <a:pt x="299" y="120"/>
                  </a:lnTo>
                  <a:lnTo>
                    <a:pt x="295" y="112"/>
                  </a:lnTo>
                  <a:lnTo>
                    <a:pt x="290" y="104"/>
                  </a:lnTo>
                  <a:lnTo>
                    <a:pt x="288" y="97"/>
                  </a:lnTo>
                  <a:lnTo>
                    <a:pt x="284" y="91"/>
                  </a:lnTo>
                  <a:lnTo>
                    <a:pt x="283" y="87"/>
                  </a:lnTo>
                  <a:lnTo>
                    <a:pt x="282" y="85"/>
                  </a:lnTo>
                  <a:lnTo>
                    <a:pt x="282" y="84"/>
                  </a:lnTo>
                  <a:lnTo>
                    <a:pt x="133" y="0"/>
                  </a:lnTo>
                  <a:lnTo>
                    <a:pt x="5" y="99"/>
                  </a:lnTo>
                  <a:close/>
                </a:path>
              </a:pathLst>
            </a:custGeom>
            <a:solidFill>
              <a:srgbClr val="FAAEA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306" name="Freeform 61"/>
            <p:cNvSpPr>
              <a:spLocks/>
            </p:cNvSpPr>
            <p:nvPr/>
          </p:nvSpPr>
          <p:spPr bwMode="auto">
            <a:xfrm>
              <a:off x="1752" y="2121"/>
              <a:ext cx="173" cy="236"/>
            </a:xfrm>
            <a:custGeom>
              <a:avLst/>
              <a:gdLst>
                <a:gd name="T0" fmla="*/ 88 w 173"/>
                <a:gd name="T1" fmla="*/ 0 h 236"/>
                <a:gd name="T2" fmla="*/ 87 w 173"/>
                <a:gd name="T3" fmla="*/ 5 h 236"/>
                <a:gd name="T4" fmla="*/ 85 w 173"/>
                <a:gd name="T5" fmla="*/ 12 h 236"/>
                <a:gd name="T6" fmla="*/ 81 w 173"/>
                <a:gd name="T7" fmla="*/ 20 h 236"/>
                <a:gd name="T8" fmla="*/ 77 w 173"/>
                <a:gd name="T9" fmla="*/ 28 h 236"/>
                <a:gd name="T10" fmla="*/ 71 w 173"/>
                <a:gd name="T11" fmla="*/ 38 h 236"/>
                <a:gd name="T12" fmla="*/ 61 w 173"/>
                <a:gd name="T13" fmla="*/ 48 h 236"/>
                <a:gd name="T14" fmla="*/ 52 w 173"/>
                <a:gd name="T15" fmla="*/ 60 h 236"/>
                <a:gd name="T16" fmla="*/ 41 w 173"/>
                <a:gd name="T17" fmla="*/ 72 h 236"/>
                <a:gd name="T18" fmla="*/ 31 w 173"/>
                <a:gd name="T19" fmla="*/ 83 h 236"/>
                <a:gd name="T20" fmla="*/ 20 w 173"/>
                <a:gd name="T21" fmla="*/ 94 h 236"/>
                <a:gd name="T22" fmla="*/ 11 w 173"/>
                <a:gd name="T23" fmla="*/ 103 h 236"/>
                <a:gd name="T24" fmla="*/ 3 w 173"/>
                <a:gd name="T25" fmla="*/ 112 h 236"/>
                <a:gd name="T26" fmla="*/ 0 w 173"/>
                <a:gd name="T27" fmla="*/ 116 h 236"/>
                <a:gd name="T28" fmla="*/ 0 w 173"/>
                <a:gd name="T29" fmla="*/ 121 h 236"/>
                <a:gd name="T30" fmla="*/ 0 w 173"/>
                <a:gd name="T31" fmla="*/ 130 h 236"/>
                <a:gd name="T32" fmla="*/ 0 w 173"/>
                <a:gd name="T33" fmla="*/ 138 h 236"/>
                <a:gd name="T34" fmla="*/ 0 w 173"/>
                <a:gd name="T35" fmla="*/ 147 h 236"/>
                <a:gd name="T36" fmla="*/ 0 w 173"/>
                <a:gd name="T37" fmla="*/ 158 h 236"/>
                <a:gd name="T38" fmla="*/ 0 w 173"/>
                <a:gd name="T39" fmla="*/ 169 h 236"/>
                <a:gd name="T40" fmla="*/ 1 w 173"/>
                <a:gd name="T41" fmla="*/ 180 h 236"/>
                <a:gd name="T42" fmla="*/ 3 w 173"/>
                <a:gd name="T43" fmla="*/ 191 h 236"/>
                <a:gd name="T44" fmla="*/ 4 w 173"/>
                <a:gd name="T45" fmla="*/ 202 h 236"/>
                <a:gd name="T46" fmla="*/ 5 w 173"/>
                <a:gd name="T47" fmla="*/ 211 h 236"/>
                <a:gd name="T48" fmla="*/ 6 w 173"/>
                <a:gd name="T49" fmla="*/ 220 h 236"/>
                <a:gd name="T50" fmla="*/ 7 w 173"/>
                <a:gd name="T51" fmla="*/ 226 h 236"/>
                <a:gd name="T52" fmla="*/ 10 w 173"/>
                <a:gd name="T53" fmla="*/ 233 h 236"/>
                <a:gd name="T54" fmla="*/ 10 w 173"/>
                <a:gd name="T55" fmla="*/ 233 h 236"/>
                <a:gd name="T56" fmla="*/ 14 w 173"/>
                <a:gd name="T57" fmla="*/ 224 h 236"/>
                <a:gd name="T58" fmla="*/ 23 w 173"/>
                <a:gd name="T59" fmla="*/ 213 h 236"/>
                <a:gd name="T60" fmla="*/ 31 w 173"/>
                <a:gd name="T61" fmla="*/ 204 h 236"/>
                <a:gd name="T62" fmla="*/ 41 w 173"/>
                <a:gd name="T63" fmla="*/ 194 h 236"/>
                <a:gd name="T64" fmla="*/ 54 w 173"/>
                <a:gd name="T65" fmla="*/ 185 h 236"/>
                <a:gd name="T66" fmla="*/ 70 w 173"/>
                <a:gd name="T67" fmla="*/ 174 h 236"/>
                <a:gd name="T68" fmla="*/ 87 w 173"/>
                <a:gd name="T69" fmla="*/ 164 h 236"/>
                <a:gd name="T70" fmla="*/ 106 w 173"/>
                <a:gd name="T71" fmla="*/ 154 h 236"/>
                <a:gd name="T72" fmla="*/ 124 w 173"/>
                <a:gd name="T73" fmla="*/ 146 h 236"/>
                <a:gd name="T74" fmla="*/ 140 w 173"/>
                <a:gd name="T75" fmla="*/ 138 h 236"/>
                <a:gd name="T76" fmla="*/ 154 w 173"/>
                <a:gd name="T77" fmla="*/ 132 h 236"/>
                <a:gd name="T78" fmla="*/ 165 w 173"/>
                <a:gd name="T79" fmla="*/ 129 h 236"/>
                <a:gd name="T80" fmla="*/ 172 w 173"/>
                <a:gd name="T81" fmla="*/ 126 h 236"/>
                <a:gd name="T82" fmla="*/ 88 w 173"/>
                <a:gd name="T83" fmla="*/ 0 h 2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173"/>
                <a:gd name="T127" fmla="*/ 0 h 236"/>
                <a:gd name="T128" fmla="*/ 173 w 173"/>
                <a:gd name="T129" fmla="*/ 236 h 2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173" h="236">
                  <a:moveTo>
                    <a:pt x="88" y="0"/>
                  </a:moveTo>
                  <a:lnTo>
                    <a:pt x="88" y="0"/>
                  </a:lnTo>
                  <a:lnTo>
                    <a:pt x="88" y="2"/>
                  </a:lnTo>
                  <a:lnTo>
                    <a:pt x="87" y="5"/>
                  </a:lnTo>
                  <a:lnTo>
                    <a:pt x="86" y="11"/>
                  </a:lnTo>
                  <a:lnTo>
                    <a:pt x="85" y="12"/>
                  </a:lnTo>
                  <a:lnTo>
                    <a:pt x="83" y="15"/>
                  </a:lnTo>
                  <a:lnTo>
                    <a:pt x="81" y="20"/>
                  </a:lnTo>
                  <a:lnTo>
                    <a:pt x="79" y="25"/>
                  </a:lnTo>
                  <a:lnTo>
                    <a:pt x="77" y="28"/>
                  </a:lnTo>
                  <a:lnTo>
                    <a:pt x="74" y="33"/>
                  </a:lnTo>
                  <a:lnTo>
                    <a:pt x="71" y="38"/>
                  </a:lnTo>
                  <a:lnTo>
                    <a:pt x="67" y="44"/>
                  </a:lnTo>
                  <a:lnTo>
                    <a:pt x="61" y="48"/>
                  </a:lnTo>
                  <a:lnTo>
                    <a:pt x="57" y="54"/>
                  </a:lnTo>
                  <a:lnTo>
                    <a:pt x="52" y="60"/>
                  </a:lnTo>
                  <a:lnTo>
                    <a:pt x="47" y="66"/>
                  </a:lnTo>
                  <a:lnTo>
                    <a:pt x="41" y="72"/>
                  </a:lnTo>
                  <a:lnTo>
                    <a:pt x="35" y="78"/>
                  </a:lnTo>
                  <a:lnTo>
                    <a:pt x="31" y="83"/>
                  </a:lnTo>
                  <a:lnTo>
                    <a:pt x="25" y="90"/>
                  </a:lnTo>
                  <a:lnTo>
                    <a:pt x="20" y="94"/>
                  </a:lnTo>
                  <a:lnTo>
                    <a:pt x="15" y="99"/>
                  </a:lnTo>
                  <a:lnTo>
                    <a:pt x="11" y="103"/>
                  </a:lnTo>
                  <a:lnTo>
                    <a:pt x="7" y="107"/>
                  </a:lnTo>
                  <a:lnTo>
                    <a:pt x="3" y="112"/>
                  </a:lnTo>
                  <a:lnTo>
                    <a:pt x="1" y="114"/>
                  </a:lnTo>
                  <a:lnTo>
                    <a:pt x="0" y="116"/>
                  </a:lnTo>
                  <a:lnTo>
                    <a:pt x="0" y="119"/>
                  </a:lnTo>
                  <a:lnTo>
                    <a:pt x="0" y="121"/>
                  </a:lnTo>
                  <a:lnTo>
                    <a:pt x="0" y="125"/>
                  </a:lnTo>
                  <a:lnTo>
                    <a:pt x="0" y="130"/>
                  </a:lnTo>
                  <a:lnTo>
                    <a:pt x="0" y="133"/>
                  </a:lnTo>
                  <a:lnTo>
                    <a:pt x="0" y="138"/>
                  </a:lnTo>
                  <a:lnTo>
                    <a:pt x="0" y="143"/>
                  </a:lnTo>
                  <a:lnTo>
                    <a:pt x="0" y="147"/>
                  </a:lnTo>
                  <a:lnTo>
                    <a:pt x="0" y="153"/>
                  </a:lnTo>
                  <a:lnTo>
                    <a:pt x="0" y="158"/>
                  </a:lnTo>
                  <a:lnTo>
                    <a:pt x="0" y="164"/>
                  </a:lnTo>
                  <a:lnTo>
                    <a:pt x="0" y="169"/>
                  </a:lnTo>
                  <a:lnTo>
                    <a:pt x="1" y="176"/>
                  </a:lnTo>
                  <a:lnTo>
                    <a:pt x="1" y="180"/>
                  </a:lnTo>
                  <a:lnTo>
                    <a:pt x="1" y="186"/>
                  </a:lnTo>
                  <a:lnTo>
                    <a:pt x="3" y="191"/>
                  </a:lnTo>
                  <a:lnTo>
                    <a:pt x="3" y="197"/>
                  </a:lnTo>
                  <a:lnTo>
                    <a:pt x="4" y="202"/>
                  </a:lnTo>
                  <a:lnTo>
                    <a:pt x="4" y="206"/>
                  </a:lnTo>
                  <a:lnTo>
                    <a:pt x="5" y="211"/>
                  </a:lnTo>
                  <a:lnTo>
                    <a:pt x="6" y="217"/>
                  </a:lnTo>
                  <a:lnTo>
                    <a:pt x="6" y="220"/>
                  </a:lnTo>
                  <a:lnTo>
                    <a:pt x="7" y="224"/>
                  </a:lnTo>
                  <a:lnTo>
                    <a:pt x="7" y="226"/>
                  </a:lnTo>
                  <a:lnTo>
                    <a:pt x="8" y="230"/>
                  </a:lnTo>
                  <a:lnTo>
                    <a:pt x="10" y="233"/>
                  </a:lnTo>
                  <a:lnTo>
                    <a:pt x="10" y="236"/>
                  </a:lnTo>
                  <a:lnTo>
                    <a:pt x="10" y="233"/>
                  </a:lnTo>
                  <a:lnTo>
                    <a:pt x="12" y="231"/>
                  </a:lnTo>
                  <a:lnTo>
                    <a:pt x="14" y="224"/>
                  </a:lnTo>
                  <a:lnTo>
                    <a:pt x="20" y="218"/>
                  </a:lnTo>
                  <a:lnTo>
                    <a:pt x="23" y="213"/>
                  </a:lnTo>
                  <a:lnTo>
                    <a:pt x="27" y="209"/>
                  </a:lnTo>
                  <a:lnTo>
                    <a:pt x="31" y="204"/>
                  </a:lnTo>
                  <a:lnTo>
                    <a:pt x="35" y="200"/>
                  </a:lnTo>
                  <a:lnTo>
                    <a:pt x="41" y="194"/>
                  </a:lnTo>
                  <a:lnTo>
                    <a:pt x="48" y="190"/>
                  </a:lnTo>
                  <a:lnTo>
                    <a:pt x="54" y="185"/>
                  </a:lnTo>
                  <a:lnTo>
                    <a:pt x="63" y="180"/>
                  </a:lnTo>
                  <a:lnTo>
                    <a:pt x="70" y="174"/>
                  </a:lnTo>
                  <a:lnTo>
                    <a:pt x="78" y="170"/>
                  </a:lnTo>
                  <a:lnTo>
                    <a:pt x="87" y="164"/>
                  </a:lnTo>
                  <a:lnTo>
                    <a:pt x="97" y="160"/>
                  </a:lnTo>
                  <a:lnTo>
                    <a:pt x="106" y="154"/>
                  </a:lnTo>
                  <a:lnTo>
                    <a:pt x="114" y="150"/>
                  </a:lnTo>
                  <a:lnTo>
                    <a:pt x="124" y="146"/>
                  </a:lnTo>
                  <a:lnTo>
                    <a:pt x="133" y="143"/>
                  </a:lnTo>
                  <a:lnTo>
                    <a:pt x="140" y="138"/>
                  </a:lnTo>
                  <a:lnTo>
                    <a:pt x="148" y="136"/>
                  </a:lnTo>
                  <a:lnTo>
                    <a:pt x="154" y="132"/>
                  </a:lnTo>
                  <a:lnTo>
                    <a:pt x="161" y="130"/>
                  </a:lnTo>
                  <a:lnTo>
                    <a:pt x="165" y="129"/>
                  </a:lnTo>
                  <a:lnTo>
                    <a:pt x="170" y="127"/>
                  </a:lnTo>
                  <a:lnTo>
                    <a:pt x="172" y="126"/>
                  </a:lnTo>
                  <a:lnTo>
                    <a:pt x="173" y="126"/>
                  </a:lnTo>
                  <a:lnTo>
                    <a:pt x="88" y="0"/>
                  </a:lnTo>
                  <a:close/>
                </a:path>
              </a:pathLst>
            </a:custGeom>
            <a:solidFill>
              <a:srgbClr val="FAC7C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307" name="Freeform 62"/>
            <p:cNvSpPr>
              <a:spLocks/>
            </p:cNvSpPr>
            <p:nvPr/>
          </p:nvSpPr>
          <p:spPr bwMode="auto">
            <a:xfrm>
              <a:off x="1992" y="1890"/>
              <a:ext cx="79" cy="87"/>
            </a:xfrm>
            <a:custGeom>
              <a:avLst/>
              <a:gdLst>
                <a:gd name="T0" fmla="*/ 0 w 79"/>
                <a:gd name="T1" fmla="*/ 45 h 87"/>
                <a:gd name="T2" fmla="*/ 1 w 79"/>
                <a:gd name="T3" fmla="*/ 43 h 87"/>
                <a:gd name="T4" fmla="*/ 5 w 79"/>
                <a:gd name="T5" fmla="*/ 38 h 87"/>
                <a:gd name="T6" fmla="*/ 10 w 79"/>
                <a:gd name="T7" fmla="*/ 32 h 87"/>
                <a:gd name="T8" fmla="*/ 17 w 79"/>
                <a:gd name="T9" fmla="*/ 26 h 87"/>
                <a:gd name="T10" fmla="*/ 20 w 79"/>
                <a:gd name="T11" fmla="*/ 21 h 87"/>
                <a:gd name="T12" fmla="*/ 25 w 79"/>
                <a:gd name="T13" fmla="*/ 18 h 87"/>
                <a:gd name="T14" fmla="*/ 29 w 79"/>
                <a:gd name="T15" fmla="*/ 14 h 87"/>
                <a:gd name="T16" fmla="*/ 33 w 79"/>
                <a:gd name="T17" fmla="*/ 12 h 87"/>
                <a:gd name="T18" fmla="*/ 37 w 79"/>
                <a:gd name="T19" fmla="*/ 9 h 87"/>
                <a:gd name="T20" fmla="*/ 41 w 79"/>
                <a:gd name="T21" fmla="*/ 6 h 87"/>
                <a:gd name="T22" fmla="*/ 46 w 79"/>
                <a:gd name="T23" fmla="*/ 4 h 87"/>
                <a:gd name="T24" fmla="*/ 51 w 79"/>
                <a:gd name="T25" fmla="*/ 3 h 87"/>
                <a:gd name="T26" fmla="*/ 58 w 79"/>
                <a:gd name="T27" fmla="*/ 0 h 87"/>
                <a:gd name="T28" fmla="*/ 65 w 79"/>
                <a:gd name="T29" fmla="*/ 1 h 87"/>
                <a:gd name="T30" fmla="*/ 71 w 79"/>
                <a:gd name="T31" fmla="*/ 4 h 87"/>
                <a:gd name="T32" fmla="*/ 76 w 79"/>
                <a:gd name="T33" fmla="*/ 9 h 87"/>
                <a:gd name="T34" fmla="*/ 78 w 79"/>
                <a:gd name="T35" fmla="*/ 13 h 87"/>
                <a:gd name="T36" fmla="*/ 79 w 79"/>
                <a:gd name="T37" fmla="*/ 20 h 87"/>
                <a:gd name="T38" fmla="*/ 79 w 79"/>
                <a:gd name="T39" fmla="*/ 25 h 87"/>
                <a:gd name="T40" fmla="*/ 79 w 79"/>
                <a:gd name="T41" fmla="*/ 29 h 87"/>
                <a:gd name="T42" fmla="*/ 78 w 79"/>
                <a:gd name="T43" fmla="*/ 33 h 87"/>
                <a:gd name="T44" fmla="*/ 76 w 79"/>
                <a:gd name="T45" fmla="*/ 38 h 87"/>
                <a:gd name="T46" fmla="*/ 73 w 79"/>
                <a:gd name="T47" fmla="*/ 41 h 87"/>
                <a:gd name="T48" fmla="*/ 71 w 79"/>
                <a:gd name="T49" fmla="*/ 46 h 87"/>
                <a:gd name="T50" fmla="*/ 67 w 79"/>
                <a:gd name="T51" fmla="*/ 50 h 87"/>
                <a:gd name="T52" fmla="*/ 64 w 79"/>
                <a:gd name="T53" fmla="*/ 54 h 87"/>
                <a:gd name="T54" fmla="*/ 60 w 79"/>
                <a:gd name="T55" fmla="*/ 58 h 87"/>
                <a:gd name="T56" fmla="*/ 56 w 79"/>
                <a:gd name="T57" fmla="*/ 63 h 87"/>
                <a:gd name="T58" fmla="*/ 51 w 79"/>
                <a:gd name="T59" fmla="*/ 66 h 87"/>
                <a:gd name="T60" fmla="*/ 47 w 79"/>
                <a:gd name="T61" fmla="*/ 71 h 87"/>
                <a:gd name="T62" fmla="*/ 44 w 79"/>
                <a:gd name="T63" fmla="*/ 73 h 87"/>
                <a:gd name="T64" fmla="*/ 39 w 79"/>
                <a:gd name="T65" fmla="*/ 77 h 87"/>
                <a:gd name="T66" fmla="*/ 36 w 79"/>
                <a:gd name="T67" fmla="*/ 79 h 87"/>
                <a:gd name="T68" fmla="*/ 33 w 79"/>
                <a:gd name="T69" fmla="*/ 82 h 87"/>
                <a:gd name="T70" fmla="*/ 30 w 79"/>
                <a:gd name="T71" fmla="*/ 85 h 87"/>
                <a:gd name="T72" fmla="*/ 29 w 79"/>
                <a:gd name="T73" fmla="*/ 87 h 87"/>
                <a:gd name="T74" fmla="*/ 0 w 79"/>
                <a:gd name="T75" fmla="*/ 45 h 87"/>
                <a:gd name="T76" fmla="*/ 0 w 79"/>
                <a:gd name="T77" fmla="*/ 45 h 87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79"/>
                <a:gd name="T118" fmla="*/ 0 h 87"/>
                <a:gd name="T119" fmla="*/ 79 w 79"/>
                <a:gd name="T120" fmla="*/ 87 h 87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79" h="87">
                  <a:moveTo>
                    <a:pt x="0" y="45"/>
                  </a:moveTo>
                  <a:lnTo>
                    <a:pt x="1" y="43"/>
                  </a:lnTo>
                  <a:lnTo>
                    <a:pt x="5" y="38"/>
                  </a:lnTo>
                  <a:lnTo>
                    <a:pt x="10" y="32"/>
                  </a:lnTo>
                  <a:lnTo>
                    <a:pt x="17" y="26"/>
                  </a:lnTo>
                  <a:lnTo>
                    <a:pt x="20" y="21"/>
                  </a:lnTo>
                  <a:lnTo>
                    <a:pt x="25" y="18"/>
                  </a:lnTo>
                  <a:lnTo>
                    <a:pt x="29" y="14"/>
                  </a:lnTo>
                  <a:lnTo>
                    <a:pt x="33" y="12"/>
                  </a:lnTo>
                  <a:lnTo>
                    <a:pt x="37" y="9"/>
                  </a:lnTo>
                  <a:lnTo>
                    <a:pt x="41" y="6"/>
                  </a:lnTo>
                  <a:lnTo>
                    <a:pt x="46" y="4"/>
                  </a:lnTo>
                  <a:lnTo>
                    <a:pt x="51" y="3"/>
                  </a:lnTo>
                  <a:lnTo>
                    <a:pt x="58" y="0"/>
                  </a:lnTo>
                  <a:lnTo>
                    <a:pt x="65" y="1"/>
                  </a:lnTo>
                  <a:lnTo>
                    <a:pt x="71" y="4"/>
                  </a:lnTo>
                  <a:lnTo>
                    <a:pt x="76" y="9"/>
                  </a:lnTo>
                  <a:lnTo>
                    <a:pt x="78" y="13"/>
                  </a:lnTo>
                  <a:lnTo>
                    <a:pt x="79" y="20"/>
                  </a:lnTo>
                  <a:lnTo>
                    <a:pt x="79" y="25"/>
                  </a:lnTo>
                  <a:lnTo>
                    <a:pt x="79" y="29"/>
                  </a:lnTo>
                  <a:lnTo>
                    <a:pt x="78" y="33"/>
                  </a:lnTo>
                  <a:lnTo>
                    <a:pt x="76" y="38"/>
                  </a:lnTo>
                  <a:lnTo>
                    <a:pt x="73" y="41"/>
                  </a:lnTo>
                  <a:lnTo>
                    <a:pt x="71" y="46"/>
                  </a:lnTo>
                  <a:lnTo>
                    <a:pt x="67" y="50"/>
                  </a:lnTo>
                  <a:lnTo>
                    <a:pt x="64" y="54"/>
                  </a:lnTo>
                  <a:lnTo>
                    <a:pt x="60" y="58"/>
                  </a:lnTo>
                  <a:lnTo>
                    <a:pt x="56" y="63"/>
                  </a:lnTo>
                  <a:lnTo>
                    <a:pt x="51" y="66"/>
                  </a:lnTo>
                  <a:lnTo>
                    <a:pt x="47" y="71"/>
                  </a:lnTo>
                  <a:lnTo>
                    <a:pt x="44" y="73"/>
                  </a:lnTo>
                  <a:lnTo>
                    <a:pt x="39" y="77"/>
                  </a:lnTo>
                  <a:lnTo>
                    <a:pt x="36" y="79"/>
                  </a:lnTo>
                  <a:lnTo>
                    <a:pt x="33" y="82"/>
                  </a:lnTo>
                  <a:lnTo>
                    <a:pt x="30" y="85"/>
                  </a:lnTo>
                  <a:lnTo>
                    <a:pt x="29" y="87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FAC7C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308" name="Freeform 63"/>
            <p:cNvSpPr>
              <a:spLocks/>
            </p:cNvSpPr>
            <p:nvPr/>
          </p:nvSpPr>
          <p:spPr bwMode="auto">
            <a:xfrm>
              <a:off x="1644" y="1421"/>
              <a:ext cx="286" cy="389"/>
            </a:xfrm>
            <a:custGeom>
              <a:avLst/>
              <a:gdLst>
                <a:gd name="T0" fmla="*/ 138 w 286"/>
                <a:gd name="T1" fmla="*/ 8 h 389"/>
                <a:gd name="T2" fmla="*/ 75 w 286"/>
                <a:gd name="T3" fmla="*/ 110 h 389"/>
                <a:gd name="T4" fmla="*/ 1 w 286"/>
                <a:gd name="T5" fmla="*/ 198 h 389"/>
                <a:gd name="T6" fmla="*/ 8 w 286"/>
                <a:gd name="T7" fmla="*/ 198 h 389"/>
                <a:gd name="T8" fmla="*/ 16 w 286"/>
                <a:gd name="T9" fmla="*/ 200 h 389"/>
                <a:gd name="T10" fmla="*/ 26 w 286"/>
                <a:gd name="T11" fmla="*/ 201 h 389"/>
                <a:gd name="T12" fmla="*/ 39 w 286"/>
                <a:gd name="T13" fmla="*/ 203 h 389"/>
                <a:gd name="T14" fmla="*/ 52 w 286"/>
                <a:gd name="T15" fmla="*/ 207 h 389"/>
                <a:gd name="T16" fmla="*/ 66 w 286"/>
                <a:gd name="T17" fmla="*/ 210 h 389"/>
                <a:gd name="T18" fmla="*/ 80 w 286"/>
                <a:gd name="T19" fmla="*/ 214 h 389"/>
                <a:gd name="T20" fmla="*/ 94 w 286"/>
                <a:gd name="T21" fmla="*/ 216 h 389"/>
                <a:gd name="T22" fmla="*/ 108 w 286"/>
                <a:gd name="T23" fmla="*/ 218 h 389"/>
                <a:gd name="T24" fmla="*/ 121 w 286"/>
                <a:gd name="T25" fmla="*/ 222 h 389"/>
                <a:gd name="T26" fmla="*/ 132 w 286"/>
                <a:gd name="T27" fmla="*/ 224 h 389"/>
                <a:gd name="T28" fmla="*/ 140 w 286"/>
                <a:gd name="T29" fmla="*/ 227 h 389"/>
                <a:gd name="T30" fmla="*/ 151 w 286"/>
                <a:gd name="T31" fmla="*/ 229 h 389"/>
                <a:gd name="T32" fmla="*/ 118 w 286"/>
                <a:gd name="T33" fmla="*/ 275 h 389"/>
                <a:gd name="T34" fmla="*/ 122 w 286"/>
                <a:gd name="T35" fmla="*/ 273 h 389"/>
                <a:gd name="T36" fmla="*/ 127 w 286"/>
                <a:gd name="T37" fmla="*/ 273 h 389"/>
                <a:gd name="T38" fmla="*/ 135 w 286"/>
                <a:gd name="T39" fmla="*/ 273 h 389"/>
                <a:gd name="T40" fmla="*/ 143 w 286"/>
                <a:gd name="T41" fmla="*/ 275 h 389"/>
                <a:gd name="T42" fmla="*/ 156 w 286"/>
                <a:gd name="T43" fmla="*/ 278 h 389"/>
                <a:gd name="T44" fmla="*/ 168 w 286"/>
                <a:gd name="T45" fmla="*/ 284 h 389"/>
                <a:gd name="T46" fmla="*/ 183 w 286"/>
                <a:gd name="T47" fmla="*/ 294 h 389"/>
                <a:gd name="T48" fmla="*/ 200 w 286"/>
                <a:gd name="T49" fmla="*/ 307 h 389"/>
                <a:gd name="T50" fmla="*/ 216 w 286"/>
                <a:gd name="T51" fmla="*/ 321 h 389"/>
                <a:gd name="T52" fmla="*/ 234 w 286"/>
                <a:gd name="T53" fmla="*/ 336 h 389"/>
                <a:gd name="T54" fmla="*/ 251 w 286"/>
                <a:gd name="T55" fmla="*/ 351 h 389"/>
                <a:gd name="T56" fmla="*/ 265 w 286"/>
                <a:gd name="T57" fmla="*/ 366 h 389"/>
                <a:gd name="T58" fmla="*/ 275 w 286"/>
                <a:gd name="T59" fmla="*/ 379 h 389"/>
                <a:gd name="T60" fmla="*/ 282 w 286"/>
                <a:gd name="T61" fmla="*/ 386 h 389"/>
                <a:gd name="T62" fmla="*/ 286 w 286"/>
                <a:gd name="T63" fmla="*/ 389 h 389"/>
                <a:gd name="T64" fmla="*/ 285 w 286"/>
                <a:gd name="T65" fmla="*/ 384 h 389"/>
                <a:gd name="T66" fmla="*/ 281 w 286"/>
                <a:gd name="T67" fmla="*/ 371 h 389"/>
                <a:gd name="T68" fmla="*/ 276 w 286"/>
                <a:gd name="T69" fmla="*/ 353 h 389"/>
                <a:gd name="T70" fmla="*/ 271 w 286"/>
                <a:gd name="T71" fmla="*/ 330 h 389"/>
                <a:gd name="T72" fmla="*/ 262 w 286"/>
                <a:gd name="T73" fmla="*/ 303 h 389"/>
                <a:gd name="T74" fmla="*/ 255 w 286"/>
                <a:gd name="T75" fmla="*/ 277 h 389"/>
                <a:gd name="T76" fmla="*/ 248 w 286"/>
                <a:gd name="T77" fmla="*/ 251 h 389"/>
                <a:gd name="T78" fmla="*/ 244 w 286"/>
                <a:gd name="T79" fmla="*/ 228 h 389"/>
                <a:gd name="T80" fmla="*/ 236 w 286"/>
                <a:gd name="T81" fmla="*/ 208 h 389"/>
                <a:gd name="T82" fmla="*/ 232 w 286"/>
                <a:gd name="T83" fmla="*/ 192 h 389"/>
                <a:gd name="T84" fmla="*/ 227 w 286"/>
                <a:gd name="T85" fmla="*/ 179 h 389"/>
                <a:gd name="T86" fmla="*/ 224 w 286"/>
                <a:gd name="T87" fmla="*/ 170 h 389"/>
                <a:gd name="T88" fmla="*/ 220 w 286"/>
                <a:gd name="T89" fmla="*/ 161 h 389"/>
                <a:gd name="T90" fmla="*/ 218 w 286"/>
                <a:gd name="T91" fmla="*/ 154 h 389"/>
                <a:gd name="T92" fmla="*/ 215 w 286"/>
                <a:gd name="T93" fmla="*/ 145 h 389"/>
                <a:gd name="T94" fmla="*/ 215 w 286"/>
                <a:gd name="T95" fmla="*/ 137 h 389"/>
                <a:gd name="T96" fmla="*/ 213 w 286"/>
                <a:gd name="T97" fmla="*/ 126 h 389"/>
                <a:gd name="T98" fmla="*/ 212 w 286"/>
                <a:gd name="T99" fmla="*/ 117 h 389"/>
                <a:gd name="T100" fmla="*/ 211 w 286"/>
                <a:gd name="T101" fmla="*/ 106 h 389"/>
                <a:gd name="T102" fmla="*/ 209 w 286"/>
                <a:gd name="T103" fmla="*/ 97 h 389"/>
                <a:gd name="T104" fmla="*/ 208 w 286"/>
                <a:gd name="T105" fmla="*/ 89 h 389"/>
                <a:gd name="T106" fmla="*/ 208 w 286"/>
                <a:gd name="T107" fmla="*/ 83 h 389"/>
                <a:gd name="T108" fmla="*/ 208 w 286"/>
                <a:gd name="T109" fmla="*/ 77 h 389"/>
                <a:gd name="T110" fmla="*/ 206 w 286"/>
                <a:gd name="T111" fmla="*/ 73 h 389"/>
                <a:gd name="T112" fmla="*/ 201 w 286"/>
                <a:gd name="T113" fmla="*/ 65 h 389"/>
                <a:gd name="T114" fmla="*/ 194 w 286"/>
                <a:gd name="T115" fmla="*/ 53 h 389"/>
                <a:gd name="T116" fmla="*/ 187 w 286"/>
                <a:gd name="T117" fmla="*/ 39 h 389"/>
                <a:gd name="T118" fmla="*/ 180 w 286"/>
                <a:gd name="T119" fmla="*/ 25 h 389"/>
                <a:gd name="T120" fmla="*/ 176 w 286"/>
                <a:gd name="T121" fmla="*/ 13 h 389"/>
                <a:gd name="T122" fmla="*/ 176 w 286"/>
                <a:gd name="T123" fmla="*/ 4 h 389"/>
                <a:gd name="T124" fmla="*/ 182 w 286"/>
                <a:gd name="T125" fmla="*/ 0 h 389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286"/>
                <a:gd name="T190" fmla="*/ 0 h 389"/>
                <a:gd name="T191" fmla="*/ 286 w 286"/>
                <a:gd name="T192" fmla="*/ 389 h 389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286" h="389">
                  <a:moveTo>
                    <a:pt x="182" y="0"/>
                  </a:moveTo>
                  <a:lnTo>
                    <a:pt x="138" y="8"/>
                  </a:lnTo>
                  <a:lnTo>
                    <a:pt x="94" y="45"/>
                  </a:lnTo>
                  <a:lnTo>
                    <a:pt x="75" y="110"/>
                  </a:lnTo>
                  <a:lnTo>
                    <a:pt x="0" y="198"/>
                  </a:lnTo>
                  <a:lnTo>
                    <a:pt x="1" y="198"/>
                  </a:lnTo>
                  <a:lnTo>
                    <a:pt x="6" y="198"/>
                  </a:lnTo>
                  <a:lnTo>
                    <a:pt x="8" y="198"/>
                  </a:lnTo>
                  <a:lnTo>
                    <a:pt x="12" y="200"/>
                  </a:lnTo>
                  <a:lnTo>
                    <a:pt x="16" y="200"/>
                  </a:lnTo>
                  <a:lnTo>
                    <a:pt x="22" y="201"/>
                  </a:lnTo>
                  <a:lnTo>
                    <a:pt x="26" y="201"/>
                  </a:lnTo>
                  <a:lnTo>
                    <a:pt x="33" y="203"/>
                  </a:lnTo>
                  <a:lnTo>
                    <a:pt x="39" y="203"/>
                  </a:lnTo>
                  <a:lnTo>
                    <a:pt x="46" y="205"/>
                  </a:lnTo>
                  <a:lnTo>
                    <a:pt x="52" y="207"/>
                  </a:lnTo>
                  <a:lnTo>
                    <a:pt x="59" y="208"/>
                  </a:lnTo>
                  <a:lnTo>
                    <a:pt x="66" y="210"/>
                  </a:lnTo>
                  <a:lnTo>
                    <a:pt x="73" y="211"/>
                  </a:lnTo>
                  <a:lnTo>
                    <a:pt x="80" y="214"/>
                  </a:lnTo>
                  <a:lnTo>
                    <a:pt x="87" y="215"/>
                  </a:lnTo>
                  <a:lnTo>
                    <a:pt x="94" y="216"/>
                  </a:lnTo>
                  <a:lnTo>
                    <a:pt x="101" y="217"/>
                  </a:lnTo>
                  <a:lnTo>
                    <a:pt x="108" y="218"/>
                  </a:lnTo>
                  <a:lnTo>
                    <a:pt x="114" y="220"/>
                  </a:lnTo>
                  <a:lnTo>
                    <a:pt x="121" y="222"/>
                  </a:lnTo>
                  <a:lnTo>
                    <a:pt x="127" y="224"/>
                  </a:lnTo>
                  <a:lnTo>
                    <a:pt x="132" y="224"/>
                  </a:lnTo>
                  <a:lnTo>
                    <a:pt x="136" y="225"/>
                  </a:lnTo>
                  <a:lnTo>
                    <a:pt x="140" y="227"/>
                  </a:lnTo>
                  <a:lnTo>
                    <a:pt x="145" y="228"/>
                  </a:lnTo>
                  <a:lnTo>
                    <a:pt x="151" y="229"/>
                  </a:lnTo>
                  <a:lnTo>
                    <a:pt x="152" y="230"/>
                  </a:lnTo>
                  <a:lnTo>
                    <a:pt x="118" y="275"/>
                  </a:lnTo>
                  <a:lnTo>
                    <a:pt x="119" y="274"/>
                  </a:lnTo>
                  <a:lnTo>
                    <a:pt x="122" y="273"/>
                  </a:lnTo>
                  <a:lnTo>
                    <a:pt x="125" y="273"/>
                  </a:lnTo>
                  <a:lnTo>
                    <a:pt x="127" y="273"/>
                  </a:lnTo>
                  <a:lnTo>
                    <a:pt x="131" y="273"/>
                  </a:lnTo>
                  <a:lnTo>
                    <a:pt x="135" y="273"/>
                  </a:lnTo>
                  <a:lnTo>
                    <a:pt x="139" y="273"/>
                  </a:lnTo>
                  <a:lnTo>
                    <a:pt x="143" y="275"/>
                  </a:lnTo>
                  <a:lnTo>
                    <a:pt x="149" y="276"/>
                  </a:lnTo>
                  <a:lnTo>
                    <a:pt x="156" y="278"/>
                  </a:lnTo>
                  <a:lnTo>
                    <a:pt x="161" y="280"/>
                  </a:lnTo>
                  <a:lnTo>
                    <a:pt x="168" y="284"/>
                  </a:lnTo>
                  <a:lnTo>
                    <a:pt x="175" y="289"/>
                  </a:lnTo>
                  <a:lnTo>
                    <a:pt x="183" y="294"/>
                  </a:lnTo>
                  <a:lnTo>
                    <a:pt x="192" y="300"/>
                  </a:lnTo>
                  <a:lnTo>
                    <a:pt x="200" y="307"/>
                  </a:lnTo>
                  <a:lnTo>
                    <a:pt x="208" y="313"/>
                  </a:lnTo>
                  <a:lnTo>
                    <a:pt x="216" y="321"/>
                  </a:lnTo>
                  <a:lnTo>
                    <a:pt x="226" y="328"/>
                  </a:lnTo>
                  <a:lnTo>
                    <a:pt x="234" y="336"/>
                  </a:lnTo>
                  <a:lnTo>
                    <a:pt x="242" y="343"/>
                  </a:lnTo>
                  <a:lnTo>
                    <a:pt x="251" y="351"/>
                  </a:lnTo>
                  <a:lnTo>
                    <a:pt x="258" y="360"/>
                  </a:lnTo>
                  <a:lnTo>
                    <a:pt x="265" y="366"/>
                  </a:lnTo>
                  <a:lnTo>
                    <a:pt x="269" y="371"/>
                  </a:lnTo>
                  <a:lnTo>
                    <a:pt x="275" y="379"/>
                  </a:lnTo>
                  <a:lnTo>
                    <a:pt x="279" y="382"/>
                  </a:lnTo>
                  <a:lnTo>
                    <a:pt x="282" y="386"/>
                  </a:lnTo>
                  <a:lnTo>
                    <a:pt x="285" y="388"/>
                  </a:lnTo>
                  <a:lnTo>
                    <a:pt x="286" y="389"/>
                  </a:lnTo>
                  <a:lnTo>
                    <a:pt x="286" y="388"/>
                  </a:lnTo>
                  <a:lnTo>
                    <a:pt x="285" y="384"/>
                  </a:lnTo>
                  <a:lnTo>
                    <a:pt x="282" y="379"/>
                  </a:lnTo>
                  <a:lnTo>
                    <a:pt x="281" y="371"/>
                  </a:lnTo>
                  <a:lnTo>
                    <a:pt x="279" y="362"/>
                  </a:lnTo>
                  <a:lnTo>
                    <a:pt x="276" y="353"/>
                  </a:lnTo>
                  <a:lnTo>
                    <a:pt x="273" y="341"/>
                  </a:lnTo>
                  <a:lnTo>
                    <a:pt x="271" y="330"/>
                  </a:lnTo>
                  <a:lnTo>
                    <a:pt x="266" y="317"/>
                  </a:lnTo>
                  <a:lnTo>
                    <a:pt x="262" y="303"/>
                  </a:lnTo>
                  <a:lnTo>
                    <a:pt x="259" y="290"/>
                  </a:lnTo>
                  <a:lnTo>
                    <a:pt x="255" y="277"/>
                  </a:lnTo>
                  <a:lnTo>
                    <a:pt x="252" y="264"/>
                  </a:lnTo>
                  <a:lnTo>
                    <a:pt x="248" y="251"/>
                  </a:lnTo>
                  <a:lnTo>
                    <a:pt x="245" y="238"/>
                  </a:lnTo>
                  <a:lnTo>
                    <a:pt x="244" y="228"/>
                  </a:lnTo>
                  <a:lnTo>
                    <a:pt x="240" y="216"/>
                  </a:lnTo>
                  <a:lnTo>
                    <a:pt x="236" y="208"/>
                  </a:lnTo>
                  <a:lnTo>
                    <a:pt x="234" y="200"/>
                  </a:lnTo>
                  <a:lnTo>
                    <a:pt x="232" y="192"/>
                  </a:lnTo>
                  <a:lnTo>
                    <a:pt x="229" y="185"/>
                  </a:lnTo>
                  <a:lnTo>
                    <a:pt x="227" y="179"/>
                  </a:lnTo>
                  <a:lnTo>
                    <a:pt x="225" y="175"/>
                  </a:lnTo>
                  <a:lnTo>
                    <a:pt x="224" y="170"/>
                  </a:lnTo>
                  <a:lnTo>
                    <a:pt x="221" y="165"/>
                  </a:lnTo>
                  <a:lnTo>
                    <a:pt x="220" y="161"/>
                  </a:lnTo>
                  <a:lnTo>
                    <a:pt x="219" y="157"/>
                  </a:lnTo>
                  <a:lnTo>
                    <a:pt x="218" y="154"/>
                  </a:lnTo>
                  <a:lnTo>
                    <a:pt x="216" y="149"/>
                  </a:lnTo>
                  <a:lnTo>
                    <a:pt x="215" y="145"/>
                  </a:lnTo>
                  <a:lnTo>
                    <a:pt x="215" y="141"/>
                  </a:lnTo>
                  <a:lnTo>
                    <a:pt x="215" y="137"/>
                  </a:lnTo>
                  <a:lnTo>
                    <a:pt x="214" y="132"/>
                  </a:lnTo>
                  <a:lnTo>
                    <a:pt x="213" y="126"/>
                  </a:lnTo>
                  <a:lnTo>
                    <a:pt x="212" y="122"/>
                  </a:lnTo>
                  <a:lnTo>
                    <a:pt x="212" y="117"/>
                  </a:lnTo>
                  <a:lnTo>
                    <a:pt x="211" y="111"/>
                  </a:lnTo>
                  <a:lnTo>
                    <a:pt x="211" y="106"/>
                  </a:lnTo>
                  <a:lnTo>
                    <a:pt x="209" y="102"/>
                  </a:lnTo>
                  <a:lnTo>
                    <a:pt x="209" y="97"/>
                  </a:lnTo>
                  <a:lnTo>
                    <a:pt x="208" y="92"/>
                  </a:lnTo>
                  <a:lnTo>
                    <a:pt x="208" y="89"/>
                  </a:lnTo>
                  <a:lnTo>
                    <a:pt x="208" y="85"/>
                  </a:lnTo>
                  <a:lnTo>
                    <a:pt x="208" y="83"/>
                  </a:lnTo>
                  <a:lnTo>
                    <a:pt x="208" y="78"/>
                  </a:lnTo>
                  <a:lnTo>
                    <a:pt x="208" y="77"/>
                  </a:lnTo>
                  <a:lnTo>
                    <a:pt x="207" y="76"/>
                  </a:lnTo>
                  <a:lnTo>
                    <a:pt x="206" y="73"/>
                  </a:lnTo>
                  <a:lnTo>
                    <a:pt x="203" y="69"/>
                  </a:lnTo>
                  <a:lnTo>
                    <a:pt x="201" y="65"/>
                  </a:lnTo>
                  <a:lnTo>
                    <a:pt x="198" y="58"/>
                  </a:lnTo>
                  <a:lnTo>
                    <a:pt x="194" y="53"/>
                  </a:lnTo>
                  <a:lnTo>
                    <a:pt x="191" y="46"/>
                  </a:lnTo>
                  <a:lnTo>
                    <a:pt x="187" y="39"/>
                  </a:lnTo>
                  <a:lnTo>
                    <a:pt x="182" y="32"/>
                  </a:lnTo>
                  <a:lnTo>
                    <a:pt x="180" y="25"/>
                  </a:lnTo>
                  <a:lnTo>
                    <a:pt x="178" y="19"/>
                  </a:lnTo>
                  <a:lnTo>
                    <a:pt x="176" y="13"/>
                  </a:lnTo>
                  <a:lnTo>
                    <a:pt x="175" y="8"/>
                  </a:lnTo>
                  <a:lnTo>
                    <a:pt x="176" y="4"/>
                  </a:lnTo>
                  <a:lnTo>
                    <a:pt x="178" y="2"/>
                  </a:lnTo>
                  <a:lnTo>
                    <a:pt x="182" y="0"/>
                  </a:lnTo>
                  <a:close/>
                </a:path>
              </a:pathLst>
            </a:custGeom>
            <a:solidFill>
              <a:srgbClr val="E6E6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309" name="Freeform 64"/>
            <p:cNvSpPr>
              <a:spLocks/>
            </p:cNvSpPr>
            <p:nvPr/>
          </p:nvSpPr>
          <p:spPr bwMode="auto">
            <a:xfrm>
              <a:off x="2004" y="1376"/>
              <a:ext cx="300" cy="380"/>
            </a:xfrm>
            <a:custGeom>
              <a:avLst/>
              <a:gdLst>
                <a:gd name="T0" fmla="*/ 151 w 300"/>
                <a:gd name="T1" fmla="*/ 11 h 380"/>
                <a:gd name="T2" fmla="*/ 155 w 300"/>
                <a:gd name="T3" fmla="*/ 15 h 380"/>
                <a:gd name="T4" fmla="*/ 165 w 300"/>
                <a:gd name="T5" fmla="*/ 25 h 380"/>
                <a:gd name="T6" fmla="*/ 171 w 300"/>
                <a:gd name="T7" fmla="*/ 32 h 380"/>
                <a:gd name="T8" fmla="*/ 178 w 300"/>
                <a:gd name="T9" fmla="*/ 42 h 380"/>
                <a:gd name="T10" fmla="*/ 184 w 300"/>
                <a:gd name="T11" fmla="*/ 53 h 380"/>
                <a:gd name="T12" fmla="*/ 191 w 300"/>
                <a:gd name="T13" fmla="*/ 65 h 380"/>
                <a:gd name="T14" fmla="*/ 197 w 300"/>
                <a:gd name="T15" fmla="*/ 77 h 380"/>
                <a:gd name="T16" fmla="*/ 203 w 300"/>
                <a:gd name="T17" fmla="*/ 90 h 380"/>
                <a:gd name="T18" fmla="*/ 207 w 300"/>
                <a:gd name="T19" fmla="*/ 103 h 380"/>
                <a:gd name="T20" fmla="*/ 212 w 300"/>
                <a:gd name="T21" fmla="*/ 117 h 380"/>
                <a:gd name="T22" fmla="*/ 217 w 300"/>
                <a:gd name="T23" fmla="*/ 130 h 380"/>
                <a:gd name="T24" fmla="*/ 221 w 300"/>
                <a:gd name="T25" fmla="*/ 143 h 380"/>
                <a:gd name="T26" fmla="*/ 227 w 300"/>
                <a:gd name="T27" fmla="*/ 156 h 380"/>
                <a:gd name="T28" fmla="*/ 233 w 300"/>
                <a:gd name="T29" fmla="*/ 168 h 380"/>
                <a:gd name="T30" fmla="*/ 240 w 300"/>
                <a:gd name="T31" fmla="*/ 177 h 380"/>
                <a:gd name="T32" fmla="*/ 247 w 300"/>
                <a:gd name="T33" fmla="*/ 186 h 380"/>
                <a:gd name="T34" fmla="*/ 254 w 300"/>
                <a:gd name="T35" fmla="*/ 193 h 380"/>
                <a:gd name="T36" fmla="*/ 261 w 300"/>
                <a:gd name="T37" fmla="*/ 200 h 380"/>
                <a:gd name="T38" fmla="*/ 271 w 300"/>
                <a:gd name="T39" fmla="*/ 209 h 380"/>
                <a:gd name="T40" fmla="*/ 276 w 300"/>
                <a:gd name="T41" fmla="*/ 213 h 380"/>
                <a:gd name="T42" fmla="*/ 299 w 300"/>
                <a:gd name="T43" fmla="*/ 257 h 380"/>
                <a:gd name="T44" fmla="*/ 291 w 300"/>
                <a:gd name="T45" fmla="*/ 255 h 380"/>
                <a:gd name="T46" fmla="*/ 281 w 300"/>
                <a:gd name="T47" fmla="*/ 252 h 380"/>
                <a:gd name="T48" fmla="*/ 272 w 300"/>
                <a:gd name="T49" fmla="*/ 249 h 380"/>
                <a:gd name="T50" fmla="*/ 263 w 300"/>
                <a:gd name="T51" fmla="*/ 248 h 380"/>
                <a:gd name="T52" fmla="*/ 252 w 300"/>
                <a:gd name="T53" fmla="*/ 247 h 380"/>
                <a:gd name="T54" fmla="*/ 240 w 300"/>
                <a:gd name="T55" fmla="*/ 246 h 380"/>
                <a:gd name="T56" fmla="*/ 228 w 300"/>
                <a:gd name="T57" fmla="*/ 245 h 380"/>
                <a:gd name="T58" fmla="*/ 217 w 300"/>
                <a:gd name="T59" fmla="*/ 245 h 380"/>
                <a:gd name="T60" fmla="*/ 205 w 300"/>
                <a:gd name="T61" fmla="*/ 245 h 380"/>
                <a:gd name="T62" fmla="*/ 194 w 300"/>
                <a:gd name="T63" fmla="*/ 246 h 380"/>
                <a:gd name="T64" fmla="*/ 185 w 300"/>
                <a:gd name="T65" fmla="*/ 246 h 380"/>
                <a:gd name="T66" fmla="*/ 178 w 300"/>
                <a:gd name="T67" fmla="*/ 246 h 380"/>
                <a:gd name="T68" fmla="*/ 175 w 300"/>
                <a:gd name="T69" fmla="*/ 286 h 380"/>
                <a:gd name="T70" fmla="*/ 174 w 300"/>
                <a:gd name="T71" fmla="*/ 285 h 380"/>
                <a:gd name="T72" fmla="*/ 167 w 300"/>
                <a:gd name="T73" fmla="*/ 282 h 380"/>
                <a:gd name="T74" fmla="*/ 161 w 300"/>
                <a:gd name="T75" fmla="*/ 282 h 380"/>
                <a:gd name="T76" fmla="*/ 153 w 300"/>
                <a:gd name="T77" fmla="*/ 285 h 380"/>
                <a:gd name="T78" fmla="*/ 141 w 300"/>
                <a:gd name="T79" fmla="*/ 289 h 380"/>
                <a:gd name="T80" fmla="*/ 128 w 300"/>
                <a:gd name="T81" fmla="*/ 298 h 380"/>
                <a:gd name="T82" fmla="*/ 111 w 300"/>
                <a:gd name="T83" fmla="*/ 307 h 380"/>
                <a:gd name="T84" fmla="*/ 91 w 300"/>
                <a:gd name="T85" fmla="*/ 320 h 380"/>
                <a:gd name="T86" fmla="*/ 71 w 300"/>
                <a:gd name="T87" fmla="*/ 333 h 380"/>
                <a:gd name="T88" fmla="*/ 52 w 300"/>
                <a:gd name="T89" fmla="*/ 347 h 380"/>
                <a:gd name="T90" fmla="*/ 34 w 300"/>
                <a:gd name="T91" fmla="*/ 360 h 380"/>
                <a:gd name="T92" fmla="*/ 20 w 300"/>
                <a:gd name="T93" fmla="*/ 371 h 380"/>
                <a:gd name="T94" fmla="*/ 11 w 300"/>
                <a:gd name="T95" fmla="*/ 378 h 380"/>
                <a:gd name="T96" fmla="*/ 8 w 300"/>
                <a:gd name="T97" fmla="*/ 380 h 380"/>
                <a:gd name="T98" fmla="*/ 102 w 300"/>
                <a:gd name="T99" fmla="*/ 186 h 380"/>
                <a:gd name="T100" fmla="*/ 102 w 300"/>
                <a:gd name="T101" fmla="*/ 181 h 380"/>
                <a:gd name="T102" fmla="*/ 104 w 300"/>
                <a:gd name="T103" fmla="*/ 167 h 380"/>
                <a:gd name="T104" fmla="*/ 104 w 300"/>
                <a:gd name="T105" fmla="*/ 146 h 380"/>
                <a:gd name="T106" fmla="*/ 106 w 300"/>
                <a:gd name="T107" fmla="*/ 120 h 380"/>
                <a:gd name="T108" fmla="*/ 105 w 300"/>
                <a:gd name="T109" fmla="*/ 91 h 380"/>
                <a:gd name="T110" fmla="*/ 104 w 300"/>
                <a:gd name="T111" fmla="*/ 63 h 380"/>
                <a:gd name="T112" fmla="*/ 101 w 300"/>
                <a:gd name="T113" fmla="*/ 37 h 380"/>
                <a:gd name="T114" fmla="*/ 97 w 300"/>
                <a:gd name="T115" fmla="*/ 16 h 380"/>
                <a:gd name="T116" fmla="*/ 107 w 300"/>
                <a:gd name="T117" fmla="*/ 0 h 380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300"/>
                <a:gd name="T178" fmla="*/ 0 h 380"/>
                <a:gd name="T179" fmla="*/ 300 w 300"/>
                <a:gd name="T180" fmla="*/ 380 h 380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300" h="380">
                  <a:moveTo>
                    <a:pt x="107" y="0"/>
                  </a:moveTo>
                  <a:lnTo>
                    <a:pt x="151" y="11"/>
                  </a:lnTo>
                  <a:lnTo>
                    <a:pt x="152" y="12"/>
                  </a:lnTo>
                  <a:lnTo>
                    <a:pt x="155" y="15"/>
                  </a:lnTo>
                  <a:lnTo>
                    <a:pt x="158" y="20"/>
                  </a:lnTo>
                  <a:lnTo>
                    <a:pt x="165" y="25"/>
                  </a:lnTo>
                  <a:lnTo>
                    <a:pt x="167" y="29"/>
                  </a:lnTo>
                  <a:lnTo>
                    <a:pt x="171" y="32"/>
                  </a:lnTo>
                  <a:lnTo>
                    <a:pt x="173" y="37"/>
                  </a:lnTo>
                  <a:lnTo>
                    <a:pt x="178" y="42"/>
                  </a:lnTo>
                  <a:lnTo>
                    <a:pt x="180" y="47"/>
                  </a:lnTo>
                  <a:lnTo>
                    <a:pt x="184" y="53"/>
                  </a:lnTo>
                  <a:lnTo>
                    <a:pt x="187" y="60"/>
                  </a:lnTo>
                  <a:lnTo>
                    <a:pt x="191" y="65"/>
                  </a:lnTo>
                  <a:lnTo>
                    <a:pt x="193" y="71"/>
                  </a:lnTo>
                  <a:lnTo>
                    <a:pt x="197" y="77"/>
                  </a:lnTo>
                  <a:lnTo>
                    <a:pt x="199" y="84"/>
                  </a:lnTo>
                  <a:lnTo>
                    <a:pt x="203" y="90"/>
                  </a:lnTo>
                  <a:lnTo>
                    <a:pt x="204" y="96"/>
                  </a:lnTo>
                  <a:lnTo>
                    <a:pt x="207" y="103"/>
                  </a:lnTo>
                  <a:lnTo>
                    <a:pt x="210" y="110"/>
                  </a:lnTo>
                  <a:lnTo>
                    <a:pt x="212" y="117"/>
                  </a:lnTo>
                  <a:lnTo>
                    <a:pt x="214" y="123"/>
                  </a:lnTo>
                  <a:lnTo>
                    <a:pt x="217" y="130"/>
                  </a:lnTo>
                  <a:lnTo>
                    <a:pt x="219" y="136"/>
                  </a:lnTo>
                  <a:lnTo>
                    <a:pt x="221" y="143"/>
                  </a:lnTo>
                  <a:lnTo>
                    <a:pt x="224" y="149"/>
                  </a:lnTo>
                  <a:lnTo>
                    <a:pt x="227" y="156"/>
                  </a:lnTo>
                  <a:lnTo>
                    <a:pt x="231" y="161"/>
                  </a:lnTo>
                  <a:lnTo>
                    <a:pt x="233" y="168"/>
                  </a:lnTo>
                  <a:lnTo>
                    <a:pt x="237" y="171"/>
                  </a:lnTo>
                  <a:lnTo>
                    <a:pt x="240" y="177"/>
                  </a:lnTo>
                  <a:lnTo>
                    <a:pt x="244" y="181"/>
                  </a:lnTo>
                  <a:lnTo>
                    <a:pt x="247" y="186"/>
                  </a:lnTo>
                  <a:lnTo>
                    <a:pt x="251" y="189"/>
                  </a:lnTo>
                  <a:lnTo>
                    <a:pt x="254" y="193"/>
                  </a:lnTo>
                  <a:lnTo>
                    <a:pt x="258" y="196"/>
                  </a:lnTo>
                  <a:lnTo>
                    <a:pt x="261" y="200"/>
                  </a:lnTo>
                  <a:lnTo>
                    <a:pt x="266" y="204"/>
                  </a:lnTo>
                  <a:lnTo>
                    <a:pt x="271" y="209"/>
                  </a:lnTo>
                  <a:lnTo>
                    <a:pt x="274" y="210"/>
                  </a:lnTo>
                  <a:lnTo>
                    <a:pt x="276" y="213"/>
                  </a:lnTo>
                  <a:lnTo>
                    <a:pt x="300" y="259"/>
                  </a:lnTo>
                  <a:lnTo>
                    <a:pt x="299" y="257"/>
                  </a:lnTo>
                  <a:lnTo>
                    <a:pt x="296" y="256"/>
                  </a:lnTo>
                  <a:lnTo>
                    <a:pt x="291" y="255"/>
                  </a:lnTo>
                  <a:lnTo>
                    <a:pt x="285" y="253"/>
                  </a:lnTo>
                  <a:lnTo>
                    <a:pt x="281" y="252"/>
                  </a:lnTo>
                  <a:lnTo>
                    <a:pt x="277" y="252"/>
                  </a:lnTo>
                  <a:lnTo>
                    <a:pt x="272" y="249"/>
                  </a:lnTo>
                  <a:lnTo>
                    <a:pt x="268" y="249"/>
                  </a:lnTo>
                  <a:lnTo>
                    <a:pt x="263" y="248"/>
                  </a:lnTo>
                  <a:lnTo>
                    <a:pt x="258" y="248"/>
                  </a:lnTo>
                  <a:lnTo>
                    <a:pt x="252" y="247"/>
                  </a:lnTo>
                  <a:lnTo>
                    <a:pt x="247" y="247"/>
                  </a:lnTo>
                  <a:lnTo>
                    <a:pt x="240" y="246"/>
                  </a:lnTo>
                  <a:lnTo>
                    <a:pt x="235" y="245"/>
                  </a:lnTo>
                  <a:lnTo>
                    <a:pt x="228" y="245"/>
                  </a:lnTo>
                  <a:lnTo>
                    <a:pt x="224" y="245"/>
                  </a:lnTo>
                  <a:lnTo>
                    <a:pt x="217" y="245"/>
                  </a:lnTo>
                  <a:lnTo>
                    <a:pt x="211" y="245"/>
                  </a:lnTo>
                  <a:lnTo>
                    <a:pt x="205" y="245"/>
                  </a:lnTo>
                  <a:lnTo>
                    <a:pt x="200" y="246"/>
                  </a:lnTo>
                  <a:lnTo>
                    <a:pt x="194" y="246"/>
                  </a:lnTo>
                  <a:lnTo>
                    <a:pt x="190" y="246"/>
                  </a:lnTo>
                  <a:lnTo>
                    <a:pt x="185" y="246"/>
                  </a:lnTo>
                  <a:lnTo>
                    <a:pt x="183" y="246"/>
                  </a:lnTo>
                  <a:lnTo>
                    <a:pt x="178" y="246"/>
                  </a:lnTo>
                  <a:lnTo>
                    <a:pt x="175" y="247"/>
                  </a:lnTo>
                  <a:lnTo>
                    <a:pt x="175" y="286"/>
                  </a:lnTo>
                  <a:lnTo>
                    <a:pt x="175" y="285"/>
                  </a:lnTo>
                  <a:lnTo>
                    <a:pt x="174" y="285"/>
                  </a:lnTo>
                  <a:lnTo>
                    <a:pt x="171" y="282"/>
                  </a:lnTo>
                  <a:lnTo>
                    <a:pt x="167" y="282"/>
                  </a:lnTo>
                  <a:lnTo>
                    <a:pt x="164" y="282"/>
                  </a:lnTo>
                  <a:lnTo>
                    <a:pt x="161" y="282"/>
                  </a:lnTo>
                  <a:lnTo>
                    <a:pt x="157" y="282"/>
                  </a:lnTo>
                  <a:lnTo>
                    <a:pt x="153" y="285"/>
                  </a:lnTo>
                  <a:lnTo>
                    <a:pt x="147" y="286"/>
                  </a:lnTo>
                  <a:lnTo>
                    <a:pt x="141" y="289"/>
                  </a:lnTo>
                  <a:lnTo>
                    <a:pt x="134" y="293"/>
                  </a:lnTo>
                  <a:lnTo>
                    <a:pt x="128" y="298"/>
                  </a:lnTo>
                  <a:lnTo>
                    <a:pt x="119" y="302"/>
                  </a:lnTo>
                  <a:lnTo>
                    <a:pt x="111" y="307"/>
                  </a:lnTo>
                  <a:lnTo>
                    <a:pt x="100" y="313"/>
                  </a:lnTo>
                  <a:lnTo>
                    <a:pt x="91" y="320"/>
                  </a:lnTo>
                  <a:lnTo>
                    <a:pt x="81" y="326"/>
                  </a:lnTo>
                  <a:lnTo>
                    <a:pt x="71" y="333"/>
                  </a:lnTo>
                  <a:lnTo>
                    <a:pt x="60" y="340"/>
                  </a:lnTo>
                  <a:lnTo>
                    <a:pt x="52" y="347"/>
                  </a:lnTo>
                  <a:lnTo>
                    <a:pt x="42" y="353"/>
                  </a:lnTo>
                  <a:lnTo>
                    <a:pt x="34" y="360"/>
                  </a:lnTo>
                  <a:lnTo>
                    <a:pt x="27" y="365"/>
                  </a:lnTo>
                  <a:lnTo>
                    <a:pt x="20" y="371"/>
                  </a:lnTo>
                  <a:lnTo>
                    <a:pt x="15" y="374"/>
                  </a:lnTo>
                  <a:lnTo>
                    <a:pt x="11" y="378"/>
                  </a:lnTo>
                  <a:lnTo>
                    <a:pt x="8" y="379"/>
                  </a:lnTo>
                  <a:lnTo>
                    <a:pt x="8" y="380"/>
                  </a:lnTo>
                  <a:lnTo>
                    <a:pt x="0" y="334"/>
                  </a:lnTo>
                  <a:lnTo>
                    <a:pt x="102" y="186"/>
                  </a:lnTo>
                  <a:lnTo>
                    <a:pt x="102" y="184"/>
                  </a:lnTo>
                  <a:lnTo>
                    <a:pt x="102" y="181"/>
                  </a:lnTo>
                  <a:lnTo>
                    <a:pt x="102" y="174"/>
                  </a:lnTo>
                  <a:lnTo>
                    <a:pt x="104" y="167"/>
                  </a:lnTo>
                  <a:lnTo>
                    <a:pt x="104" y="156"/>
                  </a:lnTo>
                  <a:lnTo>
                    <a:pt x="104" y="146"/>
                  </a:lnTo>
                  <a:lnTo>
                    <a:pt x="105" y="133"/>
                  </a:lnTo>
                  <a:lnTo>
                    <a:pt x="106" y="120"/>
                  </a:lnTo>
                  <a:lnTo>
                    <a:pt x="105" y="106"/>
                  </a:lnTo>
                  <a:lnTo>
                    <a:pt x="105" y="91"/>
                  </a:lnTo>
                  <a:lnTo>
                    <a:pt x="104" y="77"/>
                  </a:lnTo>
                  <a:lnTo>
                    <a:pt x="104" y="63"/>
                  </a:lnTo>
                  <a:lnTo>
                    <a:pt x="102" y="50"/>
                  </a:lnTo>
                  <a:lnTo>
                    <a:pt x="101" y="37"/>
                  </a:lnTo>
                  <a:lnTo>
                    <a:pt x="99" y="27"/>
                  </a:lnTo>
                  <a:lnTo>
                    <a:pt x="97" y="16"/>
                  </a:lnTo>
                  <a:lnTo>
                    <a:pt x="107" y="0"/>
                  </a:lnTo>
                  <a:close/>
                </a:path>
              </a:pathLst>
            </a:custGeom>
            <a:solidFill>
              <a:srgbClr val="E6E6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310" name="Freeform 65"/>
            <p:cNvSpPr>
              <a:spLocks/>
            </p:cNvSpPr>
            <p:nvPr/>
          </p:nvSpPr>
          <p:spPr bwMode="auto">
            <a:xfrm>
              <a:off x="1676" y="1408"/>
              <a:ext cx="192" cy="178"/>
            </a:xfrm>
            <a:custGeom>
              <a:avLst/>
              <a:gdLst>
                <a:gd name="T0" fmla="*/ 136 w 192"/>
                <a:gd name="T1" fmla="*/ 2 h 178"/>
                <a:gd name="T2" fmla="*/ 131 w 192"/>
                <a:gd name="T3" fmla="*/ 0 h 178"/>
                <a:gd name="T4" fmla="*/ 123 w 192"/>
                <a:gd name="T5" fmla="*/ 2 h 178"/>
                <a:gd name="T6" fmla="*/ 114 w 192"/>
                <a:gd name="T7" fmla="*/ 4 h 178"/>
                <a:gd name="T8" fmla="*/ 102 w 192"/>
                <a:gd name="T9" fmla="*/ 10 h 178"/>
                <a:gd name="T10" fmla="*/ 89 w 192"/>
                <a:gd name="T11" fmla="*/ 21 h 178"/>
                <a:gd name="T12" fmla="*/ 80 w 192"/>
                <a:gd name="T13" fmla="*/ 29 h 178"/>
                <a:gd name="T14" fmla="*/ 73 w 192"/>
                <a:gd name="T15" fmla="*/ 36 h 178"/>
                <a:gd name="T16" fmla="*/ 68 w 192"/>
                <a:gd name="T17" fmla="*/ 44 h 178"/>
                <a:gd name="T18" fmla="*/ 64 w 192"/>
                <a:gd name="T19" fmla="*/ 52 h 178"/>
                <a:gd name="T20" fmla="*/ 61 w 192"/>
                <a:gd name="T21" fmla="*/ 61 h 178"/>
                <a:gd name="T22" fmla="*/ 57 w 192"/>
                <a:gd name="T23" fmla="*/ 68 h 178"/>
                <a:gd name="T24" fmla="*/ 54 w 192"/>
                <a:gd name="T25" fmla="*/ 79 h 178"/>
                <a:gd name="T26" fmla="*/ 50 w 192"/>
                <a:gd name="T27" fmla="*/ 92 h 178"/>
                <a:gd name="T28" fmla="*/ 49 w 192"/>
                <a:gd name="T29" fmla="*/ 99 h 178"/>
                <a:gd name="T30" fmla="*/ 0 w 192"/>
                <a:gd name="T31" fmla="*/ 170 h 178"/>
                <a:gd name="T32" fmla="*/ 7 w 192"/>
                <a:gd name="T33" fmla="*/ 165 h 178"/>
                <a:gd name="T34" fmla="*/ 15 w 192"/>
                <a:gd name="T35" fmla="*/ 161 h 178"/>
                <a:gd name="T36" fmla="*/ 26 w 192"/>
                <a:gd name="T37" fmla="*/ 157 h 178"/>
                <a:gd name="T38" fmla="*/ 37 w 192"/>
                <a:gd name="T39" fmla="*/ 152 h 178"/>
                <a:gd name="T40" fmla="*/ 50 w 192"/>
                <a:gd name="T41" fmla="*/ 148 h 178"/>
                <a:gd name="T42" fmla="*/ 62 w 192"/>
                <a:gd name="T43" fmla="*/ 145 h 178"/>
                <a:gd name="T44" fmla="*/ 76 w 192"/>
                <a:gd name="T45" fmla="*/ 144 h 178"/>
                <a:gd name="T46" fmla="*/ 87 w 192"/>
                <a:gd name="T47" fmla="*/ 145 h 178"/>
                <a:gd name="T48" fmla="*/ 96 w 192"/>
                <a:gd name="T49" fmla="*/ 148 h 178"/>
                <a:gd name="T50" fmla="*/ 104 w 192"/>
                <a:gd name="T51" fmla="*/ 152 h 178"/>
                <a:gd name="T52" fmla="*/ 111 w 192"/>
                <a:gd name="T53" fmla="*/ 157 h 178"/>
                <a:gd name="T54" fmla="*/ 122 w 192"/>
                <a:gd name="T55" fmla="*/ 165 h 178"/>
                <a:gd name="T56" fmla="*/ 126 w 192"/>
                <a:gd name="T57" fmla="*/ 170 h 178"/>
                <a:gd name="T58" fmla="*/ 192 w 192"/>
                <a:gd name="T59" fmla="*/ 178 h 178"/>
                <a:gd name="T60" fmla="*/ 167 w 192"/>
                <a:gd name="T61" fmla="*/ 37 h 178"/>
                <a:gd name="T62" fmla="*/ 137 w 192"/>
                <a:gd name="T63" fmla="*/ 3 h 178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192"/>
                <a:gd name="T97" fmla="*/ 0 h 178"/>
                <a:gd name="T98" fmla="*/ 192 w 192"/>
                <a:gd name="T99" fmla="*/ 178 h 178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192" h="178">
                  <a:moveTo>
                    <a:pt x="137" y="3"/>
                  </a:moveTo>
                  <a:lnTo>
                    <a:pt x="136" y="2"/>
                  </a:lnTo>
                  <a:lnTo>
                    <a:pt x="134" y="2"/>
                  </a:lnTo>
                  <a:lnTo>
                    <a:pt x="131" y="0"/>
                  </a:lnTo>
                  <a:lnTo>
                    <a:pt x="128" y="2"/>
                  </a:lnTo>
                  <a:lnTo>
                    <a:pt x="123" y="2"/>
                  </a:lnTo>
                  <a:lnTo>
                    <a:pt x="119" y="3"/>
                  </a:lnTo>
                  <a:lnTo>
                    <a:pt x="114" y="4"/>
                  </a:lnTo>
                  <a:lnTo>
                    <a:pt x="109" y="8"/>
                  </a:lnTo>
                  <a:lnTo>
                    <a:pt x="102" y="10"/>
                  </a:lnTo>
                  <a:lnTo>
                    <a:pt x="96" y="15"/>
                  </a:lnTo>
                  <a:lnTo>
                    <a:pt x="89" y="21"/>
                  </a:lnTo>
                  <a:lnTo>
                    <a:pt x="83" y="26"/>
                  </a:lnTo>
                  <a:lnTo>
                    <a:pt x="80" y="29"/>
                  </a:lnTo>
                  <a:lnTo>
                    <a:pt x="76" y="32"/>
                  </a:lnTo>
                  <a:lnTo>
                    <a:pt x="73" y="36"/>
                  </a:lnTo>
                  <a:lnTo>
                    <a:pt x="71" y="41"/>
                  </a:lnTo>
                  <a:lnTo>
                    <a:pt x="68" y="44"/>
                  </a:lnTo>
                  <a:lnTo>
                    <a:pt x="66" y="49"/>
                  </a:lnTo>
                  <a:lnTo>
                    <a:pt x="64" y="52"/>
                  </a:lnTo>
                  <a:lnTo>
                    <a:pt x="62" y="57"/>
                  </a:lnTo>
                  <a:lnTo>
                    <a:pt x="61" y="61"/>
                  </a:lnTo>
                  <a:lnTo>
                    <a:pt x="58" y="64"/>
                  </a:lnTo>
                  <a:lnTo>
                    <a:pt x="57" y="68"/>
                  </a:lnTo>
                  <a:lnTo>
                    <a:pt x="56" y="72"/>
                  </a:lnTo>
                  <a:lnTo>
                    <a:pt x="54" y="79"/>
                  </a:lnTo>
                  <a:lnTo>
                    <a:pt x="51" y="86"/>
                  </a:lnTo>
                  <a:lnTo>
                    <a:pt x="50" y="92"/>
                  </a:lnTo>
                  <a:lnTo>
                    <a:pt x="49" y="97"/>
                  </a:lnTo>
                  <a:lnTo>
                    <a:pt x="49" y="99"/>
                  </a:lnTo>
                  <a:lnTo>
                    <a:pt x="49" y="102"/>
                  </a:lnTo>
                  <a:lnTo>
                    <a:pt x="0" y="170"/>
                  </a:lnTo>
                  <a:lnTo>
                    <a:pt x="1" y="169"/>
                  </a:lnTo>
                  <a:lnTo>
                    <a:pt x="7" y="165"/>
                  </a:lnTo>
                  <a:lnTo>
                    <a:pt x="10" y="163"/>
                  </a:lnTo>
                  <a:lnTo>
                    <a:pt x="15" y="161"/>
                  </a:lnTo>
                  <a:lnTo>
                    <a:pt x="20" y="160"/>
                  </a:lnTo>
                  <a:lnTo>
                    <a:pt x="26" y="157"/>
                  </a:lnTo>
                  <a:lnTo>
                    <a:pt x="31" y="154"/>
                  </a:lnTo>
                  <a:lnTo>
                    <a:pt x="37" y="152"/>
                  </a:lnTo>
                  <a:lnTo>
                    <a:pt x="43" y="150"/>
                  </a:lnTo>
                  <a:lnTo>
                    <a:pt x="50" y="148"/>
                  </a:lnTo>
                  <a:lnTo>
                    <a:pt x="56" y="145"/>
                  </a:lnTo>
                  <a:lnTo>
                    <a:pt x="62" y="145"/>
                  </a:lnTo>
                  <a:lnTo>
                    <a:pt x="69" y="144"/>
                  </a:lnTo>
                  <a:lnTo>
                    <a:pt x="76" y="144"/>
                  </a:lnTo>
                  <a:lnTo>
                    <a:pt x="81" y="144"/>
                  </a:lnTo>
                  <a:lnTo>
                    <a:pt x="87" y="145"/>
                  </a:lnTo>
                  <a:lnTo>
                    <a:pt x="91" y="145"/>
                  </a:lnTo>
                  <a:lnTo>
                    <a:pt x="96" y="148"/>
                  </a:lnTo>
                  <a:lnTo>
                    <a:pt x="100" y="150"/>
                  </a:lnTo>
                  <a:lnTo>
                    <a:pt x="104" y="152"/>
                  </a:lnTo>
                  <a:lnTo>
                    <a:pt x="108" y="154"/>
                  </a:lnTo>
                  <a:lnTo>
                    <a:pt x="111" y="157"/>
                  </a:lnTo>
                  <a:lnTo>
                    <a:pt x="117" y="161"/>
                  </a:lnTo>
                  <a:lnTo>
                    <a:pt x="122" y="165"/>
                  </a:lnTo>
                  <a:lnTo>
                    <a:pt x="124" y="169"/>
                  </a:lnTo>
                  <a:lnTo>
                    <a:pt x="126" y="170"/>
                  </a:lnTo>
                  <a:lnTo>
                    <a:pt x="147" y="131"/>
                  </a:lnTo>
                  <a:lnTo>
                    <a:pt x="192" y="178"/>
                  </a:lnTo>
                  <a:lnTo>
                    <a:pt x="179" y="96"/>
                  </a:lnTo>
                  <a:lnTo>
                    <a:pt x="167" y="37"/>
                  </a:lnTo>
                  <a:lnTo>
                    <a:pt x="137" y="3"/>
                  </a:lnTo>
                  <a:close/>
                </a:path>
              </a:pathLst>
            </a:custGeom>
            <a:solidFill>
              <a:srgbClr val="B8B8D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311" name="Freeform 66"/>
            <p:cNvSpPr>
              <a:spLocks/>
            </p:cNvSpPr>
            <p:nvPr/>
          </p:nvSpPr>
          <p:spPr bwMode="auto">
            <a:xfrm>
              <a:off x="2068" y="1392"/>
              <a:ext cx="84" cy="230"/>
            </a:xfrm>
            <a:custGeom>
              <a:avLst/>
              <a:gdLst>
                <a:gd name="T0" fmla="*/ 35 w 84"/>
                <a:gd name="T1" fmla="*/ 1 h 230"/>
                <a:gd name="T2" fmla="*/ 42 w 84"/>
                <a:gd name="T3" fmla="*/ 8 h 230"/>
                <a:gd name="T4" fmla="*/ 46 w 84"/>
                <a:gd name="T5" fmla="*/ 14 h 230"/>
                <a:gd name="T6" fmla="*/ 50 w 84"/>
                <a:gd name="T7" fmla="*/ 21 h 230"/>
                <a:gd name="T8" fmla="*/ 56 w 84"/>
                <a:gd name="T9" fmla="*/ 32 h 230"/>
                <a:gd name="T10" fmla="*/ 61 w 84"/>
                <a:gd name="T11" fmla="*/ 46 h 230"/>
                <a:gd name="T12" fmla="*/ 66 w 84"/>
                <a:gd name="T13" fmla="*/ 61 h 230"/>
                <a:gd name="T14" fmla="*/ 70 w 84"/>
                <a:gd name="T15" fmla="*/ 80 h 230"/>
                <a:gd name="T16" fmla="*/ 74 w 84"/>
                <a:gd name="T17" fmla="*/ 98 h 230"/>
                <a:gd name="T18" fmla="*/ 78 w 84"/>
                <a:gd name="T19" fmla="*/ 115 h 230"/>
                <a:gd name="T20" fmla="*/ 81 w 84"/>
                <a:gd name="T21" fmla="*/ 131 h 230"/>
                <a:gd name="T22" fmla="*/ 82 w 84"/>
                <a:gd name="T23" fmla="*/ 144 h 230"/>
                <a:gd name="T24" fmla="*/ 84 w 84"/>
                <a:gd name="T25" fmla="*/ 152 h 230"/>
                <a:gd name="T26" fmla="*/ 84 w 84"/>
                <a:gd name="T27" fmla="*/ 155 h 230"/>
                <a:gd name="T28" fmla="*/ 78 w 84"/>
                <a:gd name="T29" fmla="*/ 160 h 230"/>
                <a:gd name="T30" fmla="*/ 70 w 84"/>
                <a:gd name="T31" fmla="*/ 167 h 230"/>
                <a:gd name="T32" fmla="*/ 57 w 84"/>
                <a:gd name="T33" fmla="*/ 180 h 230"/>
                <a:gd name="T34" fmla="*/ 49 w 84"/>
                <a:gd name="T35" fmla="*/ 186 h 230"/>
                <a:gd name="T36" fmla="*/ 40 w 84"/>
                <a:gd name="T37" fmla="*/ 194 h 230"/>
                <a:gd name="T38" fmla="*/ 29 w 84"/>
                <a:gd name="T39" fmla="*/ 203 h 230"/>
                <a:gd name="T40" fmla="*/ 21 w 84"/>
                <a:gd name="T41" fmla="*/ 211 h 230"/>
                <a:gd name="T42" fmla="*/ 11 w 84"/>
                <a:gd name="T43" fmla="*/ 218 h 230"/>
                <a:gd name="T44" fmla="*/ 6 w 84"/>
                <a:gd name="T45" fmla="*/ 224 h 230"/>
                <a:gd name="T46" fmla="*/ 0 w 84"/>
                <a:gd name="T47" fmla="*/ 230 h 230"/>
                <a:gd name="T48" fmla="*/ 33 w 84"/>
                <a:gd name="T49" fmla="*/ 161 h 230"/>
                <a:gd name="T50" fmla="*/ 33 w 84"/>
                <a:gd name="T51" fmla="*/ 155 h 230"/>
                <a:gd name="T52" fmla="*/ 33 w 84"/>
                <a:gd name="T53" fmla="*/ 145 h 230"/>
                <a:gd name="T54" fmla="*/ 33 w 84"/>
                <a:gd name="T55" fmla="*/ 130 h 230"/>
                <a:gd name="T56" fmla="*/ 33 w 84"/>
                <a:gd name="T57" fmla="*/ 113 h 230"/>
                <a:gd name="T58" fmla="*/ 33 w 84"/>
                <a:gd name="T59" fmla="*/ 94 h 230"/>
                <a:gd name="T60" fmla="*/ 33 w 84"/>
                <a:gd name="T61" fmla="*/ 75 h 230"/>
                <a:gd name="T62" fmla="*/ 33 w 84"/>
                <a:gd name="T63" fmla="*/ 58 h 230"/>
                <a:gd name="T64" fmla="*/ 33 w 84"/>
                <a:gd name="T65" fmla="*/ 42 h 230"/>
                <a:gd name="T66" fmla="*/ 33 w 84"/>
                <a:gd name="T67" fmla="*/ 29 h 230"/>
                <a:gd name="T68" fmla="*/ 33 w 84"/>
                <a:gd name="T69" fmla="*/ 20 h 230"/>
                <a:gd name="T70" fmla="*/ 33 w 84"/>
                <a:gd name="T71" fmla="*/ 12 h 230"/>
                <a:gd name="T72" fmla="*/ 33 w 84"/>
                <a:gd name="T73" fmla="*/ 5 h 230"/>
                <a:gd name="T74" fmla="*/ 33 w 84"/>
                <a:gd name="T75" fmla="*/ 0 h 230"/>
                <a:gd name="T76" fmla="*/ 33 w 84"/>
                <a:gd name="T77" fmla="*/ 0 h 230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84"/>
                <a:gd name="T118" fmla="*/ 0 h 230"/>
                <a:gd name="T119" fmla="*/ 84 w 84"/>
                <a:gd name="T120" fmla="*/ 230 h 230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84" h="230">
                  <a:moveTo>
                    <a:pt x="33" y="0"/>
                  </a:moveTo>
                  <a:lnTo>
                    <a:pt x="35" y="1"/>
                  </a:lnTo>
                  <a:lnTo>
                    <a:pt x="37" y="4"/>
                  </a:lnTo>
                  <a:lnTo>
                    <a:pt x="42" y="8"/>
                  </a:lnTo>
                  <a:lnTo>
                    <a:pt x="43" y="11"/>
                  </a:lnTo>
                  <a:lnTo>
                    <a:pt x="46" y="14"/>
                  </a:lnTo>
                  <a:lnTo>
                    <a:pt x="48" y="16"/>
                  </a:lnTo>
                  <a:lnTo>
                    <a:pt x="50" y="21"/>
                  </a:lnTo>
                  <a:lnTo>
                    <a:pt x="53" y="26"/>
                  </a:lnTo>
                  <a:lnTo>
                    <a:pt x="56" y="32"/>
                  </a:lnTo>
                  <a:lnTo>
                    <a:pt x="58" y="38"/>
                  </a:lnTo>
                  <a:lnTo>
                    <a:pt x="61" y="46"/>
                  </a:lnTo>
                  <a:lnTo>
                    <a:pt x="63" y="53"/>
                  </a:lnTo>
                  <a:lnTo>
                    <a:pt x="66" y="61"/>
                  </a:lnTo>
                  <a:lnTo>
                    <a:pt x="68" y="71"/>
                  </a:lnTo>
                  <a:lnTo>
                    <a:pt x="70" y="80"/>
                  </a:lnTo>
                  <a:lnTo>
                    <a:pt x="71" y="90"/>
                  </a:lnTo>
                  <a:lnTo>
                    <a:pt x="74" y="98"/>
                  </a:lnTo>
                  <a:lnTo>
                    <a:pt x="76" y="107"/>
                  </a:lnTo>
                  <a:lnTo>
                    <a:pt x="78" y="115"/>
                  </a:lnTo>
                  <a:lnTo>
                    <a:pt x="78" y="124"/>
                  </a:lnTo>
                  <a:lnTo>
                    <a:pt x="81" y="131"/>
                  </a:lnTo>
                  <a:lnTo>
                    <a:pt x="81" y="138"/>
                  </a:lnTo>
                  <a:lnTo>
                    <a:pt x="82" y="144"/>
                  </a:lnTo>
                  <a:lnTo>
                    <a:pt x="83" y="148"/>
                  </a:lnTo>
                  <a:lnTo>
                    <a:pt x="84" y="152"/>
                  </a:lnTo>
                  <a:lnTo>
                    <a:pt x="84" y="154"/>
                  </a:lnTo>
                  <a:lnTo>
                    <a:pt x="84" y="155"/>
                  </a:lnTo>
                  <a:lnTo>
                    <a:pt x="82" y="155"/>
                  </a:lnTo>
                  <a:lnTo>
                    <a:pt x="78" y="160"/>
                  </a:lnTo>
                  <a:lnTo>
                    <a:pt x="74" y="163"/>
                  </a:lnTo>
                  <a:lnTo>
                    <a:pt x="70" y="167"/>
                  </a:lnTo>
                  <a:lnTo>
                    <a:pt x="64" y="173"/>
                  </a:lnTo>
                  <a:lnTo>
                    <a:pt x="57" y="180"/>
                  </a:lnTo>
                  <a:lnTo>
                    <a:pt x="53" y="183"/>
                  </a:lnTo>
                  <a:lnTo>
                    <a:pt x="49" y="186"/>
                  </a:lnTo>
                  <a:lnTo>
                    <a:pt x="43" y="191"/>
                  </a:lnTo>
                  <a:lnTo>
                    <a:pt x="40" y="194"/>
                  </a:lnTo>
                  <a:lnTo>
                    <a:pt x="34" y="198"/>
                  </a:lnTo>
                  <a:lnTo>
                    <a:pt x="29" y="203"/>
                  </a:lnTo>
                  <a:lnTo>
                    <a:pt x="24" y="207"/>
                  </a:lnTo>
                  <a:lnTo>
                    <a:pt x="21" y="211"/>
                  </a:lnTo>
                  <a:lnTo>
                    <a:pt x="16" y="214"/>
                  </a:lnTo>
                  <a:lnTo>
                    <a:pt x="11" y="218"/>
                  </a:lnTo>
                  <a:lnTo>
                    <a:pt x="8" y="220"/>
                  </a:lnTo>
                  <a:lnTo>
                    <a:pt x="6" y="224"/>
                  </a:lnTo>
                  <a:lnTo>
                    <a:pt x="2" y="227"/>
                  </a:lnTo>
                  <a:lnTo>
                    <a:pt x="0" y="230"/>
                  </a:lnTo>
                  <a:lnTo>
                    <a:pt x="33" y="163"/>
                  </a:lnTo>
                  <a:lnTo>
                    <a:pt x="33" y="161"/>
                  </a:lnTo>
                  <a:lnTo>
                    <a:pt x="33" y="159"/>
                  </a:lnTo>
                  <a:lnTo>
                    <a:pt x="33" y="155"/>
                  </a:lnTo>
                  <a:lnTo>
                    <a:pt x="33" y="151"/>
                  </a:lnTo>
                  <a:lnTo>
                    <a:pt x="33" y="145"/>
                  </a:lnTo>
                  <a:lnTo>
                    <a:pt x="33" y="138"/>
                  </a:lnTo>
                  <a:lnTo>
                    <a:pt x="33" y="130"/>
                  </a:lnTo>
                  <a:lnTo>
                    <a:pt x="33" y="123"/>
                  </a:lnTo>
                  <a:lnTo>
                    <a:pt x="33" y="113"/>
                  </a:lnTo>
                  <a:lnTo>
                    <a:pt x="33" y="104"/>
                  </a:lnTo>
                  <a:lnTo>
                    <a:pt x="33" y="94"/>
                  </a:lnTo>
                  <a:lnTo>
                    <a:pt x="33" y="86"/>
                  </a:lnTo>
                  <a:lnTo>
                    <a:pt x="33" y="75"/>
                  </a:lnTo>
                  <a:lnTo>
                    <a:pt x="33" y="67"/>
                  </a:lnTo>
                  <a:lnTo>
                    <a:pt x="33" y="58"/>
                  </a:lnTo>
                  <a:lnTo>
                    <a:pt x="33" y="51"/>
                  </a:lnTo>
                  <a:lnTo>
                    <a:pt x="33" y="42"/>
                  </a:lnTo>
                  <a:lnTo>
                    <a:pt x="33" y="37"/>
                  </a:lnTo>
                  <a:lnTo>
                    <a:pt x="33" y="29"/>
                  </a:lnTo>
                  <a:lnTo>
                    <a:pt x="33" y="26"/>
                  </a:lnTo>
                  <a:lnTo>
                    <a:pt x="33" y="20"/>
                  </a:lnTo>
                  <a:lnTo>
                    <a:pt x="33" y="16"/>
                  </a:lnTo>
                  <a:lnTo>
                    <a:pt x="33" y="12"/>
                  </a:lnTo>
                  <a:lnTo>
                    <a:pt x="33" y="11"/>
                  </a:lnTo>
                  <a:lnTo>
                    <a:pt x="33" y="5"/>
                  </a:lnTo>
                  <a:lnTo>
                    <a:pt x="33" y="1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B8B8D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312" name="Freeform 67"/>
            <p:cNvSpPr>
              <a:spLocks/>
            </p:cNvSpPr>
            <p:nvPr/>
          </p:nvSpPr>
          <p:spPr bwMode="auto">
            <a:xfrm>
              <a:off x="1653" y="1616"/>
              <a:ext cx="154" cy="35"/>
            </a:xfrm>
            <a:custGeom>
              <a:avLst/>
              <a:gdLst>
                <a:gd name="T0" fmla="*/ 5 w 154"/>
                <a:gd name="T1" fmla="*/ 3 h 35"/>
                <a:gd name="T2" fmla="*/ 7 w 154"/>
                <a:gd name="T3" fmla="*/ 2 h 35"/>
                <a:gd name="T4" fmla="*/ 12 w 154"/>
                <a:gd name="T5" fmla="*/ 2 h 35"/>
                <a:gd name="T6" fmla="*/ 14 w 154"/>
                <a:gd name="T7" fmla="*/ 1 h 35"/>
                <a:gd name="T8" fmla="*/ 19 w 154"/>
                <a:gd name="T9" fmla="*/ 1 h 35"/>
                <a:gd name="T10" fmla="*/ 23 w 154"/>
                <a:gd name="T11" fmla="*/ 1 h 35"/>
                <a:gd name="T12" fmla="*/ 29 w 154"/>
                <a:gd name="T13" fmla="*/ 1 h 35"/>
                <a:gd name="T14" fmla="*/ 33 w 154"/>
                <a:gd name="T15" fmla="*/ 0 h 35"/>
                <a:gd name="T16" fmla="*/ 39 w 154"/>
                <a:gd name="T17" fmla="*/ 0 h 35"/>
                <a:gd name="T18" fmla="*/ 45 w 154"/>
                <a:gd name="T19" fmla="*/ 0 h 35"/>
                <a:gd name="T20" fmla="*/ 52 w 154"/>
                <a:gd name="T21" fmla="*/ 0 h 35"/>
                <a:gd name="T22" fmla="*/ 58 w 154"/>
                <a:gd name="T23" fmla="*/ 0 h 35"/>
                <a:gd name="T24" fmla="*/ 65 w 154"/>
                <a:gd name="T25" fmla="*/ 1 h 35"/>
                <a:gd name="T26" fmla="*/ 72 w 154"/>
                <a:gd name="T27" fmla="*/ 1 h 35"/>
                <a:gd name="T28" fmla="*/ 79 w 154"/>
                <a:gd name="T29" fmla="*/ 3 h 35"/>
                <a:gd name="T30" fmla="*/ 85 w 154"/>
                <a:gd name="T31" fmla="*/ 3 h 35"/>
                <a:gd name="T32" fmla="*/ 92 w 154"/>
                <a:gd name="T33" fmla="*/ 5 h 35"/>
                <a:gd name="T34" fmla="*/ 99 w 154"/>
                <a:gd name="T35" fmla="*/ 6 h 35"/>
                <a:gd name="T36" fmla="*/ 106 w 154"/>
                <a:gd name="T37" fmla="*/ 8 h 35"/>
                <a:gd name="T38" fmla="*/ 112 w 154"/>
                <a:gd name="T39" fmla="*/ 9 h 35"/>
                <a:gd name="T40" fmla="*/ 119 w 154"/>
                <a:gd name="T41" fmla="*/ 12 h 35"/>
                <a:gd name="T42" fmla="*/ 124 w 154"/>
                <a:gd name="T43" fmla="*/ 14 h 35"/>
                <a:gd name="T44" fmla="*/ 131 w 154"/>
                <a:gd name="T45" fmla="*/ 16 h 35"/>
                <a:gd name="T46" fmla="*/ 134 w 154"/>
                <a:gd name="T47" fmla="*/ 17 h 35"/>
                <a:gd name="T48" fmla="*/ 140 w 154"/>
                <a:gd name="T49" fmla="*/ 19 h 35"/>
                <a:gd name="T50" fmla="*/ 143 w 154"/>
                <a:gd name="T51" fmla="*/ 20 h 35"/>
                <a:gd name="T52" fmla="*/ 147 w 154"/>
                <a:gd name="T53" fmla="*/ 22 h 35"/>
                <a:gd name="T54" fmla="*/ 152 w 154"/>
                <a:gd name="T55" fmla="*/ 23 h 35"/>
                <a:gd name="T56" fmla="*/ 154 w 154"/>
                <a:gd name="T57" fmla="*/ 25 h 35"/>
                <a:gd name="T58" fmla="*/ 133 w 154"/>
                <a:gd name="T59" fmla="*/ 35 h 35"/>
                <a:gd name="T60" fmla="*/ 131 w 154"/>
                <a:gd name="T61" fmla="*/ 34 h 35"/>
                <a:gd name="T62" fmla="*/ 125 w 154"/>
                <a:gd name="T63" fmla="*/ 34 h 35"/>
                <a:gd name="T64" fmla="*/ 120 w 154"/>
                <a:gd name="T65" fmla="*/ 32 h 35"/>
                <a:gd name="T66" fmla="*/ 117 w 154"/>
                <a:gd name="T67" fmla="*/ 32 h 35"/>
                <a:gd name="T68" fmla="*/ 112 w 154"/>
                <a:gd name="T69" fmla="*/ 30 h 35"/>
                <a:gd name="T70" fmla="*/ 106 w 154"/>
                <a:gd name="T71" fmla="*/ 30 h 35"/>
                <a:gd name="T72" fmla="*/ 100 w 154"/>
                <a:gd name="T73" fmla="*/ 29 h 35"/>
                <a:gd name="T74" fmla="*/ 94 w 154"/>
                <a:gd name="T75" fmla="*/ 27 h 35"/>
                <a:gd name="T76" fmla="*/ 87 w 154"/>
                <a:gd name="T77" fmla="*/ 26 h 35"/>
                <a:gd name="T78" fmla="*/ 81 w 154"/>
                <a:gd name="T79" fmla="*/ 25 h 35"/>
                <a:gd name="T80" fmla="*/ 74 w 154"/>
                <a:gd name="T81" fmla="*/ 23 h 35"/>
                <a:gd name="T82" fmla="*/ 69 w 154"/>
                <a:gd name="T83" fmla="*/ 22 h 35"/>
                <a:gd name="T84" fmla="*/ 63 w 154"/>
                <a:gd name="T85" fmla="*/ 21 h 35"/>
                <a:gd name="T86" fmla="*/ 58 w 154"/>
                <a:gd name="T87" fmla="*/ 20 h 35"/>
                <a:gd name="T88" fmla="*/ 51 w 154"/>
                <a:gd name="T89" fmla="*/ 19 h 35"/>
                <a:gd name="T90" fmla="*/ 45 w 154"/>
                <a:gd name="T91" fmla="*/ 16 h 35"/>
                <a:gd name="T92" fmla="*/ 39 w 154"/>
                <a:gd name="T93" fmla="*/ 15 h 35"/>
                <a:gd name="T94" fmla="*/ 33 w 154"/>
                <a:gd name="T95" fmla="*/ 14 h 35"/>
                <a:gd name="T96" fmla="*/ 27 w 154"/>
                <a:gd name="T97" fmla="*/ 12 h 35"/>
                <a:gd name="T98" fmla="*/ 21 w 154"/>
                <a:gd name="T99" fmla="*/ 12 h 35"/>
                <a:gd name="T100" fmla="*/ 17 w 154"/>
                <a:gd name="T101" fmla="*/ 9 h 35"/>
                <a:gd name="T102" fmla="*/ 12 w 154"/>
                <a:gd name="T103" fmla="*/ 9 h 35"/>
                <a:gd name="T104" fmla="*/ 9 w 154"/>
                <a:gd name="T105" fmla="*/ 8 h 35"/>
                <a:gd name="T106" fmla="*/ 5 w 154"/>
                <a:gd name="T107" fmla="*/ 7 h 35"/>
                <a:gd name="T108" fmla="*/ 3 w 154"/>
                <a:gd name="T109" fmla="*/ 6 h 35"/>
                <a:gd name="T110" fmla="*/ 1 w 154"/>
                <a:gd name="T111" fmla="*/ 5 h 35"/>
                <a:gd name="T112" fmla="*/ 0 w 154"/>
                <a:gd name="T113" fmla="*/ 3 h 35"/>
                <a:gd name="T114" fmla="*/ 5 w 154"/>
                <a:gd name="T115" fmla="*/ 3 h 35"/>
                <a:gd name="T116" fmla="*/ 5 w 154"/>
                <a:gd name="T117" fmla="*/ 3 h 35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54"/>
                <a:gd name="T178" fmla="*/ 0 h 35"/>
                <a:gd name="T179" fmla="*/ 154 w 154"/>
                <a:gd name="T180" fmla="*/ 35 h 35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54" h="35">
                  <a:moveTo>
                    <a:pt x="5" y="3"/>
                  </a:moveTo>
                  <a:lnTo>
                    <a:pt x="7" y="2"/>
                  </a:lnTo>
                  <a:lnTo>
                    <a:pt x="12" y="2"/>
                  </a:lnTo>
                  <a:lnTo>
                    <a:pt x="14" y="1"/>
                  </a:lnTo>
                  <a:lnTo>
                    <a:pt x="19" y="1"/>
                  </a:lnTo>
                  <a:lnTo>
                    <a:pt x="23" y="1"/>
                  </a:lnTo>
                  <a:lnTo>
                    <a:pt x="29" y="1"/>
                  </a:lnTo>
                  <a:lnTo>
                    <a:pt x="33" y="0"/>
                  </a:lnTo>
                  <a:lnTo>
                    <a:pt x="39" y="0"/>
                  </a:lnTo>
                  <a:lnTo>
                    <a:pt x="45" y="0"/>
                  </a:lnTo>
                  <a:lnTo>
                    <a:pt x="52" y="0"/>
                  </a:lnTo>
                  <a:lnTo>
                    <a:pt x="58" y="0"/>
                  </a:lnTo>
                  <a:lnTo>
                    <a:pt x="65" y="1"/>
                  </a:lnTo>
                  <a:lnTo>
                    <a:pt x="72" y="1"/>
                  </a:lnTo>
                  <a:lnTo>
                    <a:pt x="79" y="3"/>
                  </a:lnTo>
                  <a:lnTo>
                    <a:pt x="85" y="3"/>
                  </a:lnTo>
                  <a:lnTo>
                    <a:pt x="92" y="5"/>
                  </a:lnTo>
                  <a:lnTo>
                    <a:pt x="99" y="6"/>
                  </a:lnTo>
                  <a:lnTo>
                    <a:pt x="106" y="8"/>
                  </a:lnTo>
                  <a:lnTo>
                    <a:pt x="112" y="9"/>
                  </a:lnTo>
                  <a:lnTo>
                    <a:pt x="119" y="12"/>
                  </a:lnTo>
                  <a:lnTo>
                    <a:pt x="124" y="14"/>
                  </a:lnTo>
                  <a:lnTo>
                    <a:pt x="131" y="16"/>
                  </a:lnTo>
                  <a:lnTo>
                    <a:pt x="134" y="17"/>
                  </a:lnTo>
                  <a:lnTo>
                    <a:pt x="140" y="19"/>
                  </a:lnTo>
                  <a:lnTo>
                    <a:pt x="143" y="20"/>
                  </a:lnTo>
                  <a:lnTo>
                    <a:pt x="147" y="22"/>
                  </a:lnTo>
                  <a:lnTo>
                    <a:pt x="152" y="23"/>
                  </a:lnTo>
                  <a:lnTo>
                    <a:pt x="154" y="25"/>
                  </a:lnTo>
                  <a:lnTo>
                    <a:pt x="133" y="35"/>
                  </a:lnTo>
                  <a:lnTo>
                    <a:pt x="131" y="34"/>
                  </a:lnTo>
                  <a:lnTo>
                    <a:pt x="125" y="34"/>
                  </a:lnTo>
                  <a:lnTo>
                    <a:pt x="120" y="32"/>
                  </a:lnTo>
                  <a:lnTo>
                    <a:pt x="117" y="32"/>
                  </a:lnTo>
                  <a:lnTo>
                    <a:pt x="112" y="30"/>
                  </a:lnTo>
                  <a:lnTo>
                    <a:pt x="106" y="30"/>
                  </a:lnTo>
                  <a:lnTo>
                    <a:pt x="100" y="29"/>
                  </a:lnTo>
                  <a:lnTo>
                    <a:pt x="94" y="27"/>
                  </a:lnTo>
                  <a:lnTo>
                    <a:pt x="87" y="26"/>
                  </a:lnTo>
                  <a:lnTo>
                    <a:pt x="81" y="25"/>
                  </a:lnTo>
                  <a:lnTo>
                    <a:pt x="74" y="23"/>
                  </a:lnTo>
                  <a:lnTo>
                    <a:pt x="69" y="22"/>
                  </a:lnTo>
                  <a:lnTo>
                    <a:pt x="63" y="21"/>
                  </a:lnTo>
                  <a:lnTo>
                    <a:pt x="58" y="20"/>
                  </a:lnTo>
                  <a:lnTo>
                    <a:pt x="51" y="19"/>
                  </a:lnTo>
                  <a:lnTo>
                    <a:pt x="45" y="16"/>
                  </a:lnTo>
                  <a:lnTo>
                    <a:pt x="39" y="15"/>
                  </a:lnTo>
                  <a:lnTo>
                    <a:pt x="33" y="14"/>
                  </a:lnTo>
                  <a:lnTo>
                    <a:pt x="27" y="12"/>
                  </a:lnTo>
                  <a:lnTo>
                    <a:pt x="21" y="12"/>
                  </a:lnTo>
                  <a:lnTo>
                    <a:pt x="17" y="9"/>
                  </a:lnTo>
                  <a:lnTo>
                    <a:pt x="12" y="9"/>
                  </a:lnTo>
                  <a:lnTo>
                    <a:pt x="9" y="8"/>
                  </a:lnTo>
                  <a:lnTo>
                    <a:pt x="5" y="7"/>
                  </a:lnTo>
                  <a:lnTo>
                    <a:pt x="3" y="6"/>
                  </a:lnTo>
                  <a:lnTo>
                    <a:pt x="1" y="5"/>
                  </a:lnTo>
                  <a:lnTo>
                    <a:pt x="0" y="3"/>
                  </a:lnTo>
                  <a:lnTo>
                    <a:pt x="5" y="3"/>
                  </a:lnTo>
                  <a:close/>
                </a:path>
              </a:pathLst>
            </a:custGeom>
            <a:solidFill>
              <a:srgbClr val="B8B8D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313" name="Freeform 68"/>
            <p:cNvSpPr>
              <a:spLocks/>
            </p:cNvSpPr>
            <p:nvPr/>
          </p:nvSpPr>
          <p:spPr bwMode="auto">
            <a:xfrm>
              <a:off x="2177" y="1603"/>
              <a:ext cx="128" cy="33"/>
            </a:xfrm>
            <a:custGeom>
              <a:avLst/>
              <a:gdLst>
                <a:gd name="T0" fmla="*/ 0 w 128"/>
                <a:gd name="T1" fmla="*/ 19 h 33"/>
                <a:gd name="T2" fmla="*/ 5 w 128"/>
                <a:gd name="T3" fmla="*/ 3 h 33"/>
                <a:gd name="T4" fmla="*/ 6 w 128"/>
                <a:gd name="T5" fmla="*/ 3 h 33"/>
                <a:gd name="T6" fmla="*/ 10 w 128"/>
                <a:gd name="T7" fmla="*/ 2 h 33"/>
                <a:gd name="T8" fmla="*/ 12 w 128"/>
                <a:gd name="T9" fmla="*/ 1 h 33"/>
                <a:gd name="T10" fmla="*/ 15 w 128"/>
                <a:gd name="T11" fmla="*/ 1 h 33"/>
                <a:gd name="T12" fmla="*/ 19 w 128"/>
                <a:gd name="T13" fmla="*/ 0 h 33"/>
                <a:gd name="T14" fmla="*/ 22 w 128"/>
                <a:gd name="T15" fmla="*/ 0 h 33"/>
                <a:gd name="T16" fmla="*/ 26 w 128"/>
                <a:gd name="T17" fmla="*/ 0 h 33"/>
                <a:gd name="T18" fmla="*/ 31 w 128"/>
                <a:gd name="T19" fmla="*/ 0 h 33"/>
                <a:gd name="T20" fmla="*/ 35 w 128"/>
                <a:gd name="T21" fmla="*/ 0 h 33"/>
                <a:gd name="T22" fmla="*/ 41 w 128"/>
                <a:gd name="T23" fmla="*/ 0 h 33"/>
                <a:gd name="T24" fmla="*/ 46 w 128"/>
                <a:gd name="T25" fmla="*/ 0 h 33"/>
                <a:gd name="T26" fmla="*/ 52 w 128"/>
                <a:gd name="T27" fmla="*/ 1 h 33"/>
                <a:gd name="T28" fmla="*/ 58 w 128"/>
                <a:gd name="T29" fmla="*/ 1 h 33"/>
                <a:gd name="T30" fmla="*/ 64 w 128"/>
                <a:gd name="T31" fmla="*/ 3 h 33"/>
                <a:gd name="T32" fmla="*/ 70 w 128"/>
                <a:gd name="T33" fmla="*/ 5 h 33"/>
                <a:gd name="T34" fmla="*/ 74 w 128"/>
                <a:gd name="T35" fmla="*/ 6 h 33"/>
                <a:gd name="T36" fmla="*/ 80 w 128"/>
                <a:gd name="T37" fmla="*/ 8 h 33"/>
                <a:gd name="T38" fmla="*/ 86 w 128"/>
                <a:gd name="T39" fmla="*/ 10 h 33"/>
                <a:gd name="T40" fmla="*/ 91 w 128"/>
                <a:gd name="T41" fmla="*/ 13 h 33"/>
                <a:gd name="T42" fmla="*/ 97 w 128"/>
                <a:gd name="T43" fmla="*/ 15 h 33"/>
                <a:gd name="T44" fmla="*/ 101 w 128"/>
                <a:gd name="T45" fmla="*/ 18 h 33"/>
                <a:gd name="T46" fmla="*/ 107 w 128"/>
                <a:gd name="T47" fmla="*/ 21 h 33"/>
                <a:gd name="T48" fmla="*/ 111 w 128"/>
                <a:gd name="T49" fmla="*/ 22 h 33"/>
                <a:gd name="T50" fmla="*/ 115 w 128"/>
                <a:gd name="T51" fmla="*/ 25 h 33"/>
                <a:gd name="T52" fmla="*/ 118 w 128"/>
                <a:gd name="T53" fmla="*/ 27 h 33"/>
                <a:gd name="T54" fmla="*/ 123 w 128"/>
                <a:gd name="T55" fmla="*/ 29 h 33"/>
                <a:gd name="T56" fmla="*/ 126 w 128"/>
                <a:gd name="T57" fmla="*/ 32 h 33"/>
                <a:gd name="T58" fmla="*/ 128 w 128"/>
                <a:gd name="T59" fmla="*/ 33 h 33"/>
                <a:gd name="T60" fmla="*/ 127 w 128"/>
                <a:gd name="T61" fmla="*/ 33 h 33"/>
                <a:gd name="T62" fmla="*/ 126 w 128"/>
                <a:gd name="T63" fmla="*/ 33 h 33"/>
                <a:gd name="T64" fmla="*/ 123 w 128"/>
                <a:gd name="T65" fmla="*/ 32 h 33"/>
                <a:gd name="T66" fmla="*/ 119 w 128"/>
                <a:gd name="T67" fmla="*/ 32 h 33"/>
                <a:gd name="T68" fmla="*/ 114 w 128"/>
                <a:gd name="T69" fmla="*/ 29 h 33"/>
                <a:gd name="T70" fmla="*/ 110 w 128"/>
                <a:gd name="T71" fmla="*/ 29 h 33"/>
                <a:gd name="T72" fmla="*/ 104 w 128"/>
                <a:gd name="T73" fmla="*/ 28 h 33"/>
                <a:gd name="T74" fmla="*/ 98 w 128"/>
                <a:gd name="T75" fmla="*/ 28 h 33"/>
                <a:gd name="T76" fmla="*/ 91 w 128"/>
                <a:gd name="T77" fmla="*/ 26 h 33"/>
                <a:gd name="T78" fmla="*/ 84 w 128"/>
                <a:gd name="T79" fmla="*/ 25 h 33"/>
                <a:gd name="T80" fmla="*/ 77 w 128"/>
                <a:gd name="T81" fmla="*/ 23 h 33"/>
                <a:gd name="T82" fmla="*/ 70 w 128"/>
                <a:gd name="T83" fmla="*/ 22 h 33"/>
                <a:gd name="T84" fmla="*/ 62 w 128"/>
                <a:gd name="T85" fmla="*/ 21 h 33"/>
                <a:gd name="T86" fmla="*/ 57 w 128"/>
                <a:gd name="T87" fmla="*/ 21 h 33"/>
                <a:gd name="T88" fmla="*/ 51 w 128"/>
                <a:gd name="T89" fmla="*/ 20 h 33"/>
                <a:gd name="T90" fmla="*/ 45 w 128"/>
                <a:gd name="T91" fmla="*/ 20 h 33"/>
                <a:gd name="T92" fmla="*/ 38 w 128"/>
                <a:gd name="T93" fmla="*/ 19 h 33"/>
                <a:gd name="T94" fmla="*/ 33 w 128"/>
                <a:gd name="T95" fmla="*/ 18 h 33"/>
                <a:gd name="T96" fmla="*/ 27 w 128"/>
                <a:gd name="T97" fmla="*/ 18 h 33"/>
                <a:gd name="T98" fmla="*/ 24 w 128"/>
                <a:gd name="T99" fmla="*/ 18 h 33"/>
                <a:gd name="T100" fmla="*/ 19 w 128"/>
                <a:gd name="T101" fmla="*/ 18 h 33"/>
                <a:gd name="T102" fmla="*/ 15 w 128"/>
                <a:gd name="T103" fmla="*/ 18 h 33"/>
                <a:gd name="T104" fmla="*/ 12 w 128"/>
                <a:gd name="T105" fmla="*/ 18 h 33"/>
                <a:gd name="T106" fmla="*/ 10 w 128"/>
                <a:gd name="T107" fmla="*/ 18 h 33"/>
                <a:gd name="T108" fmla="*/ 0 w 128"/>
                <a:gd name="T109" fmla="*/ 19 h 33"/>
                <a:gd name="T110" fmla="*/ 0 w 128"/>
                <a:gd name="T111" fmla="*/ 19 h 33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28"/>
                <a:gd name="T169" fmla="*/ 0 h 33"/>
                <a:gd name="T170" fmla="*/ 128 w 128"/>
                <a:gd name="T171" fmla="*/ 33 h 33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28" h="33">
                  <a:moveTo>
                    <a:pt x="0" y="19"/>
                  </a:moveTo>
                  <a:lnTo>
                    <a:pt x="5" y="3"/>
                  </a:lnTo>
                  <a:lnTo>
                    <a:pt x="6" y="3"/>
                  </a:lnTo>
                  <a:lnTo>
                    <a:pt x="10" y="2"/>
                  </a:lnTo>
                  <a:lnTo>
                    <a:pt x="12" y="1"/>
                  </a:lnTo>
                  <a:lnTo>
                    <a:pt x="15" y="1"/>
                  </a:lnTo>
                  <a:lnTo>
                    <a:pt x="19" y="0"/>
                  </a:lnTo>
                  <a:lnTo>
                    <a:pt x="22" y="0"/>
                  </a:lnTo>
                  <a:lnTo>
                    <a:pt x="26" y="0"/>
                  </a:lnTo>
                  <a:lnTo>
                    <a:pt x="31" y="0"/>
                  </a:lnTo>
                  <a:lnTo>
                    <a:pt x="35" y="0"/>
                  </a:lnTo>
                  <a:lnTo>
                    <a:pt x="41" y="0"/>
                  </a:lnTo>
                  <a:lnTo>
                    <a:pt x="46" y="0"/>
                  </a:lnTo>
                  <a:lnTo>
                    <a:pt x="52" y="1"/>
                  </a:lnTo>
                  <a:lnTo>
                    <a:pt x="58" y="1"/>
                  </a:lnTo>
                  <a:lnTo>
                    <a:pt x="64" y="3"/>
                  </a:lnTo>
                  <a:lnTo>
                    <a:pt x="70" y="5"/>
                  </a:lnTo>
                  <a:lnTo>
                    <a:pt x="74" y="6"/>
                  </a:lnTo>
                  <a:lnTo>
                    <a:pt x="80" y="8"/>
                  </a:lnTo>
                  <a:lnTo>
                    <a:pt x="86" y="10"/>
                  </a:lnTo>
                  <a:lnTo>
                    <a:pt x="91" y="13"/>
                  </a:lnTo>
                  <a:lnTo>
                    <a:pt x="97" y="15"/>
                  </a:lnTo>
                  <a:lnTo>
                    <a:pt x="101" y="18"/>
                  </a:lnTo>
                  <a:lnTo>
                    <a:pt x="107" y="21"/>
                  </a:lnTo>
                  <a:lnTo>
                    <a:pt x="111" y="22"/>
                  </a:lnTo>
                  <a:lnTo>
                    <a:pt x="115" y="25"/>
                  </a:lnTo>
                  <a:lnTo>
                    <a:pt x="118" y="27"/>
                  </a:lnTo>
                  <a:lnTo>
                    <a:pt x="123" y="29"/>
                  </a:lnTo>
                  <a:lnTo>
                    <a:pt x="126" y="32"/>
                  </a:lnTo>
                  <a:lnTo>
                    <a:pt x="128" y="33"/>
                  </a:lnTo>
                  <a:lnTo>
                    <a:pt x="127" y="33"/>
                  </a:lnTo>
                  <a:lnTo>
                    <a:pt x="126" y="33"/>
                  </a:lnTo>
                  <a:lnTo>
                    <a:pt x="123" y="32"/>
                  </a:lnTo>
                  <a:lnTo>
                    <a:pt x="119" y="32"/>
                  </a:lnTo>
                  <a:lnTo>
                    <a:pt x="114" y="29"/>
                  </a:lnTo>
                  <a:lnTo>
                    <a:pt x="110" y="29"/>
                  </a:lnTo>
                  <a:lnTo>
                    <a:pt x="104" y="28"/>
                  </a:lnTo>
                  <a:lnTo>
                    <a:pt x="98" y="28"/>
                  </a:lnTo>
                  <a:lnTo>
                    <a:pt x="91" y="26"/>
                  </a:lnTo>
                  <a:lnTo>
                    <a:pt x="84" y="25"/>
                  </a:lnTo>
                  <a:lnTo>
                    <a:pt x="77" y="23"/>
                  </a:lnTo>
                  <a:lnTo>
                    <a:pt x="70" y="22"/>
                  </a:lnTo>
                  <a:lnTo>
                    <a:pt x="62" y="21"/>
                  </a:lnTo>
                  <a:lnTo>
                    <a:pt x="57" y="21"/>
                  </a:lnTo>
                  <a:lnTo>
                    <a:pt x="51" y="20"/>
                  </a:lnTo>
                  <a:lnTo>
                    <a:pt x="45" y="20"/>
                  </a:lnTo>
                  <a:lnTo>
                    <a:pt x="38" y="19"/>
                  </a:lnTo>
                  <a:lnTo>
                    <a:pt x="33" y="18"/>
                  </a:lnTo>
                  <a:lnTo>
                    <a:pt x="27" y="18"/>
                  </a:lnTo>
                  <a:lnTo>
                    <a:pt x="24" y="18"/>
                  </a:lnTo>
                  <a:lnTo>
                    <a:pt x="19" y="18"/>
                  </a:lnTo>
                  <a:lnTo>
                    <a:pt x="15" y="18"/>
                  </a:lnTo>
                  <a:lnTo>
                    <a:pt x="12" y="18"/>
                  </a:lnTo>
                  <a:lnTo>
                    <a:pt x="10" y="18"/>
                  </a:lnTo>
                  <a:lnTo>
                    <a:pt x="0" y="19"/>
                  </a:lnTo>
                  <a:close/>
                </a:path>
              </a:pathLst>
            </a:custGeom>
            <a:solidFill>
              <a:srgbClr val="B8B8D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314" name="Freeform 69"/>
            <p:cNvSpPr>
              <a:spLocks/>
            </p:cNvSpPr>
            <p:nvPr/>
          </p:nvSpPr>
          <p:spPr bwMode="auto">
            <a:xfrm>
              <a:off x="2037" y="1651"/>
              <a:ext cx="142" cy="85"/>
            </a:xfrm>
            <a:custGeom>
              <a:avLst/>
              <a:gdLst>
                <a:gd name="T0" fmla="*/ 4 w 142"/>
                <a:gd name="T1" fmla="*/ 81 h 85"/>
                <a:gd name="T2" fmla="*/ 7 w 142"/>
                <a:gd name="T3" fmla="*/ 77 h 85"/>
                <a:gd name="T4" fmla="*/ 13 w 142"/>
                <a:gd name="T5" fmla="*/ 72 h 85"/>
                <a:gd name="T6" fmla="*/ 17 w 142"/>
                <a:gd name="T7" fmla="*/ 68 h 85"/>
                <a:gd name="T8" fmla="*/ 20 w 142"/>
                <a:gd name="T9" fmla="*/ 65 h 85"/>
                <a:gd name="T10" fmla="*/ 24 w 142"/>
                <a:gd name="T11" fmla="*/ 61 h 85"/>
                <a:gd name="T12" fmla="*/ 29 w 142"/>
                <a:gd name="T13" fmla="*/ 59 h 85"/>
                <a:gd name="T14" fmla="*/ 33 w 142"/>
                <a:gd name="T15" fmla="*/ 54 h 85"/>
                <a:gd name="T16" fmla="*/ 38 w 142"/>
                <a:gd name="T17" fmla="*/ 51 h 85"/>
                <a:gd name="T18" fmla="*/ 42 w 142"/>
                <a:gd name="T19" fmla="*/ 46 h 85"/>
                <a:gd name="T20" fmla="*/ 49 w 142"/>
                <a:gd name="T21" fmla="*/ 43 h 85"/>
                <a:gd name="T22" fmla="*/ 55 w 142"/>
                <a:gd name="T23" fmla="*/ 39 h 85"/>
                <a:gd name="T24" fmla="*/ 60 w 142"/>
                <a:gd name="T25" fmla="*/ 34 h 85"/>
                <a:gd name="T26" fmla="*/ 67 w 142"/>
                <a:gd name="T27" fmla="*/ 31 h 85"/>
                <a:gd name="T28" fmla="*/ 73 w 142"/>
                <a:gd name="T29" fmla="*/ 27 h 85"/>
                <a:gd name="T30" fmla="*/ 79 w 142"/>
                <a:gd name="T31" fmla="*/ 23 h 85"/>
                <a:gd name="T32" fmla="*/ 85 w 142"/>
                <a:gd name="T33" fmla="*/ 19 h 85"/>
                <a:gd name="T34" fmla="*/ 91 w 142"/>
                <a:gd name="T35" fmla="*/ 15 h 85"/>
                <a:gd name="T36" fmla="*/ 98 w 142"/>
                <a:gd name="T37" fmla="*/ 13 h 85"/>
                <a:gd name="T38" fmla="*/ 101 w 142"/>
                <a:gd name="T39" fmla="*/ 10 h 85"/>
                <a:gd name="T40" fmla="*/ 106 w 142"/>
                <a:gd name="T41" fmla="*/ 7 h 85"/>
                <a:gd name="T42" fmla="*/ 111 w 142"/>
                <a:gd name="T43" fmla="*/ 5 h 85"/>
                <a:gd name="T44" fmla="*/ 115 w 142"/>
                <a:gd name="T45" fmla="*/ 2 h 85"/>
                <a:gd name="T46" fmla="*/ 120 w 142"/>
                <a:gd name="T47" fmla="*/ 0 h 85"/>
                <a:gd name="T48" fmla="*/ 122 w 142"/>
                <a:gd name="T49" fmla="*/ 0 h 85"/>
                <a:gd name="T50" fmla="*/ 142 w 142"/>
                <a:gd name="T51" fmla="*/ 7 h 85"/>
                <a:gd name="T52" fmla="*/ 105 w 142"/>
                <a:gd name="T53" fmla="*/ 17 h 85"/>
                <a:gd name="T54" fmla="*/ 102 w 142"/>
                <a:gd name="T55" fmla="*/ 17 h 85"/>
                <a:gd name="T56" fmla="*/ 99 w 142"/>
                <a:gd name="T57" fmla="*/ 20 h 85"/>
                <a:gd name="T58" fmla="*/ 95 w 142"/>
                <a:gd name="T59" fmla="*/ 23 h 85"/>
                <a:gd name="T60" fmla="*/ 92 w 142"/>
                <a:gd name="T61" fmla="*/ 25 h 85"/>
                <a:gd name="T62" fmla="*/ 87 w 142"/>
                <a:gd name="T63" fmla="*/ 28 h 85"/>
                <a:gd name="T64" fmla="*/ 84 w 142"/>
                <a:gd name="T65" fmla="*/ 32 h 85"/>
                <a:gd name="T66" fmla="*/ 78 w 142"/>
                <a:gd name="T67" fmla="*/ 35 h 85"/>
                <a:gd name="T68" fmla="*/ 73 w 142"/>
                <a:gd name="T69" fmla="*/ 39 h 85"/>
                <a:gd name="T70" fmla="*/ 68 w 142"/>
                <a:gd name="T71" fmla="*/ 44 h 85"/>
                <a:gd name="T72" fmla="*/ 64 w 142"/>
                <a:gd name="T73" fmla="*/ 48 h 85"/>
                <a:gd name="T74" fmla="*/ 58 w 142"/>
                <a:gd name="T75" fmla="*/ 52 h 85"/>
                <a:gd name="T76" fmla="*/ 53 w 142"/>
                <a:gd name="T77" fmla="*/ 56 h 85"/>
                <a:gd name="T78" fmla="*/ 47 w 142"/>
                <a:gd name="T79" fmla="*/ 60 h 85"/>
                <a:gd name="T80" fmla="*/ 42 w 142"/>
                <a:gd name="T81" fmla="*/ 64 h 85"/>
                <a:gd name="T82" fmla="*/ 38 w 142"/>
                <a:gd name="T83" fmla="*/ 67 h 85"/>
                <a:gd name="T84" fmla="*/ 33 w 142"/>
                <a:gd name="T85" fmla="*/ 71 h 85"/>
                <a:gd name="T86" fmla="*/ 28 w 142"/>
                <a:gd name="T87" fmla="*/ 73 h 85"/>
                <a:gd name="T88" fmla="*/ 25 w 142"/>
                <a:gd name="T89" fmla="*/ 76 h 85"/>
                <a:gd name="T90" fmla="*/ 20 w 142"/>
                <a:gd name="T91" fmla="*/ 77 h 85"/>
                <a:gd name="T92" fmla="*/ 17 w 142"/>
                <a:gd name="T93" fmla="*/ 79 h 85"/>
                <a:gd name="T94" fmla="*/ 13 w 142"/>
                <a:gd name="T95" fmla="*/ 80 h 85"/>
                <a:gd name="T96" fmla="*/ 12 w 142"/>
                <a:gd name="T97" fmla="*/ 81 h 85"/>
                <a:gd name="T98" fmla="*/ 6 w 142"/>
                <a:gd name="T99" fmla="*/ 84 h 85"/>
                <a:gd name="T100" fmla="*/ 0 w 142"/>
                <a:gd name="T101" fmla="*/ 85 h 85"/>
                <a:gd name="T102" fmla="*/ 4 w 142"/>
                <a:gd name="T103" fmla="*/ 81 h 85"/>
                <a:gd name="T104" fmla="*/ 4 w 142"/>
                <a:gd name="T105" fmla="*/ 81 h 85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42"/>
                <a:gd name="T160" fmla="*/ 0 h 85"/>
                <a:gd name="T161" fmla="*/ 142 w 142"/>
                <a:gd name="T162" fmla="*/ 85 h 85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42" h="85">
                  <a:moveTo>
                    <a:pt x="4" y="81"/>
                  </a:moveTo>
                  <a:lnTo>
                    <a:pt x="7" y="77"/>
                  </a:lnTo>
                  <a:lnTo>
                    <a:pt x="13" y="72"/>
                  </a:lnTo>
                  <a:lnTo>
                    <a:pt x="17" y="68"/>
                  </a:lnTo>
                  <a:lnTo>
                    <a:pt x="20" y="65"/>
                  </a:lnTo>
                  <a:lnTo>
                    <a:pt x="24" y="61"/>
                  </a:lnTo>
                  <a:lnTo>
                    <a:pt x="29" y="59"/>
                  </a:lnTo>
                  <a:lnTo>
                    <a:pt x="33" y="54"/>
                  </a:lnTo>
                  <a:lnTo>
                    <a:pt x="38" y="51"/>
                  </a:lnTo>
                  <a:lnTo>
                    <a:pt x="42" y="46"/>
                  </a:lnTo>
                  <a:lnTo>
                    <a:pt x="49" y="43"/>
                  </a:lnTo>
                  <a:lnTo>
                    <a:pt x="55" y="39"/>
                  </a:lnTo>
                  <a:lnTo>
                    <a:pt x="60" y="34"/>
                  </a:lnTo>
                  <a:lnTo>
                    <a:pt x="67" y="31"/>
                  </a:lnTo>
                  <a:lnTo>
                    <a:pt x="73" y="27"/>
                  </a:lnTo>
                  <a:lnTo>
                    <a:pt x="79" y="23"/>
                  </a:lnTo>
                  <a:lnTo>
                    <a:pt x="85" y="19"/>
                  </a:lnTo>
                  <a:lnTo>
                    <a:pt x="91" y="15"/>
                  </a:lnTo>
                  <a:lnTo>
                    <a:pt x="98" y="13"/>
                  </a:lnTo>
                  <a:lnTo>
                    <a:pt x="101" y="10"/>
                  </a:lnTo>
                  <a:lnTo>
                    <a:pt x="106" y="7"/>
                  </a:lnTo>
                  <a:lnTo>
                    <a:pt x="111" y="5"/>
                  </a:lnTo>
                  <a:lnTo>
                    <a:pt x="115" y="2"/>
                  </a:lnTo>
                  <a:lnTo>
                    <a:pt x="120" y="0"/>
                  </a:lnTo>
                  <a:lnTo>
                    <a:pt x="122" y="0"/>
                  </a:lnTo>
                  <a:lnTo>
                    <a:pt x="142" y="7"/>
                  </a:lnTo>
                  <a:lnTo>
                    <a:pt x="105" y="17"/>
                  </a:lnTo>
                  <a:lnTo>
                    <a:pt x="102" y="17"/>
                  </a:lnTo>
                  <a:lnTo>
                    <a:pt x="99" y="20"/>
                  </a:lnTo>
                  <a:lnTo>
                    <a:pt x="95" y="23"/>
                  </a:lnTo>
                  <a:lnTo>
                    <a:pt x="92" y="25"/>
                  </a:lnTo>
                  <a:lnTo>
                    <a:pt x="87" y="28"/>
                  </a:lnTo>
                  <a:lnTo>
                    <a:pt x="84" y="32"/>
                  </a:lnTo>
                  <a:lnTo>
                    <a:pt x="78" y="35"/>
                  </a:lnTo>
                  <a:lnTo>
                    <a:pt x="73" y="39"/>
                  </a:lnTo>
                  <a:lnTo>
                    <a:pt x="68" y="44"/>
                  </a:lnTo>
                  <a:lnTo>
                    <a:pt x="64" y="48"/>
                  </a:lnTo>
                  <a:lnTo>
                    <a:pt x="58" y="52"/>
                  </a:lnTo>
                  <a:lnTo>
                    <a:pt x="53" y="56"/>
                  </a:lnTo>
                  <a:lnTo>
                    <a:pt x="47" y="60"/>
                  </a:lnTo>
                  <a:lnTo>
                    <a:pt x="42" y="64"/>
                  </a:lnTo>
                  <a:lnTo>
                    <a:pt x="38" y="67"/>
                  </a:lnTo>
                  <a:lnTo>
                    <a:pt x="33" y="71"/>
                  </a:lnTo>
                  <a:lnTo>
                    <a:pt x="28" y="73"/>
                  </a:lnTo>
                  <a:lnTo>
                    <a:pt x="25" y="76"/>
                  </a:lnTo>
                  <a:lnTo>
                    <a:pt x="20" y="77"/>
                  </a:lnTo>
                  <a:lnTo>
                    <a:pt x="17" y="79"/>
                  </a:lnTo>
                  <a:lnTo>
                    <a:pt x="13" y="80"/>
                  </a:lnTo>
                  <a:lnTo>
                    <a:pt x="12" y="81"/>
                  </a:lnTo>
                  <a:lnTo>
                    <a:pt x="6" y="84"/>
                  </a:lnTo>
                  <a:lnTo>
                    <a:pt x="0" y="85"/>
                  </a:lnTo>
                  <a:lnTo>
                    <a:pt x="4" y="81"/>
                  </a:lnTo>
                  <a:close/>
                </a:path>
              </a:pathLst>
            </a:custGeom>
            <a:solidFill>
              <a:srgbClr val="B8B8D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315" name="Freeform 70"/>
            <p:cNvSpPr>
              <a:spLocks/>
            </p:cNvSpPr>
            <p:nvPr/>
          </p:nvSpPr>
          <p:spPr bwMode="auto">
            <a:xfrm>
              <a:off x="1903" y="1765"/>
              <a:ext cx="93" cy="29"/>
            </a:xfrm>
            <a:custGeom>
              <a:avLst/>
              <a:gdLst>
                <a:gd name="T0" fmla="*/ 0 w 93"/>
                <a:gd name="T1" fmla="*/ 7 h 29"/>
                <a:gd name="T2" fmla="*/ 1 w 93"/>
                <a:gd name="T3" fmla="*/ 7 h 29"/>
                <a:gd name="T4" fmla="*/ 3 w 93"/>
                <a:gd name="T5" fmla="*/ 6 h 29"/>
                <a:gd name="T6" fmla="*/ 7 w 93"/>
                <a:gd name="T7" fmla="*/ 5 h 29"/>
                <a:gd name="T8" fmla="*/ 14 w 93"/>
                <a:gd name="T9" fmla="*/ 5 h 29"/>
                <a:gd name="T10" fmla="*/ 20 w 93"/>
                <a:gd name="T11" fmla="*/ 3 h 29"/>
                <a:gd name="T12" fmla="*/ 28 w 93"/>
                <a:gd name="T13" fmla="*/ 2 h 29"/>
                <a:gd name="T14" fmla="*/ 32 w 93"/>
                <a:gd name="T15" fmla="*/ 0 h 29"/>
                <a:gd name="T16" fmla="*/ 36 w 93"/>
                <a:gd name="T17" fmla="*/ 0 h 29"/>
                <a:gd name="T18" fmla="*/ 41 w 93"/>
                <a:gd name="T19" fmla="*/ 0 h 29"/>
                <a:gd name="T20" fmla="*/ 45 w 93"/>
                <a:gd name="T21" fmla="*/ 0 h 29"/>
                <a:gd name="T22" fmla="*/ 49 w 93"/>
                <a:gd name="T23" fmla="*/ 0 h 29"/>
                <a:gd name="T24" fmla="*/ 53 w 93"/>
                <a:gd name="T25" fmla="*/ 0 h 29"/>
                <a:gd name="T26" fmla="*/ 58 w 93"/>
                <a:gd name="T27" fmla="*/ 2 h 29"/>
                <a:gd name="T28" fmla="*/ 61 w 93"/>
                <a:gd name="T29" fmla="*/ 3 h 29"/>
                <a:gd name="T30" fmla="*/ 65 w 93"/>
                <a:gd name="T31" fmla="*/ 4 h 29"/>
                <a:gd name="T32" fmla="*/ 69 w 93"/>
                <a:gd name="T33" fmla="*/ 5 h 29"/>
                <a:gd name="T34" fmla="*/ 73 w 93"/>
                <a:gd name="T35" fmla="*/ 6 h 29"/>
                <a:gd name="T36" fmla="*/ 78 w 93"/>
                <a:gd name="T37" fmla="*/ 7 h 29"/>
                <a:gd name="T38" fmla="*/ 82 w 93"/>
                <a:gd name="T39" fmla="*/ 9 h 29"/>
                <a:gd name="T40" fmla="*/ 88 w 93"/>
                <a:gd name="T41" fmla="*/ 11 h 29"/>
                <a:gd name="T42" fmla="*/ 92 w 93"/>
                <a:gd name="T43" fmla="*/ 12 h 29"/>
                <a:gd name="T44" fmla="*/ 93 w 93"/>
                <a:gd name="T45" fmla="*/ 13 h 29"/>
                <a:gd name="T46" fmla="*/ 86 w 93"/>
                <a:gd name="T47" fmla="*/ 29 h 29"/>
                <a:gd name="T48" fmla="*/ 85 w 93"/>
                <a:gd name="T49" fmla="*/ 29 h 29"/>
                <a:gd name="T50" fmla="*/ 82 w 93"/>
                <a:gd name="T51" fmla="*/ 27 h 29"/>
                <a:gd name="T52" fmla="*/ 79 w 93"/>
                <a:gd name="T53" fmla="*/ 27 h 29"/>
                <a:gd name="T54" fmla="*/ 74 w 93"/>
                <a:gd name="T55" fmla="*/ 27 h 29"/>
                <a:gd name="T56" fmla="*/ 67 w 93"/>
                <a:gd name="T57" fmla="*/ 25 h 29"/>
                <a:gd name="T58" fmla="*/ 61 w 93"/>
                <a:gd name="T59" fmla="*/ 25 h 29"/>
                <a:gd name="T60" fmla="*/ 54 w 93"/>
                <a:gd name="T61" fmla="*/ 24 h 29"/>
                <a:gd name="T62" fmla="*/ 47 w 93"/>
                <a:gd name="T63" fmla="*/ 23 h 29"/>
                <a:gd name="T64" fmla="*/ 39 w 93"/>
                <a:gd name="T65" fmla="*/ 23 h 29"/>
                <a:gd name="T66" fmla="*/ 32 w 93"/>
                <a:gd name="T67" fmla="*/ 23 h 29"/>
                <a:gd name="T68" fmla="*/ 25 w 93"/>
                <a:gd name="T69" fmla="*/ 23 h 29"/>
                <a:gd name="T70" fmla="*/ 20 w 93"/>
                <a:gd name="T71" fmla="*/ 23 h 29"/>
                <a:gd name="T72" fmla="*/ 14 w 93"/>
                <a:gd name="T73" fmla="*/ 23 h 29"/>
                <a:gd name="T74" fmla="*/ 10 w 93"/>
                <a:gd name="T75" fmla="*/ 23 h 29"/>
                <a:gd name="T76" fmla="*/ 7 w 93"/>
                <a:gd name="T77" fmla="*/ 23 h 29"/>
                <a:gd name="T78" fmla="*/ 0 w 93"/>
                <a:gd name="T79" fmla="*/ 7 h 29"/>
                <a:gd name="T80" fmla="*/ 0 w 93"/>
                <a:gd name="T81" fmla="*/ 7 h 29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93"/>
                <a:gd name="T124" fmla="*/ 0 h 29"/>
                <a:gd name="T125" fmla="*/ 93 w 93"/>
                <a:gd name="T126" fmla="*/ 29 h 29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93" h="29">
                  <a:moveTo>
                    <a:pt x="0" y="7"/>
                  </a:moveTo>
                  <a:lnTo>
                    <a:pt x="1" y="7"/>
                  </a:lnTo>
                  <a:lnTo>
                    <a:pt x="3" y="6"/>
                  </a:lnTo>
                  <a:lnTo>
                    <a:pt x="7" y="5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8" y="2"/>
                  </a:lnTo>
                  <a:lnTo>
                    <a:pt x="32" y="0"/>
                  </a:lnTo>
                  <a:lnTo>
                    <a:pt x="36" y="0"/>
                  </a:lnTo>
                  <a:lnTo>
                    <a:pt x="41" y="0"/>
                  </a:lnTo>
                  <a:lnTo>
                    <a:pt x="45" y="0"/>
                  </a:lnTo>
                  <a:lnTo>
                    <a:pt x="49" y="0"/>
                  </a:lnTo>
                  <a:lnTo>
                    <a:pt x="53" y="0"/>
                  </a:lnTo>
                  <a:lnTo>
                    <a:pt x="58" y="2"/>
                  </a:lnTo>
                  <a:lnTo>
                    <a:pt x="61" y="3"/>
                  </a:lnTo>
                  <a:lnTo>
                    <a:pt x="65" y="4"/>
                  </a:lnTo>
                  <a:lnTo>
                    <a:pt x="69" y="5"/>
                  </a:lnTo>
                  <a:lnTo>
                    <a:pt x="73" y="6"/>
                  </a:lnTo>
                  <a:lnTo>
                    <a:pt x="78" y="7"/>
                  </a:lnTo>
                  <a:lnTo>
                    <a:pt x="82" y="9"/>
                  </a:lnTo>
                  <a:lnTo>
                    <a:pt x="88" y="11"/>
                  </a:lnTo>
                  <a:lnTo>
                    <a:pt x="92" y="12"/>
                  </a:lnTo>
                  <a:lnTo>
                    <a:pt x="93" y="13"/>
                  </a:lnTo>
                  <a:lnTo>
                    <a:pt x="86" y="29"/>
                  </a:lnTo>
                  <a:lnTo>
                    <a:pt x="85" y="29"/>
                  </a:lnTo>
                  <a:lnTo>
                    <a:pt x="82" y="27"/>
                  </a:lnTo>
                  <a:lnTo>
                    <a:pt x="79" y="27"/>
                  </a:lnTo>
                  <a:lnTo>
                    <a:pt x="74" y="27"/>
                  </a:lnTo>
                  <a:lnTo>
                    <a:pt x="67" y="25"/>
                  </a:lnTo>
                  <a:lnTo>
                    <a:pt x="61" y="25"/>
                  </a:lnTo>
                  <a:lnTo>
                    <a:pt x="54" y="24"/>
                  </a:lnTo>
                  <a:lnTo>
                    <a:pt x="47" y="23"/>
                  </a:lnTo>
                  <a:lnTo>
                    <a:pt x="39" y="23"/>
                  </a:lnTo>
                  <a:lnTo>
                    <a:pt x="32" y="23"/>
                  </a:lnTo>
                  <a:lnTo>
                    <a:pt x="25" y="23"/>
                  </a:lnTo>
                  <a:lnTo>
                    <a:pt x="20" y="23"/>
                  </a:lnTo>
                  <a:lnTo>
                    <a:pt x="14" y="23"/>
                  </a:lnTo>
                  <a:lnTo>
                    <a:pt x="10" y="23"/>
                  </a:lnTo>
                  <a:lnTo>
                    <a:pt x="7" y="23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D9E1E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316" name="Freeform 71"/>
            <p:cNvSpPr>
              <a:spLocks/>
            </p:cNvSpPr>
            <p:nvPr/>
          </p:nvSpPr>
          <p:spPr bwMode="auto">
            <a:xfrm>
              <a:off x="2142" y="1175"/>
              <a:ext cx="42" cy="92"/>
            </a:xfrm>
            <a:custGeom>
              <a:avLst/>
              <a:gdLst>
                <a:gd name="T0" fmla="*/ 22 w 42"/>
                <a:gd name="T1" fmla="*/ 19 h 92"/>
                <a:gd name="T2" fmla="*/ 21 w 42"/>
                <a:gd name="T3" fmla="*/ 18 h 92"/>
                <a:gd name="T4" fmla="*/ 20 w 42"/>
                <a:gd name="T5" fmla="*/ 14 h 92"/>
                <a:gd name="T6" fmla="*/ 20 w 42"/>
                <a:gd name="T7" fmla="*/ 10 h 92"/>
                <a:gd name="T8" fmla="*/ 22 w 42"/>
                <a:gd name="T9" fmla="*/ 6 h 92"/>
                <a:gd name="T10" fmla="*/ 25 w 42"/>
                <a:gd name="T11" fmla="*/ 3 h 92"/>
                <a:gd name="T12" fmla="*/ 30 w 42"/>
                <a:gd name="T13" fmla="*/ 0 h 92"/>
                <a:gd name="T14" fmla="*/ 35 w 42"/>
                <a:gd name="T15" fmla="*/ 0 h 92"/>
                <a:gd name="T16" fmla="*/ 40 w 42"/>
                <a:gd name="T17" fmla="*/ 5 h 92"/>
                <a:gd name="T18" fmla="*/ 41 w 42"/>
                <a:gd name="T19" fmla="*/ 7 h 92"/>
                <a:gd name="T20" fmla="*/ 42 w 42"/>
                <a:gd name="T21" fmla="*/ 11 h 92"/>
                <a:gd name="T22" fmla="*/ 42 w 42"/>
                <a:gd name="T23" fmla="*/ 14 h 92"/>
                <a:gd name="T24" fmla="*/ 42 w 42"/>
                <a:gd name="T25" fmla="*/ 18 h 92"/>
                <a:gd name="T26" fmla="*/ 40 w 42"/>
                <a:gd name="T27" fmla="*/ 25 h 92"/>
                <a:gd name="T28" fmla="*/ 36 w 42"/>
                <a:gd name="T29" fmla="*/ 30 h 92"/>
                <a:gd name="T30" fmla="*/ 30 w 42"/>
                <a:gd name="T31" fmla="*/ 30 h 92"/>
                <a:gd name="T32" fmla="*/ 26 w 42"/>
                <a:gd name="T33" fmla="*/ 30 h 92"/>
                <a:gd name="T34" fmla="*/ 22 w 42"/>
                <a:gd name="T35" fmla="*/ 30 h 92"/>
                <a:gd name="T36" fmla="*/ 19 w 42"/>
                <a:gd name="T37" fmla="*/ 32 h 92"/>
                <a:gd name="T38" fmla="*/ 15 w 42"/>
                <a:gd name="T39" fmla="*/ 34 h 92"/>
                <a:gd name="T40" fmla="*/ 13 w 42"/>
                <a:gd name="T41" fmla="*/ 39 h 92"/>
                <a:gd name="T42" fmla="*/ 12 w 42"/>
                <a:gd name="T43" fmla="*/ 41 h 92"/>
                <a:gd name="T44" fmla="*/ 10 w 42"/>
                <a:gd name="T45" fmla="*/ 45 h 92"/>
                <a:gd name="T46" fmla="*/ 9 w 42"/>
                <a:gd name="T47" fmla="*/ 50 h 92"/>
                <a:gd name="T48" fmla="*/ 8 w 42"/>
                <a:gd name="T49" fmla="*/ 53 h 92"/>
                <a:gd name="T50" fmla="*/ 7 w 42"/>
                <a:gd name="T51" fmla="*/ 58 h 92"/>
                <a:gd name="T52" fmla="*/ 7 w 42"/>
                <a:gd name="T53" fmla="*/ 62 h 92"/>
                <a:gd name="T54" fmla="*/ 6 w 42"/>
                <a:gd name="T55" fmla="*/ 66 h 92"/>
                <a:gd name="T56" fmla="*/ 6 w 42"/>
                <a:gd name="T57" fmla="*/ 71 h 92"/>
                <a:gd name="T58" fmla="*/ 4 w 42"/>
                <a:gd name="T59" fmla="*/ 74 h 92"/>
                <a:gd name="T60" fmla="*/ 4 w 42"/>
                <a:gd name="T61" fmla="*/ 79 h 92"/>
                <a:gd name="T62" fmla="*/ 3 w 42"/>
                <a:gd name="T63" fmla="*/ 83 h 92"/>
                <a:gd name="T64" fmla="*/ 3 w 42"/>
                <a:gd name="T65" fmla="*/ 86 h 92"/>
                <a:gd name="T66" fmla="*/ 3 w 42"/>
                <a:gd name="T67" fmla="*/ 90 h 92"/>
                <a:gd name="T68" fmla="*/ 3 w 42"/>
                <a:gd name="T69" fmla="*/ 92 h 92"/>
                <a:gd name="T70" fmla="*/ 0 w 42"/>
                <a:gd name="T71" fmla="*/ 54 h 92"/>
                <a:gd name="T72" fmla="*/ 10 w 42"/>
                <a:gd name="T73" fmla="*/ 21 h 92"/>
                <a:gd name="T74" fmla="*/ 22 w 42"/>
                <a:gd name="T75" fmla="*/ 19 h 92"/>
                <a:gd name="T76" fmla="*/ 22 w 42"/>
                <a:gd name="T77" fmla="*/ 19 h 92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42"/>
                <a:gd name="T118" fmla="*/ 0 h 92"/>
                <a:gd name="T119" fmla="*/ 42 w 42"/>
                <a:gd name="T120" fmla="*/ 92 h 92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42" h="92">
                  <a:moveTo>
                    <a:pt x="22" y="19"/>
                  </a:moveTo>
                  <a:lnTo>
                    <a:pt x="21" y="18"/>
                  </a:lnTo>
                  <a:lnTo>
                    <a:pt x="20" y="14"/>
                  </a:lnTo>
                  <a:lnTo>
                    <a:pt x="20" y="10"/>
                  </a:lnTo>
                  <a:lnTo>
                    <a:pt x="22" y="6"/>
                  </a:lnTo>
                  <a:lnTo>
                    <a:pt x="25" y="3"/>
                  </a:lnTo>
                  <a:lnTo>
                    <a:pt x="30" y="0"/>
                  </a:lnTo>
                  <a:lnTo>
                    <a:pt x="35" y="0"/>
                  </a:lnTo>
                  <a:lnTo>
                    <a:pt x="40" y="5"/>
                  </a:lnTo>
                  <a:lnTo>
                    <a:pt x="41" y="7"/>
                  </a:lnTo>
                  <a:lnTo>
                    <a:pt x="42" y="11"/>
                  </a:lnTo>
                  <a:lnTo>
                    <a:pt x="42" y="14"/>
                  </a:lnTo>
                  <a:lnTo>
                    <a:pt x="42" y="18"/>
                  </a:lnTo>
                  <a:lnTo>
                    <a:pt x="40" y="25"/>
                  </a:lnTo>
                  <a:lnTo>
                    <a:pt x="36" y="30"/>
                  </a:lnTo>
                  <a:lnTo>
                    <a:pt x="30" y="30"/>
                  </a:lnTo>
                  <a:lnTo>
                    <a:pt x="26" y="30"/>
                  </a:lnTo>
                  <a:lnTo>
                    <a:pt x="22" y="30"/>
                  </a:lnTo>
                  <a:lnTo>
                    <a:pt x="19" y="32"/>
                  </a:lnTo>
                  <a:lnTo>
                    <a:pt x="15" y="34"/>
                  </a:lnTo>
                  <a:lnTo>
                    <a:pt x="13" y="39"/>
                  </a:lnTo>
                  <a:lnTo>
                    <a:pt x="12" y="41"/>
                  </a:lnTo>
                  <a:lnTo>
                    <a:pt x="10" y="45"/>
                  </a:lnTo>
                  <a:lnTo>
                    <a:pt x="9" y="50"/>
                  </a:lnTo>
                  <a:lnTo>
                    <a:pt x="8" y="53"/>
                  </a:lnTo>
                  <a:lnTo>
                    <a:pt x="7" y="58"/>
                  </a:lnTo>
                  <a:lnTo>
                    <a:pt x="7" y="62"/>
                  </a:lnTo>
                  <a:lnTo>
                    <a:pt x="6" y="66"/>
                  </a:lnTo>
                  <a:lnTo>
                    <a:pt x="6" y="71"/>
                  </a:lnTo>
                  <a:lnTo>
                    <a:pt x="4" y="74"/>
                  </a:lnTo>
                  <a:lnTo>
                    <a:pt x="4" y="79"/>
                  </a:lnTo>
                  <a:lnTo>
                    <a:pt x="3" y="83"/>
                  </a:lnTo>
                  <a:lnTo>
                    <a:pt x="3" y="86"/>
                  </a:lnTo>
                  <a:lnTo>
                    <a:pt x="3" y="90"/>
                  </a:lnTo>
                  <a:lnTo>
                    <a:pt x="3" y="92"/>
                  </a:lnTo>
                  <a:lnTo>
                    <a:pt x="0" y="54"/>
                  </a:lnTo>
                  <a:lnTo>
                    <a:pt x="10" y="21"/>
                  </a:lnTo>
                  <a:lnTo>
                    <a:pt x="22" y="19"/>
                  </a:lnTo>
                  <a:close/>
                </a:path>
              </a:pathLst>
            </a:custGeom>
            <a:solidFill>
              <a:srgbClr val="BA706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317" name="Freeform 72"/>
            <p:cNvSpPr>
              <a:spLocks/>
            </p:cNvSpPr>
            <p:nvPr/>
          </p:nvSpPr>
          <p:spPr bwMode="auto">
            <a:xfrm>
              <a:off x="1778" y="1132"/>
              <a:ext cx="152" cy="318"/>
            </a:xfrm>
            <a:custGeom>
              <a:avLst/>
              <a:gdLst>
                <a:gd name="T0" fmla="*/ 91 w 152"/>
                <a:gd name="T1" fmla="*/ 14 h 318"/>
                <a:gd name="T2" fmla="*/ 75 w 152"/>
                <a:gd name="T3" fmla="*/ 8 h 318"/>
                <a:gd name="T4" fmla="*/ 55 w 152"/>
                <a:gd name="T5" fmla="*/ 1 h 318"/>
                <a:gd name="T6" fmla="*/ 35 w 152"/>
                <a:gd name="T7" fmla="*/ 0 h 318"/>
                <a:gd name="T8" fmla="*/ 17 w 152"/>
                <a:gd name="T9" fmla="*/ 8 h 318"/>
                <a:gd name="T10" fmla="*/ 0 w 152"/>
                <a:gd name="T11" fmla="*/ 23 h 318"/>
                <a:gd name="T12" fmla="*/ 6 w 152"/>
                <a:gd name="T13" fmla="*/ 24 h 318"/>
                <a:gd name="T14" fmla="*/ 24 w 152"/>
                <a:gd name="T15" fmla="*/ 24 h 318"/>
                <a:gd name="T16" fmla="*/ 40 w 152"/>
                <a:gd name="T17" fmla="*/ 28 h 318"/>
                <a:gd name="T18" fmla="*/ 86 w 152"/>
                <a:gd name="T19" fmla="*/ 53 h 318"/>
                <a:gd name="T20" fmla="*/ 87 w 152"/>
                <a:gd name="T21" fmla="*/ 79 h 318"/>
                <a:gd name="T22" fmla="*/ 95 w 152"/>
                <a:gd name="T23" fmla="*/ 103 h 318"/>
                <a:gd name="T24" fmla="*/ 90 w 152"/>
                <a:gd name="T25" fmla="*/ 132 h 318"/>
                <a:gd name="T26" fmla="*/ 72 w 152"/>
                <a:gd name="T27" fmla="*/ 143 h 318"/>
                <a:gd name="T28" fmla="*/ 54 w 152"/>
                <a:gd name="T29" fmla="*/ 143 h 318"/>
                <a:gd name="T30" fmla="*/ 34 w 152"/>
                <a:gd name="T31" fmla="*/ 135 h 318"/>
                <a:gd name="T32" fmla="*/ 15 w 152"/>
                <a:gd name="T33" fmla="*/ 127 h 318"/>
                <a:gd name="T34" fmla="*/ 4 w 152"/>
                <a:gd name="T35" fmla="*/ 120 h 318"/>
                <a:gd name="T36" fmla="*/ 4 w 152"/>
                <a:gd name="T37" fmla="*/ 132 h 318"/>
                <a:gd name="T38" fmla="*/ 7 w 152"/>
                <a:gd name="T39" fmla="*/ 148 h 318"/>
                <a:gd name="T40" fmla="*/ 15 w 152"/>
                <a:gd name="T41" fmla="*/ 165 h 318"/>
                <a:gd name="T42" fmla="*/ 28 w 152"/>
                <a:gd name="T43" fmla="*/ 175 h 318"/>
                <a:gd name="T44" fmla="*/ 45 w 152"/>
                <a:gd name="T45" fmla="*/ 181 h 318"/>
                <a:gd name="T46" fmla="*/ 62 w 152"/>
                <a:gd name="T47" fmla="*/ 181 h 318"/>
                <a:gd name="T48" fmla="*/ 74 w 152"/>
                <a:gd name="T49" fmla="*/ 180 h 318"/>
                <a:gd name="T50" fmla="*/ 64 w 152"/>
                <a:gd name="T51" fmla="*/ 186 h 318"/>
                <a:gd name="T52" fmla="*/ 53 w 152"/>
                <a:gd name="T53" fmla="*/ 200 h 318"/>
                <a:gd name="T54" fmla="*/ 53 w 152"/>
                <a:gd name="T55" fmla="*/ 215 h 318"/>
                <a:gd name="T56" fmla="*/ 59 w 152"/>
                <a:gd name="T57" fmla="*/ 234 h 318"/>
                <a:gd name="T58" fmla="*/ 66 w 152"/>
                <a:gd name="T59" fmla="*/ 252 h 318"/>
                <a:gd name="T60" fmla="*/ 72 w 152"/>
                <a:gd name="T61" fmla="*/ 265 h 318"/>
                <a:gd name="T62" fmla="*/ 75 w 152"/>
                <a:gd name="T63" fmla="*/ 278 h 318"/>
                <a:gd name="T64" fmla="*/ 85 w 152"/>
                <a:gd name="T65" fmla="*/ 301 h 318"/>
                <a:gd name="T66" fmla="*/ 97 w 152"/>
                <a:gd name="T67" fmla="*/ 314 h 318"/>
                <a:gd name="T68" fmla="*/ 99 w 152"/>
                <a:gd name="T69" fmla="*/ 312 h 318"/>
                <a:gd name="T70" fmla="*/ 104 w 152"/>
                <a:gd name="T71" fmla="*/ 300 h 318"/>
                <a:gd name="T72" fmla="*/ 124 w 152"/>
                <a:gd name="T73" fmla="*/ 287 h 318"/>
                <a:gd name="T74" fmla="*/ 146 w 152"/>
                <a:gd name="T75" fmla="*/ 280 h 318"/>
                <a:gd name="T76" fmla="*/ 148 w 152"/>
                <a:gd name="T77" fmla="*/ 278 h 318"/>
                <a:gd name="T78" fmla="*/ 131 w 152"/>
                <a:gd name="T79" fmla="*/ 269 h 318"/>
                <a:gd name="T80" fmla="*/ 113 w 152"/>
                <a:gd name="T81" fmla="*/ 253 h 318"/>
                <a:gd name="T82" fmla="*/ 102 w 152"/>
                <a:gd name="T83" fmla="*/ 236 h 318"/>
                <a:gd name="T84" fmla="*/ 93 w 152"/>
                <a:gd name="T85" fmla="*/ 218 h 318"/>
                <a:gd name="T86" fmla="*/ 119 w 152"/>
                <a:gd name="T87" fmla="*/ 196 h 318"/>
                <a:gd name="T88" fmla="*/ 110 w 152"/>
                <a:gd name="T89" fmla="*/ 159 h 318"/>
                <a:gd name="T90" fmla="*/ 114 w 152"/>
                <a:gd name="T91" fmla="*/ 137 h 318"/>
                <a:gd name="T92" fmla="*/ 119 w 152"/>
                <a:gd name="T93" fmla="*/ 119 h 318"/>
                <a:gd name="T94" fmla="*/ 122 w 152"/>
                <a:gd name="T95" fmla="*/ 96 h 318"/>
                <a:gd name="T96" fmla="*/ 125 w 152"/>
                <a:gd name="T97" fmla="*/ 73 h 318"/>
                <a:gd name="T98" fmla="*/ 127 w 152"/>
                <a:gd name="T99" fmla="*/ 54 h 318"/>
                <a:gd name="T100" fmla="*/ 127 w 152"/>
                <a:gd name="T101" fmla="*/ 40 h 31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52"/>
                <a:gd name="T154" fmla="*/ 0 h 318"/>
                <a:gd name="T155" fmla="*/ 152 w 152"/>
                <a:gd name="T156" fmla="*/ 318 h 31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52" h="318">
                  <a:moveTo>
                    <a:pt x="100" y="20"/>
                  </a:moveTo>
                  <a:lnTo>
                    <a:pt x="99" y="19"/>
                  </a:lnTo>
                  <a:lnTo>
                    <a:pt x="94" y="16"/>
                  </a:lnTo>
                  <a:lnTo>
                    <a:pt x="91" y="14"/>
                  </a:lnTo>
                  <a:lnTo>
                    <a:pt x="88" y="13"/>
                  </a:lnTo>
                  <a:lnTo>
                    <a:pt x="84" y="11"/>
                  </a:lnTo>
                  <a:lnTo>
                    <a:pt x="80" y="10"/>
                  </a:lnTo>
                  <a:lnTo>
                    <a:pt x="75" y="8"/>
                  </a:lnTo>
                  <a:lnTo>
                    <a:pt x="71" y="6"/>
                  </a:lnTo>
                  <a:lnTo>
                    <a:pt x="66" y="4"/>
                  </a:lnTo>
                  <a:lnTo>
                    <a:pt x="60" y="3"/>
                  </a:lnTo>
                  <a:lnTo>
                    <a:pt x="55" y="1"/>
                  </a:lnTo>
                  <a:lnTo>
                    <a:pt x="51" y="0"/>
                  </a:lnTo>
                  <a:lnTo>
                    <a:pt x="46" y="0"/>
                  </a:lnTo>
                  <a:lnTo>
                    <a:pt x="41" y="0"/>
                  </a:lnTo>
                  <a:lnTo>
                    <a:pt x="35" y="0"/>
                  </a:lnTo>
                  <a:lnTo>
                    <a:pt x="32" y="1"/>
                  </a:lnTo>
                  <a:lnTo>
                    <a:pt x="27" y="3"/>
                  </a:lnTo>
                  <a:lnTo>
                    <a:pt x="24" y="4"/>
                  </a:lnTo>
                  <a:lnTo>
                    <a:pt x="17" y="8"/>
                  </a:lnTo>
                  <a:lnTo>
                    <a:pt x="11" y="14"/>
                  </a:lnTo>
                  <a:lnTo>
                    <a:pt x="6" y="17"/>
                  </a:lnTo>
                  <a:lnTo>
                    <a:pt x="2" y="21"/>
                  </a:lnTo>
                  <a:lnTo>
                    <a:pt x="0" y="23"/>
                  </a:lnTo>
                  <a:lnTo>
                    <a:pt x="0" y="24"/>
                  </a:lnTo>
                  <a:lnTo>
                    <a:pt x="2" y="24"/>
                  </a:lnTo>
                  <a:lnTo>
                    <a:pt x="6" y="24"/>
                  </a:lnTo>
                  <a:lnTo>
                    <a:pt x="9" y="24"/>
                  </a:lnTo>
                  <a:lnTo>
                    <a:pt x="14" y="24"/>
                  </a:lnTo>
                  <a:lnTo>
                    <a:pt x="19" y="24"/>
                  </a:lnTo>
                  <a:lnTo>
                    <a:pt x="24" y="24"/>
                  </a:lnTo>
                  <a:lnTo>
                    <a:pt x="28" y="24"/>
                  </a:lnTo>
                  <a:lnTo>
                    <a:pt x="34" y="24"/>
                  </a:lnTo>
                  <a:lnTo>
                    <a:pt x="38" y="27"/>
                  </a:lnTo>
                  <a:lnTo>
                    <a:pt x="40" y="28"/>
                  </a:lnTo>
                  <a:lnTo>
                    <a:pt x="41" y="29"/>
                  </a:lnTo>
                  <a:lnTo>
                    <a:pt x="18" y="40"/>
                  </a:lnTo>
                  <a:lnTo>
                    <a:pt x="58" y="40"/>
                  </a:lnTo>
                  <a:lnTo>
                    <a:pt x="86" y="53"/>
                  </a:lnTo>
                  <a:lnTo>
                    <a:pt x="80" y="69"/>
                  </a:lnTo>
                  <a:lnTo>
                    <a:pt x="81" y="72"/>
                  </a:lnTo>
                  <a:lnTo>
                    <a:pt x="84" y="74"/>
                  </a:lnTo>
                  <a:lnTo>
                    <a:pt x="87" y="79"/>
                  </a:lnTo>
                  <a:lnTo>
                    <a:pt x="90" y="83"/>
                  </a:lnTo>
                  <a:lnTo>
                    <a:pt x="92" y="90"/>
                  </a:lnTo>
                  <a:lnTo>
                    <a:pt x="93" y="96"/>
                  </a:lnTo>
                  <a:lnTo>
                    <a:pt x="95" y="103"/>
                  </a:lnTo>
                  <a:lnTo>
                    <a:pt x="95" y="110"/>
                  </a:lnTo>
                  <a:lnTo>
                    <a:pt x="95" y="117"/>
                  </a:lnTo>
                  <a:lnTo>
                    <a:pt x="92" y="125"/>
                  </a:lnTo>
                  <a:lnTo>
                    <a:pt x="90" y="132"/>
                  </a:lnTo>
                  <a:lnTo>
                    <a:pt x="85" y="136"/>
                  </a:lnTo>
                  <a:lnTo>
                    <a:pt x="79" y="141"/>
                  </a:lnTo>
                  <a:lnTo>
                    <a:pt x="75" y="142"/>
                  </a:lnTo>
                  <a:lnTo>
                    <a:pt x="72" y="143"/>
                  </a:lnTo>
                  <a:lnTo>
                    <a:pt x="68" y="145"/>
                  </a:lnTo>
                  <a:lnTo>
                    <a:pt x="65" y="146"/>
                  </a:lnTo>
                  <a:lnTo>
                    <a:pt x="59" y="143"/>
                  </a:lnTo>
                  <a:lnTo>
                    <a:pt x="54" y="143"/>
                  </a:lnTo>
                  <a:lnTo>
                    <a:pt x="49" y="141"/>
                  </a:lnTo>
                  <a:lnTo>
                    <a:pt x="45" y="140"/>
                  </a:lnTo>
                  <a:lnTo>
                    <a:pt x="39" y="137"/>
                  </a:lnTo>
                  <a:lnTo>
                    <a:pt x="34" y="135"/>
                  </a:lnTo>
                  <a:lnTo>
                    <a:pt x="28" y="133"/>
                  </a:lnTo>
                  <a:lnTo>
                    <a:pt x="25" y="132"/>
                  </a:lnTo>
                  <a:lnTo>
                    <a:pt x="20" y="129"/>
                  </a:lnTo>
                  <a:lnTo>
                    <a:pt x="15" y="127"/>
                  </a:lnTo>
                  <a:lnTo>
                    <a:pt x="12" y="125"/>
                  </a:lnTo>
                  <a:lnTo>
                    <a:pt x="9" y="123"/>
                  </a:lnTo>
                  <a:lnTo>
                    <a:pt x="5" y="121"/>
                  </a:lnTo>
                  <a:lnTo>
                    <a:pt x="4" y="120"/>
                  </a:lnTo>
                  <a:lnTo>
                    <a:pt x="4" y="121"/>
                  </a:lnTo>
                  <a:lnTo>
                    <a:pt x="4" y="126"/>
                  </a:lnTo>
                  <a:lnTo>
                    <a:pt x="4" y="128"/>
                  </a:lnTo>
                  <a:lnTo>
                    <a:pt x="4" y="132"/>
                  </a:lnTo>
                  <a:lnTo>
                    <a:pt x="5" y="135"/>
                  </a:lnTo>
                  <a:lnTo>
                    <a:pt x="6" y="140"/>
                  </a:lnTo>
                  <a:lnTo>
                    <a:pt x="6" y="143"/>
                  </a:lnTo>
                  <a:lnTo>
                    <a:pt x="7" y="148"/>
                  </a:lnTo>
                  <a:lnTo>
                    <a:pt x="8" y="152"/>
                  </a:lnTo>
                  <a:lnTo>
                    <a:pt x="11" y="156"/>
                  </a:lnTo>
                  <a:lnTo>
                    <a:pt x="13" y="160"/>
                  </a:lnTo>
                  <a:lnTo>
                    <a:pt x="15" y="165"/>
                  </a:lnTo>
                  <a:lnTo>
                    <a:pt x="18" y="168"/>
                  </a:lnTo>
                  <a:lnTo>
                    <a:pt x="22" y="172"/>
                  </a:lnTo>
                  <a:lnTo>
                    <a:pt x="24" y="173"/>
                  </a:lnTo>
                  <a:lnTo>
                    <a:pt x="28" y="175"/>
                  </a:lnTo>
                  <a:lnTo>
                    <a:pt x="32" y="176"/>
                  </a:lnTo>
                  <a:lnTo>
                    <a:pt x="37" y="179"/>
                  </a:lnTo>
                  <a:lnTo>
                    <a:pt x="41" y="180"/>
                  </a:lnTo>
                  <a:lnTo>
                    <a:pt x="45" y="181"/>
                  </a:lnTo>
                  <a:lnTo>
                    <a:pt x="49" y="181"/>
                  </a:lnTo>
                  <a:lnTo>
                    <a:pt x="54" y="181"/>
                  </a:lnTo>
                  <a:lnTo>
                    <a:pt x="58" y="181"/>
                  </a:lnTo>
                  <a:lnTo>
                    <a:pt x="62" y="181"/>
                  </a:lnTo>
                  <a:lnTo>
                    <a:pt x="65" y="181"/>
                  </a:lnTo>
                  <a:lnTo>
                    <a:pt x="68" y="181"/>
                  </a:lnTo>
                  <a:lnTo>
                    <a:pt x="72" y="180"/>
                  </a:lnTo>
                  <a:lnTo>
                    <a:pt x="74" y="180"/>
                  </a:lnTo>
                  <a:lnTo>
                    <a:pt x="73" y="180"/>
                  </a:lnTo>
                  <a:lnTo>
                    <a:pt x="71" y="181"/>
                  </a:lnTo>
                  <a:lnTo>
                    <a:pt x="67" y="182"/>
                  </a:lnTo>
                  <a:lnTo>
                    <a:pt x="64" y="186"/>
                  </a:lnTo>
                  <a:lnTo>
                    <a:pt x="59" y="189"/>
                  </a:lnTo>
                  <a:lnTo>
                    <a:pt x="55" y="194"/>
                  </a:lnTo>
                  <a:lnTo>
                    <a:pt x="53" y="196"/>
                  </a:lnTo>
                  <a:lnTo>
                    <a:pt x="53" y="200"/>
                  </a:lnTo>
                  <a:lnTo>
                    <a:pt x="53" y="203"/>
                  </a:lnTo>
                  <a:lnTo>
                    <a:pt x="53" y="207"/>
                  </a:lnTo>
                  <a:lnTo>
                    <a:pt x="53" y="211"/>
                  </a:lnTo>
                  <a:lnTo>
                    <a:pt x="53" y="215"/>
                  </a:lnTo>
                  <a:lnTo>
                    <a:pt x="53" y="220"/>
                  </a:lnTo>
                  <a:lnTo>
                    <a:pt x="55" y="225"/>
                  </a:lnTo>
                  <a:lnTo>
                    <a:pt x="57" y="229"/>
                  </a:lnTo>
                  <a:lnTo>
                    <a:pt x="59" y="234"/>
                  </a:lnTo>
                  <a:lnTo>
                    <a:pt x="60" y="239"/>
                  </a:lnTo>
                  <a:lnTo>
                    <a:pt x="62" y="244"/>
                  </a:lnTo>
                  <a:lnTo>
                    <a:pt x="64" y="247"/>
                  </a:lnTo>
                  <a:lnTo>
                    <a:pt x="66" y="252"/>
                  </a:lnTo>
                  <a:lnTo>
                    <a:pt x="67" y="255"/>
                  </a:lnTo>
                  <a:lnTo>
                    <a:pt x="69" y="259"/>
                  </a:lnTo>
                  <a:lnTo>
                    <a:pt x="71" y="264"/>
                  </a:lnTo>
                  <a:lnTo>
                    <a:pt x="72" y="265"/>
                  </a:lnTo>
                  <a:lnTo>
                    <a:pt x="72" y="266"/>
                  </a:lnTo>
                  <a:lnTo>
                    <a:pt x="72" y="268"/>
                  </a:lnTo>
                  <a:lnTo>
                    <a:pt x="73" y="272"/>
                  </a:lnTo>
                  <a:lnTo>
                    <a:pt x="75" y="278"/>
                  </a:lnTo>
                  <a:lnTo>
                    <a:pt x="77" y="284"/>
                  </a:lnTo>
                  <a:lnTo>
                    <a:pt x="79" y="289"/>
                  </a:lnTo>
                  <a:lnTo>
                    <a:pt x="81" y="295"/>
                  </a:lnTo>
                  <a:lnTo>
                    <a:pt x="85" y="301"/>
                  </a:lnTo>
                  <a:lnTo>
                    <a:pt x="87" y="305"/>
                  </a:lnTo>
                  <a:lnTo>
                    <a:pt x="91" y="308"/>
                  </a:lnTo>
                  <a:lnTo>
                    <a:pt x="93" y="312"/>
                  </a:lnTo>
                  <a:lnTo>
                    <a:pt x="97" y="314"/>
                  </a:lnTo>
                  <a:lnTo>
                    <a:pt x="101" y="317"/>
                  </a:lnTo>
                  <a:lnTo>
                    <a:pt x="104" y="318"/>
                  </a:lnTo>
                  <a:lnTo>
                    <a:pt x="102" y="315"/>
                  </a:lnTo>
                  <a:lnTo>
                    <a:pt x="99" y="312"/>
                  </a:lnTo>
                  <a:lnTo>
                    <a:pt x="98" y="308"/>
                  </a:lnTo>
                  <a:lnTo>
                    <a:pt x="99" y="306"/>
                  </a:lnTo>
                  <a:lnTo>
                    <a:pt x="100" y="302"/>
                  </a:lnTo>
                  <a:lnTo>
                    <a:pt x="104" y="300"/>
                  </a:lnTo>
                  <a:lnTo>
                    <a:pt x="110" y="295"/>
                  </a:lnTo>
                  <a:lnTo>
                    <a:pt x="117" y="292"/>
                  </a:lnTo>
                  <a:lnTo>
                    <a:pt x="120" y="289"/>
                  </a:lnTo>
                  <a:lnTo>
                    <a:pt x="124" y="287"/>
                  </a:lnTo>
                  <a:lnTo>
                    <a:pt x="128" y="286"/>
                  </a:lnTo>
                  <a:lnTo>
                    <a:pt x="132" y="285"/>
                  </a:lnTo>
                  <a:lnTo>
                    <a:pt x="139" y="282"/>
                  </a:lnTo>
                  <a:lnTo>
                    <a:pt x="146" y="280"/>
                  </a:lnTo>
                  <a:lnTo>
                    <a:pt x="150" y="279"/>
                  </a:lnTo>
                  <a:lnTo>
                    <a:pt x="152" y="279"/>
                  </a:lnTo>
                  <a:lnTo>
                    <a:pt x="151" y="278"/>
                  </a:lnTo>
                  <a:lnTo>
                    <a:pt x="148" y="278"/>
                  </a:lnTo>
                  <a:lnTo>
                    <a:pt x="145" y="276"/>
                  </a:lnTo>
                  <a:lnTo>
                    <a:pt x="141" y="275"/>
                  </a:lnTo>
                  <a:lnTo>
                    <a:pt x="135" y="272"/>
                  </a:lnTo>
                  <a:lnTo>
                    <a:pt x="131" y="269"/>
                  </a:lnTo>
                  <a:lnTo>
                    <a:pt x="125" y="265"/>
                  </a:lnTo>
                  <a:lnTo>
                    <a:pt x="119" y="260"/>
                  </a:lnTo>
                  <a:lnTo>
                    <a:pt x="115" y="256"/>
                  </a:lnTo>
                  <a:lnTo>
                    <a:pt x="113" y="253"/>
                  </a:lnTo>
                  <a:lnTo>
                    <a:pt x="110" y="249"/>
                  </a:lnTo>
                  <a:lnTo>
                    <a:pt x="107" y="246"/>
                  </a:lnTo>
                  <a:lnTo>
                    <a:pt x="105" y="241"/>
                  </a:lnTo>
                  <a:lnTo>
                    <a:pt x="102" y="236"/>
                  </a:lnTo>
                  <a:lnTo>
                    <a:pt x="100" y="233"/>
                  </a:lnTo>
                  <a:lnTo>
                    <a:pt x="99" y="229"/>
                  </a:lnTo>
                  <a:lnTo>
                    <a:pt x="95" y="222"/>
                  </a:lnTo>
                  <a:lnTo>
                    <a:pt x="93" y="218"/>
                  </a:lnTo>
                  <a:lnTo>
                    <a:pt x="91" y="213"/>
                  </a:lnTo>
                  <a:lnTo>
                    <a:pt x="91" y="212"/>
                  </a:lnTo>
                  <a:lnTo>
                    <a:pt x="119" y="212"/>
                  </a:lnTo>
                  <a:lnTo>
                    <a:pt x="119" y="196"/>
                  </a:lnTo>
                  <a:lnTo>
                    <a:pt x="140" y="198"/>
                  </a:lnTo>
                  <a:lnTo>
                    <a:pt x="150" y="176"/>
                  </a:lnTo>
                  <a:lnTo>
                    <a:pt x="110" y="160"/>
                  </a:lnTo>
                  <a:lnTo>
                    <a:pt x="110" y="159"/>
                  </a:lnTo>
                  <a:lnTo>
                    <a:pt x="111" y="155"/>
                  </a:lnTo>
                  <a:lnTo>
                    <a:pt x="112" y="149"/>
                  </a:lnTo>
                  <a:lnTo>
                    <a:pt x="114" y="142"/>
                  </a:lnTo>
                  <a:lnTo>
                    <a:pt x="114" y="137"/>
                  </a:lnTo>
                  <a:lnTo>
                    <a:pt x="117" y="133"/>
                  </a:lnTo>
                  <a:lnTo>
                    <a:pt x="117" y="128"/>
                  </a:lnTo>
                  <a:lnTo>
                    <a:pt x="118" y="125"/>
                  </a:lnTo>
                  <a:lnTo>
                    <a:pt x="119" y="119"/>
                  </a:lnTo>
                  <a:lnTo>
                    <a:pt x="120" y="113"/>
                  </a:lnTo>
                  <a:lnTo>
                    <a:pt x="121" y="107"/>
                  </a:lnTo>
                  <a:lnTo>
                    <a:pt x="122" y="102"/>
                  </a:lnTo>
                  <a:lnTo>
                    <a:pt x="122" y="96"/>
                  </a:lnTo>
                  <a:lnTo>
                    <a:pt x="124" y="90"/>
                  </a:lnTo>
                  <a:lnTo>
                    <a:pt x="124" y="84"/>
                  </a:lnTo>
                  <a:lnTo>
                    <a:pt x="125" y="79"/>
                  </a:lnTo>
                  <a:lnTo>
                    <a:pt x="125" y="73"/>
                  </a:lnTo>
                  <a:lnTo>
                    <a:pt x="125" y="68"/>
                  </a:lnTo>
                  <a:lnTo>
                    <a:pt x="126" y="62"/>
                  </a:lnTo>
                  <a:lnTo>
                    <a:pt x="127" y="59"/>
                  </a:lnTo>
                  <a:lnTo>
                    <a:pt x="127" y="54"/>
                  </a:lnTo>
                  <a:lnTo>
                    <a:pt x="127" y="50"/>
                  </a:lnTo>
                  <a:lnTo>
                    <a:pt x="127" y="46"/>
                  </a:lnTo>
                  <a:lnTo>
                    <a:pt x="127" y="43"/>
                  </a:lnTo>
                  <a:lnTo>
                    <a:pt x="127" y="40"/>
                  </a:lnTo>
                  <a:lnTo>
                    <a:pt x="127" y="37"/>
                  </a:lnTo>
                  <a:lnTo>
                    <a:pt x="100" y="20"/>
                  </a:lnTo>
                  <a:close/>
                </a:path>
              </a:pathLst>
            </a:custGeom>
            <a:solidFill>
              <a:srgbClr val="FAAEA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318" name="Freeform 73"/>
            <p:cNvSpPr>
              <a:spLocks/>
            </p:cNvSpPr>
            <p:nvPr/>
          </p:nvSpPr>
          <p:spPr bwMode="auto">
            <a:xfrm>
              <a:off x="1936" y="1140"/>
              <a:ext cx="97" cy="102"/>
            </a:xfrm>
            <a:custGeom>
              <a:avLst/>
              <a:gdLst>
                <a:gd name="T0" fmla="*/ 10 w 97"/>
                <a:gd name="T1" fmla="*/ 14 h 102"/>
                <a:gd name="T2" fmla="*/ 16 w 97"/>
                <a:gd name="T3" fmla="*/ 9 h 102"/>
                <a:gd name="T4" fmla="*/ 26 w 97"/>
                <a:gd name="T5" fmla="*/ 3 h 102"/>
                <a:gd name="T6" fmla="*/ 35 w 97"/>
                <a:gd name="T7" fmla="*/ 0 h 102"/>
                <a:gd name="T8" fmla="*/ 45 w 97"/>
                <a:gd name="T9" fmla="*/ 0 h 102"/>
                <a:gd name="T10" fmla="*/ 52 w 97"/>
                <a:gd name="T11" fmla="*/ 2 h 102"/>
                <a:gd name="T12" fmla="*/ 60 w 97"/>
                <a:gd name="T13" fmla="*/ 7 h 102"/>
                <a:gd name="T14" fmla="*/ 68 w 97"/>
                <a:gd name="T15" fmla="*/ 12 h 102"/>
                <a:gd name="T16" fmla="*/ 76 w 97"/>
                <a:gd name="T17" fmla="*/ 18 h 102"/>
                <a:gd name="T18" fmla="*/ 87 w 97"/>
                <a:gd name="T19" fmla="*/ 27 h 102"/>
                <a:gd name="T20" fmla="*/ 96 w 97"/>
                <a:gd name="T21" fmla="*/ 36 h 102"/>
                <a:gd name="T22" fmla="*/ 96 w 97"/>
                <a:gd name="T23" fmla="*/ 38 h 102"/>
                <a:gd name="T24" fmla="*/ 88 w 97"/>
                <a:gd name="T25" fmla="*/ 35 h 102"/>
                <a:gd name="T26" fmla="*/ 75 w 97"/>
                <a:gd name="T27" fmla="*/ 34 h 102"/>
                <a:gd name="T28" fmla="*/ 62 w 97"/>
                <a:gd name="T29" fmla="*/ 33 h 102"/>
                <a:gd name="T30" fmla="*/ 50 w 97"/>
                <a:gd name="T31" fmla="*/ 35 h 102"/>
                <a:gd name="T32" fmla="*/ 41 w 97"/>
                <a:gd name="T33" fmla="*/ 35 h 102"/>
                <a:gd name="T34" fmla="*/ 35 w 97"/>
                <a:gd name="T35" fmla="*/ 39 h 102"/>
                <a:gd name="T36" fmla="*/ 34 w 97"/>
                <a:gd name="T37" fmla="*/ 40 h 102"/>
                <a:gd name="T38" fmla="*/ 30 w 97"/>
                <a:gd name="T39" fmla="*/ 48 h 102"/>
                <a:gd name="T40" fmla="*/ 28 w 97"/>
                <a:gd name="T41" fmla="*/ 55 h 102"/>
                <a:gd name="T42" fmla="*/ 27 w 97"/>
                <a:gd name="T43" fmla="*/ 65 h 102"/>
                <a:gd name="T44" fmla="*/ 27 w 97"/>
                <a:gd name="T45" fmla="*/ 74 h 102"/>
                <a:gd name="T46" fmla="*/ 27 w 97"/>
                <a:gd name="T47" fmla="*/ 82 h 102"/>
                <a:gd name="T48" fmla="*/ 28 w 97"/>
                <a:gd name="T49" fmla="*/ 88 h 102"/>
                <a:gd name="T50" fmla="*/ 0 w 97"/>
                <a:gd name="T51" fmla="*/ 102 h 102"/>
                <a:gd name="T52" fmla="*/ 2 w 97"/>
                <a:gd name="T53" fmla="*/ 97 h 102"/>
                <a:gd name="T54" fmla="*/ 8 w 97"/>
                <a:gd name="T55" fmla="*/ 85 h 102"/>
                <a:gd name="T56" fmla="*/ 10 w 97"/>
                <a:gd name="T57" fmla="*/ 75 h 102"/>
                <a:gd name="T58" fmla="*/ 13 w 97"/>
                <a:gd name="T59" fmla="*/ 67 h 102"/>
                <a:gd name="T60" fmla="*/ 14 w 97"/>
                <a:gd name="T61" fmla="*/ 58 h 102"/>
                <a:gd name="T62" fmla="*/ 16 w 97"/>
                <a:gd name="T63" fmla="*/ 49 h 102"/>
                <a:gd name="T64" fmla="*/ 16 w 97"/>
                <a:gd name="T65" fmla="*/ 41 h 102"/>
                <a:gd name="T66" fmla="*/ 16 w 97"/>
                <a:gd name="T67" fmla="*/ 34 h 102"/>
                <a:gd name="T68" fmla="*/ 14 w 97"/>
                <a:gd name="T69" fmla="*/ 23 h 102"/>
                <a:gd name="T70" fmla="*/ 10 w 97"/>
                <a:gd name="T71" fmla="*/ 18 h 102"/>
                <a:gd name="T72" fmla="*/ 10 w 97"/>
                <a:gd name="T73" fmla="*/ 15 h 10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97"/>
                <a:gd name="T112" fmla="*/ 0 h 102"/>
                <a:gd name="T113" fmla="*/ 97 w 97"/>
                <a:gd name="T114" fmla="*/ 102 h 10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97" h="102">
                  <a:moveTo>
                    <a:pt x="10" y="15"/>
                  </a:moveTo>
                  <a:lnTo>
                    <a:pt x="10" y="14"/>
                  </a:lnTo>
                  <a:lnTo>
                    <a:pt x="13" y="12"/>
                  </a:lnTo>
                  <a:lnTo>
                    <a:pt x="16" y="9"/>
                  </a:lnTo>
                  <a:lnTo>
                    <a:pt x="21" y="6"/>
                  </a:lnTo>
                  <a:lnTo>
                    <a:pt x="26" y="3"/>
                  </a:lnTo>
                  <a:lnTo>
                    <a:pt x="33" y="1"/>
                  </a:lnTo>
                  <a:lnTo>
                    <a:pt x="35" y="0"/>
                  </a:lnTo>
                  <a:lnTo>
                    <a:pt x="40" y="0"/>
                  </a:lnTo>
                  <a:lnTo>
                    <a:pt x="45" y="0"/>
                  </a:lnTo>
                  <a:lnTo>
                    <a:pt x="48" y="2"/>
                  </a:lnTo>
                  <a:lnTo>
                    <a:pt x="52" y="2"/>
                  </a:lnTo>
                  <a:lnTo>
                    <a:pt x="56" y="5"/>
                  </a:lnTo>
                  <a:lnTo>
                    <a:pt x="60" y="7"/>
                  </a:lnTo>
                  <a:lnTo>
                    <a:pt x="65" y="9"/>
                  </a:lnTo>
                  <a:lnTo>
                    <a:pt x="68" y="12"/>
                  </a:lnTo>
                  <a:lnTo>
                    <a:pt x="73" y="15"/>
                  </a:lnTo>
                  <a:lnTo>
                    <a:pt x="76" y="18"/>
                  </a:lnTo>
                  <a:lnTo>
                    <a:pt x="81" y="21"/>
                  </a:lnTo>
                  <a:lnTo>
                    <a:pt x="87" y="27"/>
                  </a:lnTo>
                  <a:lnTo>
                    <a:pt x="93" y="33"/>
                  </a:lnTo>
                  <a:lnTo>
                    <a:pt x="96" y="36"/>
                  </a:lnTo>
                  <a:lnTo>
                    <a:pt x="97" y="38"/>
                  </a:lnTo>
                  <a:lnTo>
                    <a:pt x="96" y="38"/>
                  </a:lnTo>
                  <a:lnTo>
                    <a:pt x="93" y="36"/>
                  </a:lnTo>
                  <a:lnTo>
                    <a:pt x="88" y="35"/>
                  </a:lnTo>
                  <a:lnTo>
                    <a:pt x="82" y="35"/>
                  </a:lnTo>
                  <a:lnTo>
                    <a:pt x="75" y="34"/>
                  </a:lnTo>
                  <a:lnTo>
                    <a:pt x="69" y="33"/>
                  </a:lnTo>
                  <a:lnTo>
                    <a:pt x="62" y="33"/>
                  </a:lnTo>
                  <a:lnTo>
                    <a:pt x="56" y="35"/>
                  </a:lnTo>
                  <a:lnTo>
                    <a:pt x="50" y="35"/>
                  </a:lnTo>
                  <a:lnTo>
                    <a:pt x="46" y="35"/>
                  </a:lnTo>
                  <a:lnTo>
                    <a:pt x="41" y="35"/>
                  </a:lnTo>
                  <a:lnTo>
                    <a:pt x="39" y="38"/>
                  </a:lnTo>
                  <a:lnTo>
                    <a:pt x="35" y="39"/>
                  </a:lnTo>
                  <a:lnTo>
                    <a:pt x="35" y="40"/>
                  </a:lnTo>
                  <a:lnTo>
                    <a:pt x="34" y="40"/>
                  </a:lnTo>
                  <a:lnTo>
                    <a:pt x="32" y="45"/>
                  </a:lnTo>
                  <a:lnTo>
                    <a:pt x="30" y="48"/>
                  </a:lnTo>
                  <a:lnTo>
                    <a:pt x="30" y="52"/>
                  </a:lnTo>
                  <a:lnTo>
                    <a:pt x="28" y="55"/>
                  </a:lnTo>
                  <a:lnTo>
                    <a:pt x="28" y="61"/>
                  </a:lnTo>
                  <a:lnTo>
                    <a:pt x="27" y="65"/>
                  </a:lnTo>
                  <a:lnTo>
                    <a:pt x="27" y="71"/>
                  </a:lnTo>
                  <a:lnTo>
                    <a:pt x="27" y="74"/>
                  </a:lnTo>
                  <a:lnTo>
                    <a:pt x="27" y="79"/>
                  </a:lnTo>
                  <a:lnTo>
                    <a:pt x="27" y="82"/>
                  </a:lnTo>
                  <a:lnTo>
                    <a:pt x="28" y="86"/>
                  </a:lnTo>
                  <a:lnTo>
                    <a:pt x="28" y="88"/>
                  </a:lnTo>
                  <a:lnTo>
                    <a:pt x="28" y="89"/>
                  </a:lnTo>
                  <a:lnTo>
                    <a:pt x="0" y="102"/>
                  </a:lnTo>
                  <a:lnTo>
                    <a:pt x="0" y="100"/>
                  </a:lnTo>
                  <a:lnTo>
                    <a:pt x="2" y="97"/>
                  </a:lnTo>
                  <a:lnTo>
                    <a:pt x="4" y="91"/>
                  </a:lnTo>
                  <a:lnTo>
                    <a:pt x="8" y="85"/>
                  </a:lnTo>
                  <a:lnTo>
                    <a:pt x="9" y="79"/>
                  </a:lnTo>
                  <a:lnTo>
                    <a:pt x="10" y="75"/>
                  </a:lnTo>
                  <a:lnTo>
                    <a:pt x="12" y="71"/>
                  </a:lnTo>
                  <a:lnTo>
                    <a:pt x="13" y="67"/>
                  </a:lnTo>
                  <a:lnTo>
                    <a:pt x="14" y="62"/>
                  </a:lnTo>
                  <a:lnTo>
                    <a:pt x="14" y="58"/>
                  </a:lnTo>
                  <a:lnTo>
                    <a:pt x="15" y="54"/>
                  </a:lnTo>
                  <a:lnTo>
                    <a:pt x="16" y="49"/>
                  </a:lnTo>
                  <a:lnTo>
                    <a:pt x="16" y="46"/>
                  </a:lnTo>
                  <a:lnTo>
                    <a:pt x="16" y="41"/>
                  </a:lnTo>
                  <a:lnTo>
                    <a:pt x="16" y="38"/>
                  </a:lnTo>
                  <a:lnTo>
                    <a:pt x="16" y="34"/>
                  </a:lnTo>
                  <a:lnTo>
                    <a:pt x="14" y="28"/>
                  </a:lnTo>
                  <a:lnTo>
                    <a:pt x="14" y="23"/>
                  </a:lnTo>
                  <a:lnTo>
                    <a:pt x="13" y="19"/>
                  </a:lnTo>
                  <a:lnTo>
                    <a:pt x="10" y="18"/>
                  </a:lnTo>
                  <a:lnTo>
                    <a:pt x="10" y="15"/>
                  </a:lnTo>
                  <a:close/>
                </a:path>
              </a:pathLst>
            </a:custGeom>
            <a:solidFill>
              <a:srgbClr val="FAAEA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319" name="Freeform 74"/>
            <p:cNvSpPr>
              <a:spLocks/>
            </p:cNvSpPr>
            <p:nvPr/>
          </p:nvSpPr>
          <p:spPr bwMode="auto">
            <a:xfrm>
              <a:off x="1991" y="1189"/>
              <a:ext cx="94" cy="95"/>
            </a:xfrm>
            <a:custGeom>
              <a:avLst/>
              <a:gdLst>
                <a:gd name="T0" fmla="*/ 5 w 94"/>
                <a:gd name="T1" fmla="*/ 65 h 95"/>
                <a:gd name="T2" fmla="*/ 5 w 94"/>
                <a:gd name="T3" fmla="*/ 65 h 95"/>
                <a:gd name="T4" fmla="*/ 8 w 94"/>
                <a:gd name="T5" fmla="*/ 65 h 95"/>
                <a:gd name="T6" fmla="*/ 13 w 94"/>
                <a:gd name="T7" fmla="*/ 65 h 95"/>
                <a:gd name="T8" fmla="*/ 20 w 94"/>
                <a:gd name="T9" fmla="*/ 65 h 95"/>
                <a:gd name="T10" fmla="*/ 24 w 94"/>
                <a:gd name="T11" fmla="*/ 65 h 95"/>
                <a:gd name="T12" fmla="*/ 27 w 94"/>
                <a:gd name="T13" fmla="*/ 65 h 95"/>
                <a:gd name="T14" fmla="*/ 31 w 94"/>
                <a:gd name="T15" fmla="*/ 64 h 95"/>
                <a:gd name="T16" fmla="*/ 35 w 94"/>
                <a:gd name="T17" fmla="*/ 63 h 95"/>
                <a:gd name="T18" fmla="*/ 40 w 94"/>
                <a:gd name="T19" fmla="*/ 60 h 95"/>
                <a:gd name="T20" fmla="*/ 44 w 94"/>
                <a:gd name="T21" fmla="*/ 59 h 95"/>
                <a:gd name="T22" fmla="*/ 48 w 94"/>
                <a:gd name="T23" fmla="*/ 57 h 95"/>
                <a:gd name="T24" fmla="*/ 52 w 94"/>
                <a:gd name="T25" fmla="*/ 55 h 95"/>
                <a:gd name="T26" fmla="*/ 55 w 94"/>
                <a:gd name="T27" fmla="*/ 51 h 95"/>
                <a:gd name="T28" fmla="*/ 60 w 94"/>
                <a:gd name="T29" fmla="*/ 48 h 95"/>
                <a:gd name="T30" fmla="*/ 64 w 94"/>
                <a:gd name="T31" fmla="*/ 43 h 95"/>
                <a:gd name="T32" fmla="*/ 68 w 94"/>
                <a:gd name="T33" fmla="*/ 39 h 95"/>
                <a:gd name="T34" fmla="*/ 72 w 94"/>
                <a:gd name="T35" fmla="*/ 33 h 95"/>
                <a:gd name="T36" fmla="*/ 75 w 94"/>
                <a:gd name="T37" fmla="*/ 30 h 95"/>
                <a:gd name="T38" fmla="*/ 78 w 94"/>
                <a:gd name="T39" fmla="*/ 25 h 95"/>
                <a:gd name="T40" fmla="*/ 81 w 94"/>
                <a:gd name="T41" fmla="*/ 22 h 95"/>
                <a:gd name="T42" fmla="*/ 84 w 94"/>
                <a:gd name="T43" fmla="*/ 17 h 95"/>
                <a:gd name="T44" fmla="*/ 86 w 94"/>
                <a:gd name="T45" fmla="*/ 12 h 95"/>
                <a:gd name="T46" fmla="*/ 88 w 94"/>
                <a:gd name="T47" fmla="*/ 9 h 95"/>
                <a:gd name="T48" fmla="*/ 91 w 94"/>
                <a:gd name="T49" fmla="*/ 6 h 95"/>
                <a:gd name="T50" fmla="*/ 93 w 94"/>
                <a:gd name="T51" fmla="*/ 2 h 95"/>
                <a:gd name="T52" fmla="*/ 94 w 94"/>
                <a:gd name="T53" fmla="*/ 0 h 95"/>
                <a:gd name="T54" fmla="*/ 94 w 94"/>
                <a:gd name="T55" fmla="*/ 2 h 95"/>
                <a:gd name="T56" fmla="*/ 94 w 94"/>
                <a:gd name="T57" fmla="*/ 5 h 95"/>
                <a:gd name="T58" fmla="*/ 94 w 94"/>
                <a:gd name="T59" fmla="*/ 11 h 95"/>
                <a:gd name="T60" fmla="*/ 94 w 94"/>
                <a:gd name="T61" fmla="*/ 18 h 95"/>
                <a:gd name="T62" fmla="*/ 94 w 94"/>
                <a:gd name="T63" fmla="*/ 22 h 95"/>
                <a:gd name="T64" fmla="*/ 94 w 94"/>
                <a:gd name="T65" fmla="*/ 26 h 95"/>
                <a:gd name="T66" fmla="*/ 94 w 94"/>
                <a:gd name="T67" fmla="*/ 30 h 95"/>
                <a:gd name="T68" fmla="*/ 94 w 94"/>
                <a:gd name="T69" fmla="*/ 36 h 95"/>
                <a:gd name="T70" fmla="*/ 94 w 94"/>
                <a:gd name="T71" fmla="*/ 39 h 95"/>
                <a:gd name="T72" fmla="*/ 94 w 94"/>
                <a:gd name="T73" fmla="*/ 44 h 95"/>
                <a:gd name="T74" fmla="*/ 94 w 94"/>
                <a:gd name="T75" fmla="*/ 48 h 95"/>
                <a:gd name="T76" fmla="*/ 94 w 94"/>
                <a:gd name="T77" fmla="*/ 53 h 95"/>
                <a:gd name="T78" fmla="*/ 91 w 94"/>
                <a:gd name="T79" fmla="*/ 60 h 95"/>
                <a:gd name="T80" fmla="*/ 88 w 94"/>
                <a:gd name="T81" fmla="*/ 68 h 95"/>
                <a:gd name="T82" fmla="*/ 85 w 94"/>
                <a:gd name="T83" fmla="*/ 73 h 95"/>
                <a:gd name="T84" fmla="*/ 81 w 94"/>
                <a:gd name="T85" fmla="*/ 79 h 95"/>
                <a:gd name="T86" fmla="*/ 77 w 94"/>
                <a:gd name="T87" fmla="*/ 84 h 95"/>
                <a:gd name="T88" fmla="*/ 72 w 94"/>
                <a:gd name="T89" fmla="*/ 89 h 95"/>
                <a:gd name="T90" fmla="*/ 66 w 94"/>
                <a:gd name="T91" fmla="*/ 90 h 95"/>
                <a:gd name="T92" fmla="*/ 61 w 94"/>
                <a:gd name="T93" fmla="*/ 93 h 95"/>
                <a:gd name="T94" fmla="*/ 54 w 94"/>
                <a:gd name="T95" fmla="*/ 93 h 95"/>
                <a:gd name="T96" fmla="*/ 47 w 94"/>
                <a:gd name="T97" fmla="*/ 95 h 95"/>
                <a:gd name="T98" fmla="*/ 41 w 94"/>
                <a:gd name="T99" fmla="*/ 95 h 95"/>
                <a:gd name="T100" fmla="*/ 37 w 94"/>
                <a:gd name="T101" fmla="*/ 95 h 95"/>
                <a:gd name="T102" fmla="*/ 31 w 94"/>
                <a:gd name="T103" fmla="*/ 93 h 95"/>
                <a:gd name="T104" fmla="*/ 27 w 94"/>
                <a:gd name="T105" fmla="*/ 93 h 95"/>
                <a:gd name="T106" fmla="*/ 24 w 94"/>
                <a:gd name="T107" fmla="*/ 93 h 95"/>
                <a:gd name="T108" fmla="*/ 22 w 94"/>
                <a:gd name="T109" fmla="*/ 92 h 95"/>
                <a:gd name="T110" fmla="*/ 19 w 94"/>
                <a:gd name="T111" fmla="*/ 89 h 95"/>
                <a:gd name="T112" fmla="*/ 14 w 94"/>
                <a:gd name="T113" fmla="*/ 83 h 95"/>
                <a:gd name="T114" fmla="*/ 8 w 94"/>
                <a:gd name="T115" fmla="*/ 78 h 95"/>
                <a:gd name="T116" fmla="*/ 4 w 94"/>
                <a:gd name="T117" fmla="*/ 72 h 95"/>
                <a:gd name="T118" fmla="*/ 1 w 94"/>
                <a:gd name="T119" fmla="*/ 68 h 95"/>
                <a:gd name="T120" fmla="*/ 0 w 94"/>
                <a:gd name="T121" fmla="*/ 65 h 95"/>
                <a:gd name="T122" fmla="*/ 5 w 94"/>
                <a:gd name="T123" fmla="*/ 65 h 95"/>
                <a:gd name="T124" fmla="*/ 5 w 94"/>
                <a:gd name="T125" fmla="*/ 65 h 95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94"/>
                <a:gd name="T190" fmla="*/ 0 h 95"/>
                <a:gd name="T191" fmla="*/ 94 w 94"/>
                <a:gd name="T192" fmla="*/ 95 h 95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94" h="95">
                  <a:moveTo>
                    <a:pt x="5" y="65"/>
                  </a:moveTo>
                  <a:lnTo>
                    <a:pt x="5" y="65"/>
                  </a:lnTo>
                  <a:lnTo>
                    <a:pt x="8" y="65"/>
                  </a:lnTo>
                  <a:lnTo>
                    <a:pt x="13" y="65"/>
                  </a:lnTo>
                  <a:lnTo>
                    <a:pt x="20" y="65"/>
                  </a:lnTo>
                  <a:lnTo>
                    <a:pt x="24" y="65"/>
                  </a:lnTo>
                  <a:lnTo>
                    <a:pt x="27" y="65"/>
                  </a:lnTo>
                  <a:lnTo>
                    <a:pt x="31" y="64"/>
                  </a:lnTo>
                  <a:lnTo>
                    <a:pt x="35" y="63"/>
                  </a:lnTo>
                  <a:lnTo>
                    <a:pt x="40" y="60"/>
                  </a:lnTo>
                  <a:lnTo>
                    <a:pt x="44" y="59"/>
                  </a:lnTo>
                  <a:lnTo>
                    <a:pt x="48" y="57"/>
                  </a:lnTo>
                  <a:lnTo>
                    <a:pt x="52" y="55"/>
                  </a:lnTo>
                  <a:lnTo>
                    <a:pt x="55" y="51"/>
                  </a:lnTo>
                  <a:lnTo>
                    <a:pt x="60" y="48"/>
                  </a:lnTo>
                  <a:lnTo>
                    <a:pt x="64" y="43"/>
                  </a:lnTo>
                  <a:lnTo>
                    <a:pt x="68" y="39"/>
                  </a:lnTo>
                  <a:lnTo>
                    <a:pt x="72" y="33"/>
                  </a:lnTo>
                  <a:lnTo>
                    <a:pt x="75" y="30"/>
                  </a:lnTo>
                  <a:lnTo>
                    <a:pt x="78" y="25"/>
                  </a:lnTo>
                  <a:lnTo>
                    <a:pt x="81" y="22"/>
                  </a:lnTo>
                  <a:lnTo>
                    <a:pt x="84" y="17"/>
                  </a:lnTo>
                  <a:lnTo>
                    <a:pt x="86" y="12"/>
                  </a:lnTo>
                  <a:lnTo>
                    <a:pt x="88" y="9"/>
                  </a:lnTo>
                  <a:lnTo>
                    <a:pt x="91" y="6"/>
                  </a:lnTo>
                  <a:lnTo>
                    <a:pt x="93" y="2"/>
                  </a:lnTo>
                  <a:lnTo>
                    <a:pt x="94" y="0"/>
                  </a:lnTo>
                  <a:lnTo>
                    <a:pt x="94" y="2"/>
                  </a:lnTo>
                  <a:lnTo>
                    <a:pt x="94" y="5"/>
                  </a:lnTo>
                  <a:lnTo>
                    <a:pt x="94" y="11"/>
                  </a:lnTo>
                  <a:lnTo>
                    <a:pt x="94" y="18"/>
                  </a:lnTo>
                  <a:lnTo>
                    <a:pt x="94" y="22"/>
                  </a:lnTo>
                  <a:lnTo>
                    <a:pt x="94" y="26"/>
                  </a:lnTo>
                  <a:lnTo>
                    <a:pt x="94" y="30"/>
                  </a:lnTo>
                  <a:lnTo>
                    <a:pt x="94" y="36"/>
                  </a:lnTo>
                  <a:lnTo>
                    <a:pt x="94" y="39"/>
                  </a:lnTo>
                  <a:lnTo>
                    <a:pt x="94" y="44"/>
                  </a:lnTo>
                  <a:lnTo>
                    <a:pt x="94" y="48"/>
                  </a:lnTo>
                  <a:lnTo>
                    <a:pt x="94" y="53"/>
                  </a:lnTo>
                  <a:lnTo>
                    <a:pt x="91" y="60"/>
                  </a:lnTo>
                  <a:lnTo>
                    <a:pt x="88" y="68"/>
                  </a:lnTo>
                  <a:lnTo>
                    <a:pt x="85" y="73"/>
                  </a:lnTo>
                  <a:lnTo>
                    <a:pt x="81" y="79"/>
                  </a:lnTo>
                  <a:lnTo>
                    <a:pt x="77" y="84"/>
                  </a:lnTo>
                  <a:lnTo>
                    <a:pt x="72" y="89"/>
                  </a:lnTo>
                  <a:lnTo>
                    <a:pt x="66" y="90"/>
                  </a:lnTo>
                  <a:lnTo>
                    <a:pt x="61" y="93"/>
                  </a:lnTo>
                  <a:lnTo>
                    <a:pt x="54" y="93"/>
                  </a:lnTo>
                  <a:lnTo>
                    <a:pt x="47" y="95"/>
                  </a:lnTo>
                  <a:lnTo>
                    <a:pt x="41" y="95"/>
                  </a:lnTo>
                  <a:lnTo>
                    <a:pt x="37" y="95"/>
                  </a:lnTo>
                  <a:lnTo>
                    <a:pt x="31" y="93"/>
                  </a:lnTo>
                  <a:lnTo>
                    <a:pt x="27" y="93"/>
                  </a:lnTo>
                  <a:lnTo>
                    <a:pt x="24" y="93"/>
                  </a:lnTo>
                  <a:lnTo>
                    <a:pt x="22" y="92"/>
                  </a:lnTo>
                  <a:lnTo>
                    <a:pt x="19" y="89"/>
                  </a:lnTo>
                  <a:lnTo>
                    <a:pt x="14" y="83"/>
                  </a:lnTo>
                  <a:lnTo>
                    <a:pt x="8" y="78"/>
                  </a:lnTo>
                  <a:lnTo>
                    <a:pt x="4" y="72"/>
                  </a:lnTo>
                  <a:lnTo>
                    <a:pt x="1" y="68"/>
                  </a:lnTo>
                  <a:lnTo>
                    <a:pt x="0" y="65"/>
                  </a:lnTo>
                  <a:lnTo>
                    <a:pt x="5" y="65"/>
                  </a:lnTo>
                  <a:close/>
                </a:path>
              </a:pathLst>
            </a:custGeom>
            <a:solidFill>
              <a:srgbClr val="FAAEA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320" name="Freeform 75"/>
            <p:cNvSpPr>
              <a:spLocks/>
            </p:cNvSpPr>
            <p:nvPr/>
          </p:nvSpPr>
          <p:spPr bwMode="auto">
            <a:xfrm>
              <a:off x="1747" y="885"/>
              <a:ext cx="432" cy="278"/>
            </a:xfrm>
            <a:custGeom>
              <a:avLst/>
              <a:gdLst>
                <a:gd name="T0" fmla="*/ 2 w 432"/>
                <a:gd name="T1" fmla="*/ 131 h 278"/>
                <a:gd name="T2" fmla="*/ 0 w 432"/>
                <a:gd name="T3" fmla="*/ 154 h 278"/>
                <a:gd name="T4" fmla="*/ 6 w 432"/>
                <a:gd name="T5" fmla="*/ 170 h 278"/>
                <a:gd name="T6" fmla="*/ 16 w 432"/>
                <a:gd name="T7" fmla="*/ 187 h 278"/>
                <a:gd name="T8" fmla="*/ 30 w 432"/>
                <a:gd name="T9" fmla="*/ 203 h 278"/>
                <a:gd name="T10" fmla="*/ 38 w 432"/>
                <a:gd name="T11" fmla="*/ 211 h 278"/>
                <a:gd name="T12" fmla="*/ 36 w 432"/>
                <a:gd name="T13" fmla="*/ 192 h 278"/>
                <a:gd name="T14" fmla="*/ 33 w 432"/>
                <a:gd name="T15" fmla="*/ 176 h 278"/>
                <a:gd name="T16" fmla="*/ 33 w 432"/>
                <a:gd name="T17" fmla="*/ 158 h 278"/>
                <a:gd name="T18" fmla="*/ 33 w 432"/>
                <a:gd name="T19" fmla="*/ 141 h 278"/>
                <a:gd name="T20" fmla="*/ 38 w 432"/>
                <a:gd name="T21" fmla="*/ 123 h 278"/>
                <a:gd name="T22" fmla="*/ 68 w 432"/>
                <a:gd name="T23" fmla="*/ 62 h 278"/>
                <a:gd name="T24" fmla="*/ 68 w 432"/>
                <a:gd name="T25" fmla="*/ 76 h 278"/>
                <a:gd name="T26" fmla="*/ 68 w 432"/>
                <a:gd name="T27" fmla="*/ 101 h 278"/>
                <a:gd name="T28" fmla="*/ 71 w 432"/>
                <a:gd name="T29" fmla="*/ 125 h 278"/>
                <a:gd name="T30" fmla="*/ 82 w 432"/>
                <a:gd name="T31" fmla="*/ 151 h 278"/>
                <a:gd name="T32" fmla="*/ 102 w 432"/>
                <a:gd name="T33" fmla="*/ 178 h 278"/>
                <a:gd name="T34" fmla="*/ 119 w 432"/>
                <a:gd name="T35" fmla="*/ 194 h 278"/>
                <a:gd name="T36" fmla="*/ 135 w 432"/>
                <a:gd name="T37" fmla="*/ 201 h 278"/>
                <a:gd name="T38" fmla="*/ 151 w 432"/>
                <a:gd name="T39" fmla="*/ 205 h 278"/>
                <a:gd name="T40" fmla="*/ 170 w 432"/>
                <a:gd name="T41" fmla="*/ 210 h 278"/>
                <a:gd name="T42" fmla="*/ 161 w 432"/>
                <a:gd name="T43" fmla="*/ 201 h 278"/>
                <a:gd name="T44" fmla="*/ 144 w 432"/>
                <a:gd name="T45" fmla="*/ 183 h 278"/>
                <a:gd name="T46" fmla="*/ 132 w 432"/>
                <a:gd name="T47" fmla="*/ 163 h 278"/>
                <a:gd name="T48" fmla="*/ 124 w 432"/>
                <a:gd name="T49" fmla="*/ 141 h 278"/>
                <a:gd name="T50" fmla="*/ 122 w 432"/>
                <a:gd name="T51" fmla="*/ 117 h 278"/>
                <a:gd name="T52" fmla="*/ 122 w 432"/>
                <a:gd name="T53" fmla="*/ 95 h 278"/>
                <a:gd name="T54" fmla="*/ 123 w 432"/>
                <a:gd name="T55" fmla="*/ 101 h 278"/>
                <a:gd name="T56" fmla="*/ 129 w 432"/>
                <a:gd name="T57" fmla="*/ 117 h 278"/>
                <a:gd name="T58" fmla="*/ 142 w 432"/>
                <a:gd name="T59" fmla="*/ 135 h 278"/>
                <a:gd name="T60" fmla="*/ 165 w 432"/>
                <a:gd name="T61" fmla="*/ 150 h 278"/>
                <a:gd name="T62" fmla="*/ 196 w 432"/>
                <a:gd name="T63" fmla="*/ 161 h 278"/>
                <a:gd name="T64" fmla="*/ 225 w 432"/>
                <a:gd name="T65" fmla="*/ 169 h 278"/>
                <a:gd name="T66" fmla="*/ 245 w 432"/>
                <a:gd name="T67" fmla="*/ 172 h 278"/>
                <a:gd name="T68" fmla="*/ 242 w 432"/>
                <a:gd name="T69" fmla="*/ 168 h 278"/>
                <a:gd name="T70" fmla="*/ 226 w 432"/>
                <a:gd name="T71" fmla="*/ 154 h 278"/>
                <a:gd name="T72" fmla="*/ 206 w 432"/>
                <a:gd name="T73" fmla="*/ 135 h 278"/>
                <a:gd name="T74" fmla="*/ 189 w 432"/>
                <a:gd name="T75" fmla="*/ 116 h 278"/>
                <a:gd name="T76" fmla="*/ 177 w 432"/>
                <a:gd name="T77" fmla="*/ 101 h 278"/>
                <a:gd name="T78" fmla="*/ 169 w 432"/>
                <a:gd name="T79" fmla="*/ 83 h 278"/>
                <a:gd name="T80" fmla="*/ 173 w 432"/>
                <a:gd name="T81" fmla="*/ 79 h 278"/>
                <a:gd name="T82" fmla="*/ 196 w 432"/>
                <a:gd name="T83" fmla="*/ 86 h 278"/>
                <a:gd name="T84" fmla="*/ 217 w 432"/>
                <a:gd name="T85" fmla="*/ 107 h 278"/>
                <a:gd name="T86" fmla="*/ 239 w 432"/>
                <a:gd name="T87" fmla="*/ 128 h 278"/>
                <a:gd name="T88" fmla="*/ 256 w 432"/>
                <a:gd name="T89" fmla="*/ 137 h 278"/>
                <a:gd name="T90" fmla="*/ 275 w 432"/>
                <a:gd name="T91" fmla="*/ 143 h 278"/>
                <a:gd name="T92" fmla="*/ 292 w 432"/>
                <a:gd name="T93" fmla="*/ 147 h 278"/>
                <a:gd name="T94" fmla="*/ 308 w 432"/>
                <a:gd name="T95" fmla="*/ 149 h 278"/>
                <a:gd name="T96" fmla="*/ 309 w 432"/>
                <a:gd name="T97" fmla="*/ 154 h 278"/>
                <a:gd name="T98" fmla="*/ 309 w 432"/>
                <a:gd name="T99" fmla="*/ 174 h 278"/>
                <a:gd name="T100" fmla="*/ 317 w 432"/>
                <a:gd name="T101" fmla="*/ 200 h 278"/>
                <a:gd name="T102" fmla="*/ 332 w 432"/>
                <a:gd name="T103" fmla="*/ 224 h 278"/>
                <a:gd name="T104" fmla="*/ 356 w 432"/>
                <a:gd name="T105" fmla="*/ 242 h 278"/>
                <a:gd name="T106" fmla="*/ 371 w 432"/>
                <a:gd name="T107" fmla="*/ 250 h 278"/>
                <a:gd name="T108" fmla="*/ 374 w 432"/>
                <a:gd name="T109" fmla="*/ 258 h 278"/>
                <a:gd name="T110" fmla="*/ 381 w 432"/>
                <a:gd name="T111" fmla="*/ 276 h 278"/>
                <a:gd name="T112" fmla="*/ 396 w 432"/>
                <a:gd name="T113" fmla="*/ 271 h 278"/>
                <a:gd name="T114" fmla="*/ 407 w 432"/>
                <a:gd name="T115" fmla="*/ 257 h 278"/>
                <a:gd name="T116" fmla="*/ 204 w 432"/>
                <a:gd name="T117" fmla="*/ 0 h 278"/>
                <a:gd name="T118" fmla="*/ 5 w 432"/>
                <a:gd name="T119" fmla="*/ 125 h 278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432"/>
                <a:gd name="T181" fmla="*/ 0 h 278"/>
                <a:gd name="T182" fmla="*/ 432 w 432"/>
                <a:gd name="T183" fmla="*/ 278 h 278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432" h="278">
                  <a:moveTo>
                    <a:pt x="5" y="125"/>
                  </a:moveTo>
                  <a:lnTo>
                    <a:pt x="4" y="125"/>
                  </a:lnTo>
                  <a:lnTo>
                    <a:pt x="4" y="128"/>
                  </a:lnTo>
                  <a:lnTo>
                    <a:pt x="2" y="131"/>
                  </a:lnTo>
                  <a:lnTo>
                    <a:pt x="2" y="137"/>
                  </a:lnTo>
                  <a:lnTo>
                    <a:pt x="0" y="143"/>
                  </a:lnTo>
                  <a:lnTo>
                    <a:pt x="0" y="150"/>
                  </a:lnTo>
                  <a:lnTo>
                    <a:pt x="0" y="154"/>
                  </a:lnTo>
                  <a:lnTo>
                    <a:pt x="2" y="158"/>
                  </a:lnTo>
                  <a:lnTo>
                    <a:pt x="3" y="162"/>
                  </a:lnTo>
                  <a:lnTo>
                    <a:pt x="5" y="167"/>
                  </a:lnTo>
                  <a:lnTo>
                    <a:pt x="6" y="170"/>
                  </a:lnTo>
                  <a:lnTo>
                    <a:pt x="9" y="174"/>
                  </a:lnTo>
                  <a:lnTo>
                    <a:pt x="11" y="178"/>
                  </a:lnTo>
                  <a:lnTo>
                    <a:pt x="13" y="183"/>
                  </a:lnTo>
                  <a:lnTo>
                    <a:pt x="16" y="187"/>
                  </a:lnTo>
                  <a:lnTo>
                    <a:pt x="19" y="190"/>
                  </a:lnTo>
                  <a:lnTo>
                    <a:pt x="22" y="194"/>
                  </a:lnTo>
                  <a:lnTo>
                    <a:pt x="25" y="197"/>
                  </a:lnTo>
                  <a:lnTo>
                    <a:pt x="30" y="203"/>
                  </a:lnTo>
                  <a:lnTo>
                    <a:pt x="35" y="208"/>
                  </a:lnTo>
                  <a:lnTo>
                    <a:pt x="38" y="211"/>
                  </a:lnTo>
                  <a:lnTo>
                    <a:pt x="39" y="213"/>
                  </a:lnTo>
                  <a:lnTo>
                    <a:pt x="38" y="211"/>
                  </a:lnTo>
                  <a:lnTo>
                    <a:pt x="38" y="208"/>
                  </a:lnTo>
                  <a:lnTo>
                    <a:pt x="37" y="202"/>
                  </a:lnTo>
                  <a:lnTo>
                    <a:pt x="36" y="197"/>
                  </a:lnTo>
                  <a:lnTo>
                    <a:pt x="36" y="192"/>
                  </a:lnTo>
                  <a:lnTo>
                    <a:pt x="35" y="189"/>
                  </a:lnTo>
                  <a:lnTo>
                    <a:pt x="33" y="184"/>
                  </a:lnTo>
                  <a:lnTo>
                    <a:pt x="33" y="181"/>
                  </a:lnTo>
                  <a:lnTo>
                    <a:pt x="33" y="176"/>
                  </a:lnTo>
                  <a:lnTo>
                    <a:pt x="33" y="171"/>
                  </a:lnTo>
                  <a:lnTo>
                    <a:pt x="33" y="168"/>
                  </a:lnTo>
                  <a:lnTo>
                    <a:pt x="33" y="163"/>
                  </a:lnTo>
                  <a:lnTo>
                    <a:pt x="33" y="158"/>
                  </a:lnTo>
                  <a:lnTo>
                    <a:pt x="33" y="154"/>
                  </a:lnTo>
                  <a:lnTo>
                    <a:pt x="33" y="149"/>
                  </a:lnTo>
                  <a:lnTo>
                    <a:pt x="33" y="144"/>
                  </a:lnTo>
                  <a:lnTo>
                    <a:pt x="33" y="141"/>
                  </a:lnTo>
                  <a:lnTo>
                    <a:pt x="35" y="136"/>
                  </a:lnTo>
                  <a:lnTo>
                    <a:pt x="36" y="132"/>
                  </a:lnTo>
                  <a:lnTo>
                    <a:pt x="37" y="129"/>
                  </a:lnTo>
                  <a:lnTo>
                    <a:pt x="38" y="123"/>
                  </a:lnTo>
                  <a:lnTo>
                    <a:pt x="39" y="118"/>
                  </a:lnTo>
                  <a:lnTo>
                    <a:pt x="40" y="116"/>
                  </a:lnTo>
                  <a:lnTo>
                    <a:pt x="40" y="115"/>
                  </a:lnTo>
                  <a:lnTo>
                    <a:pt x="68" y="62"/>
                  </a:lnTo>
                  <a:lnTo>
                    <a:pt x="68" y="65"/>
                  </a:lnTo>
                  <a:lnTo>
                    <a:pt x="68" y="68"/>
                  </a:lnTo>
                  <a:lnTo>
                    <a:pt x="68" y="72"/>
                  </a:lnTo>
                  <a:lnTo>
                    <a:pt x="68" y="76"/>
                  </a:lnTo>
                  <a:lnTo>
                    <a:pt x="68" y="83"/>
                  </a:lnTo>
                  <a:lnTo>
                    <a:pt x="68" y="89"/>
                  </a:lnTo>
                  <a:lnTo>
                    <a:pt x="68" y="95"/>
                  </a:lnTo>
                  <a:lnTo>
                    <a:pt x="68" y="101"/>
                  </a:lnTo>
                  <a:lnTo>
                    <a:pt x="68" y="108"/>
                  </a:lnTo>
                  <a:lnTo>
                    <a:pt x="69" y="114"/>
                  </a:lnTo>
                  <a:lnTo>
                    <a:pt x="70" y="119"/>
                  </a:lnTo>
                  <a:lnTo>
                    <a:pt x="71" y="125"/>
                  </a:lnTo>
                  <a:lnTo>
                    <a:pt x="73" y="132"/>
                  </a:lnTo>
                  <a:lnTo>
                    <a:pt x="76" y="138"/>
                  </a:lnTo>
                  <a:lnTo>
                    <a:pt x="79" y="144"/>
                  </a:lnTo>
                  <a:lnTo>
                    <a:pt x="82" y="151"/>
                  </a:lnTo>
                  <a:lnTo>
                    <a:pt x="86" y="158"/>
                  </a:lnTo>
                  <a:lnTo>
                    <a:pt x="90" y="165"/>
                  </a:lnTo>
                  <a:lnTo>
                    <a:pt x="96" y="172"/>
                  </a:lnTo>
                  <a:lnTo>
                    <a:pt x="102" y="178"/>
                  </a:lnTo>
                  <a:lnTo>
                    <a:pt x="109" y="184"/>
                  </a:lnTo>
                  <a:lnTo>
                    <a:pt x="111" y="188"/>
                  </a:lnTo>
                  <a:lnTo>
                    <a:pt x="115" y="190"/>
                  </a:lnTo>
                  <a:lnTo>
                    <a:pt x="119" y="194"/>
                  </a:lnTo>
                  <a:lnTo>
                    <a:pt x="123" y="196"/>
                  </a:lnTo>
                  <a:lnTo>
                    <a:pt x="126" y="197"/>
                  </a:lnTo>
                  <a:lnTo>
                    <a:pt x="131" y="200"/>
                  </a:lnTo>
                  <a:lnTo>
                    <a:pt x="135" y="201"/>
                  </a:lnTo>
                  <a:lnTo>
                    <a:pt x="139" y="202"/>
                  </a:lnTo>
                  <a:lnTo>
                    <a:pt x="143" y="203"/>
                  </a:lnTo>
                  <a:lnTo>
                    <a:pt x="148" y="204"/>
                  </a:lnTo>
                  <a:lnTo>
                    <a:pt x="151" y="205"/>
                  </a:lnTo>
                  <a:lnTo>
                    <a:pt x="155" y="208"/>
                  </a:lnTo>
                  <a:lnTo>
                    <a:pt x="161" y="208"/>
                  </a:lnTo>
                  <a:lnTo>
                    <a:pt x="166" y="209"/>
                  </a:lnTo>
                  <a:lnTo>
                    <a:pt x="170" y="210"/>
                  </a:lnTo>
                  <a:lnTo>
                    <a:pt x="171" y="211"/>
                  </a:lnTo>
                  <a:lnTo>
                    <a:pt x="170" y="209"/>
                  </a:lnTo>
                  <a:lnTo>
                    <a:pt x="166" y="205"/>
                  </a:lnTo>
                  <a:lnTo>
                    <a:pt x="161" y="201"/>
                  </a:lnTo>
                  <a:lnTo>
                    <a:pt x="155" y="195"/>
                  </a:lnTo>
                  <a:lnTo>
                    <a:pt x="151" y="191"/>
                  </a:lnTo>
                  <a:lnTo>
                    <a:pt x="148" y="187"/>
                  </a:lnTo>
                  <a:lnTo>
                    <a:pt x="144" y="183"/>
                  </a:lnTo>
                  <a:lnTo>
                    <a:pt x="142" y="178"/>
                  </a:lnTo>
                  <a:lnTo>
                    <a:pt x="138" y="172"/>
                  </a:lnTo>
                  <a:lnTo>
                    <a:pt x="135" y="168"/>
                  </a:lnTo>
                  <a:lnTo>
                    <a:pt x="132" y="163"/>
                  </a:lnTo>
                  <a:lnTo>
                    <a:pt x="130" y="158"/>
                  </a:lnTo>
                  <a:lnTo>
                    <a:pt x="128" y="151"/>
                  </a:lnTo>
                  <a:lnTo>
                    <a:pt x="126" y="147"/>
                  </a:lnTo>
                  <a:lnTo>
                    <a:pt x="124" y="141"/>
                  </a:lnTo>
                  <a:lnTo>
                    <a:pt x="124" y="135"/>
                  </a:lnTo>
                  <a:lnTo>
                    <a:pt x="123" y="129"/>
                  </a:lnTo>
                  <a:lnTo>
                    <a:pt x="122" y="123"/>
                  </a:lnTo>
                  <a:lnTo>
                    <a:pt x="122" y="117"/>
                  </a:lnTo>
                  <a:lnTo>
                    <a:pt x="122" y="112"/>
                  </a:lnTo>
                  <a:lnTo>
                    <a:pt x="122" y="108"/>
                  </a:lnTo>
                  <a:lnTo>
                    <a:pt x="122" y="103"/>
                  </a:lnTo>
                  <a:lnTo>
                    <a:pt x="122" y="95"/>
                  </a:lnTo>
                  <a:lnTo>
                    <a:pt x="123" y="90"/>
                  </a:lnTo>
                  <a:lnTo>
                    <a:pt x="123" y="95"/>
                  </a:lnTo>
                  <a:lnTo>
                    <a:pt x="123" y="97"/>
                  </a:lnTo>
                  <a:lnTo>
                    <a:pt x="123" y="101"/>
                  </a:lnTo>
                  <a:lnTo>
                    <a:pt x="124" y="105"/>
                  </a:lnTo>
                  <a:lnTo>
                    <a:pt x="126" y="109"/>
                  </a:lnTo>
                  <a:lnTo>
                    <a:pt x="126" y="112"/>
                  </a:lnTo>
                  <a:lnTo>
                    <a:pt x="129" y="117"/>
                  </a:lnTo>
                  <a:lnTo>
                    <a:pt x="131" y="122"/>
                  </a:lnTo>
                  <a:lnTo>
                    <a:pt x="135" y="127"/>
                  </a:lnTo>
                  <a:lnTo>
                    <a:pt x="138" y="130"/>
                  </a:lnTo>
                  <a:lnTo>
                    <a:pt x="142" y="135"/>
                  </a:lnTo>
                  <a:lnTo>
                    <a:pt x="148" y="139"/>
                  </a:lnTo>
                  <a:lnTo>
                    <a:pt x="153" y="143"/>
                  </a:lnTo>
                  <a:lnTo>
                    <a:pt x="159" y="147"/>
                  </a:lnTo>
                  <a:lnTo>
                    <a:pt x="165" y="150"/>
                  </a:lnTo>
                  <a:lnTo>
                    <a:pt x="172" y="154"/>
                  </a:lnTo>
                  <a:lnTo>
                    <a:pt x="181" y="157"/>
                  </a:lnTo>
                  <a:lnTo>
                    <a:pt x="188" y="158"/>
                  </a:lnTo>
                  <a:lnTo>
                    <a:pt x="196" y="161"/>
                  </a:lnTo>
                  <a:lnTo>
                    <a:pt x="203" y="163"/>
                  </a:lnTo>
                  <a:lnTo>
                    <a:pt x="212" y="165"/>
                  </a:lnTo>
                  <a:lnTo>
                    <a:pt x="218" y="168"/>
                  </a:lnTo>
                  <a:lnTo>
                    <a:pt x="225" y="169"/>
                  </a:lnTo>
                  <a:lnTo>
                    <a:pt x="231" y="169"/>
                  </a:lnTo>
                  <a:lnTo>
                    <a:pt x="237" y="170"/>
                  </a:lnTo>
                  <a:lnTo>
                    <a:pt x="242" y="171"/>
                  </a:lnTo>
                  <a:lnTo>
                    <a:pt x="245" y="172"/>
                  </a:lnTo>
                  <a:lnTo>
                    <a:pt x="248" y="172"/>
                  </a:lnTo>
                  <a:lnTo>
                    <a:pt x="249" y="172"/>
                  </a:lnTo>
                  <a:lnTo>
                    <a:pt x="246" y="170"/>
                  </a:lnTo>
                  <a:lnTo>
                    <a:pt x="242" y="168"/>
                  </a:lnTo>
                  <a:lnTo>
                    <a:pt x="238" y="164"/>
                  </a:lnTo>
                  <a:lnTo>
                    <a:pt x="235" y="161"/>
                  </a:lnTo>
                  <a:lnTo>
                    <a:pt x="230" y="157"/>
                  </a:lnTo>
                  <a:lnTo>
                    <a:pt x="226" y="154"/>
                  </a:lnTo>
                  <a:lnTo>
                    <a:pt x="221" y="148"/>
                  </a:lnTo>
                  <a:lnTo>
                    <a:pt x="216" y="144"/>
                  </a:lnTo>
                  <a:lnTo>
                    <a:pt x="211" y="139"/>
                  </a:lnTo>
                  <a:lnTo>
                    <a:pt x="206" y="135"/>
                  </a:lnTo>
                  <a:lnTo>
                    <a:pt x="202" y="130"/>
                  </a:lnTo>
                  <a:lnTo>
                    <a:pt x="197" y="125"/>
                  </a:lnTo>
                  <a:lnTo>
                    <a:pt x="193" y="121"/>
                  </a:lnTo>
                  <a:lnTo>
                    <a:pt x="189" y="116"/>
                  </a:lnTo>
                  <a:lnTo>
                    <a:pt x="185" y="112"/>
                  </a:lnTo>
                  <a:lnTo>
                    <a:pt x="183" y="108"/>
                  </a:lnTo>
                  <a:lnTo>
                    <a:pt x="179" y="104"/>
                  </a:lnTo>
                  <a:lnTo>
                    <a:pt x="177" y="101"/>
                  </a:lnTo>
                  <a:lnTo>
                    <a:pt x="173" y="95"/>
                  </a:lnTo>
                  <a:lnTo>
                    <a:pt x="171" y="90"/>
                  </a:lnTo>
                  <a:lnTo>
                    <a:pt x="169" y="84"/>
                  </a:lnTo>
                  <a:lnTo>
                    <a:pt x="169" y="83"/>
                  </a:lnTo>
                  <a:lnTo>
                    <a:pt x="169" y="81"/>
                  </a:lnTo>
                  <a:lnTo>
                    <a:pt x="169" y="79"/>
                  </a:lnTo>
                  <a:lnTo>
                    <a:pt x="171" y="79"/>
                  </a:lnTo>
                  <a:lnTo>
                    <a:pt x="173" y="79"/>
                  </a:lnTo>
                  <a:lnTo>
                    <a:pt x="179" y="81"/>
                  </a:lnTo>
                  <a:lnTo>
                    <a:pt x="184" y="81"/>
                  </a:lnTo>
                  <a:lnTo>
                    <a:pt x="189" y="83"/>
                  </a:lnTo>
                  <a:lnTo>
                    <a:pt x="196" y="86"/>
                  </a:lnTo>
                  <a:lnTo>
                    <a:pt x="203" y="90"/>
                  </a:lnTo>
                  <a:lnTo>
                    <a:pt x="208" y="95"/>
                  </a:lnTo>
                  <a:lnTo>
                    <a:pt x="212" y="101"/>
                  </a:lnTo>
                  <a:lnTo>
                    <a:pt x="217" y="107"/>
                  </a:lnTo>
                  <a:lnTo>
                    <a:pt x="224" y="112"/>
                  </a:lnTo>
                  <a:lnTo>
                    <a:pt x="230" y="119"/>
                  </a:lnTo>
                  <a:lnTo>
                    <a:pt x="236" y="125"/>
                  </a:lnTo>
                  <a:lnTo>
                    <a:pt x="239" y="128"/>
                  </a:lnTo>
                  <a:lnTo>
                    <a:pt x="243" y="130"/>
                  </a:lnTo>
                  <a:lnTo>
                    <a:pt x="248" y="134"/>
                  </a:lnTo>
                  <a:lnTo>
                    <a:pt x="252" y="136"/>
                  </a:lnTo>
                  <a:lnTo>
                    <a:pt x="256" y="137"/>
                  </a:lnTo>
                  <a:lnTo>
                    <a:pt x="261" y="139"/>
                  </a:lnTo>
                  <a:lnTo>
                    <a:pt x="265" y="141"/>
                  </a:lnTo>
                  <a:lnTo>
                    <a:pt x="270" y="143"/>
                  </a:lnTo>
                  <a:lnTo>
                    <a:pt x="275" y="143"/>
                  </a:lnTo>
                  <a:lnTo>
                    <a:pt x="279" y="144"/>
                  </a:lnTo>
                  <a:lnTo>
                    <a:pt x="284" y="145"/>
                  </a:lnTo>
                  <a:lnTo>
                    <a:pt x="289" y="147"/>
                  </a:lnTo>
                  <a:lnTo>
                    <a:pt x="292" y="147"/>
                  </a:lnTo>
                  <a:lnTo>
                    <a:pt x="297" y="148"/>
                  </a:lnTo>
                  <a:lnTo>
                    <a:pt x="299" y="148"/>
                  </a:lnTo>
                  <a:lnTo>
                    <a:pt x="303" y="149"/>
                  </a:lnTo>
                  <a:lnTo>
                    <a:pt x="308" y="149"/>
                  </a:lnTo>
                  <a:lnTo>
                    <a:pt x="310" y="150"/>
                  </a:lnTo>
                  <a:lnTo>
                    <a:pt x="309" y="150"/>
                  </a:lnTo>
                  <a:lnTo>
                    <a:pt x="309" y="151"/>
                  </a:lnTo>
                  <a:lnTo>
                    <a:pt x="309" y="154"/>
                  </a:lnTo>
                  <a:lnTo>
                    <a:pt x="309" y="158"/>
                  </a:lnTo>
                  <a:lnTo>
                    <a:pt x="309" y="162"/>
                  </a:lnTo>
                  <a:lnTo>
                    <a:pt x="309" y="168"/>
                  </a:lnTo>
                  <a:lnTo>
                    <a:pt x="309" y="174"/>
                  </a:lnTo>
                  <a:lnTo>
                    <a:pt x="311" y="181"/>
                  </a:lnTo>
                  <a:lnTo>
                    <a:pt x="312" y="187"/>
                  </a:lnTo>
                  <a:lnTo>
                    <a:pt x="315" y="194"/>
                  </a:lnTo>
                  <a:lnTo>
                    <a:pt x="317" y="200"/>
                  </a:lnTo>
                  <a:lnTo>
                    <a:pt x="321" y="207"/>
                  </a:lnTo>
                  <a:lnTo>
                    <a:pt x="324" y="213"/>
                  </a:lnTo>
                  <a:lnTo>
                    <a:pt x="329" y="218"/>
                  </a:lnTo>
                  <a:lnTo>
                    <a:pt x="332" y="224"/>
                  </a:lnTo>
                  <a:lnTo>
                    <a:pt x="339" y="230"/>
                  </a:lnTo>
                  <a:lnTo>
                    <a:pt x="344" y="234"/>
                  </a:lnTo>
                  <a:lnTo>
                    <a:pt x="350" y="238"/>
                  </a:lnTo>
                  <a:lnTo>
                    <a:pt x="356" y="242"/>
                  </a:lnTo>
                  <a:lnTo>
                    <a:pt x="361" y="244"/>
                  </a:lnTo>
                  <a:lnTo>
                    <a:pt x="364" y="247"/>
                  </a:lnTo>
                  <a:lnTo>
                    <a:pt x="369" y="248"/>
                  </a:lnTo>
                  <a:lnTo>
                    <a:pt x="371" y="250"/>
                  </a:lnTo>
                  <a:lnTo>
                    <a:pt x="372" y="250"/>
                  </a:lnTo>
                  <a:lnTo>
                    <a:pt x="372" y="251"/>
                  </a:lnTo>
                  <a:lnTo>
                    <a:pt x="372" y="254"/>
                  </a:lnTo>
                  <a:lnTo>
                    <a:pt x="374" y="258"/>
                  </a:lnTo>
                  <a:lnTo>
                    <a:pt x="375" y="263"/>
                  </a:lnTo>
                  <a:lnTo>
                    <a:pt x="376" y="268"/>
                  </a:lnTo>
                  <a:lnTo>
                    <a:pt x="378" y="273"/>
                  </a:lnTo>
                  <a:lnTo>
                    <a:pt x="381" y="276"/>
                  </a:lnTo>
                  <a:lnTo>
                    <a:pt x="385" y="278"/>
                  </a:lnTo>
                  <a:lnTo>
                    <a:pt x="388" y="277"/>
                  </a:lnTo>
                  <a:lnTo>
                    <a:pt x="392" y="275"/>
                  </a:lnTo>
                  <a:lnTo>
                    <a:pt x="396" y="271"/>
                  </a:lnTo>
                  <a:lnTo>
                    <a:pt x="399" y="268"/>
                  </a:lnTo>
                  <a:lnTo>
                    <a:pt x="403" y="264"/>
                  </a:lnTo>
                  <a:lnTo>
                    <a:pt x="405" y="261"/>
                  </a:lnTo>
                  <a:lnTo>
                    <a:pt x="407" y="257"/>
                  </a:lnTo>
                  <a:lnTo>
                    <a:pt x="408" y="257"/>
                  </a:lnTo>
                  <a:lnTo>
                    <a:pt x="432" y="191"/>
                  </a:lnTo>
                  <a:lnTo>
                    <a:pt x="310" y="37"/>
                  </a:lnTo>
                  <a:lnTo>
                    <a:pt x="204" y="0"/>
                  </a:lnTo>
                  <a:lnTo>
                    <a:pt x="122" y="28"/>
                  </a:lnTo>
                  <a:lnTo>
                    <a:pt x="73" y="39"/>
                  </a:lnTo>
                  <a:lnTo>
                    <a:pt x="40" y="81"/>
                  </a:lnTo>
                  <a:lnTo>
                    <a:pt x="5" y="125"/>
                  </a:lnTo>
                  <a:close/>
                </a:path>
              </a:pathLst>
            </a:custGeom>
            <a:solidFill>
              <a:srgbClr val="BD806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321" name="Freeform 76"/>
            <p:cNvSpPr>
              <a:spLocks/>
            </p:cNvSpPr>
            <p:nvPr/>
          </p:nvSpPr>
          <p:spPr bwMode="auto">
            <a:xfrm>
              <a:off x="1873" y="1347"/>
              <a:ext cx="123" cy="34"/>
            </a:xfrm>
            <a:custGeom>
              <a:avLst/>
              <a:gdLst>
                <a:gd name="T0" fmla="*/ 2 w 123"/>
                <a:gd name="T1" fmla="*/ 0 h 34"/>
                <a:gd name="T2" fmla="*/ 3 w 123"/>
                <a:gd name="T3" fmla="*/ 0 h 34"/>
                <a:gd name="T4" fmla="*/ 5 w 123"/>
                <a:gd name="T5" fmla="*/ 1 h 34"/>
                <a:gd name="T6" fmla="*/ 10 w 123"/>
                <a:gd name="T7" fmla="*/ 3 h 34"/>
                <a:gd name="T8" fmla="*/ 17 w 123"/>
                <a:gd name="T9" fmla="*/ 4 h 34"/>
                <a:gd name="T10" fmla="*/ 20 w 123"/>
                <a:gd name="T11" fmla="*/ 4 h 34"/>
                <a:gd name="T12" fmla="*/ 25 w 123"/>
                <a:gd name="T13" fmla="*/ 4 h 34"/>
                <a:gd name="T14" fmla="*/ 29 w 123"/>
                <a:gd name="T15" fmla="*/ 5 h 34"/>
                <a:gd name="T16" fmla="*/ 33 w 123"/>
                <a:gd name="T17" fmla="*/ 6 h 34"/>
                <a:gd name="T18" fmla="*/ 38 w 123"/>
                <a:gd name="T19" fmla="*/ 6 h 34"/>
                <a:gd name="T20" fmla="*/ 44 w 123"/>
                <a:gd name="T21" fmla="*/ 6 h 34"/>
                <a:gd name="T22" fmla="*/ 49 w 123"/>
                <a:gd name="T23" fmla="*/ 6 h 34"/>
                <a:gd name="T24" fmla="*/ 55 w 123"/>
                <a:gd name="T25" fmla="*/ 7 h 34"/>
                <a:gd name="T26" fmla="*/ 60 w 123"/>
                <a:gd name="T27" fmla="*/ 6 h 34"/>
                <a:gd name="T28" fmla="*/ 65 w 123"/>
                <a:gd name="T29" fmla="*/ 6 h 34"/>
                <a:gd name="T30" fmla="*/ 71 w 123"/>
                <a:gd name="T31" fmla="*/ 6 h 34"/>
                <a:gd name="T32" fmla="*/ 77 w 123"/>
                <a:gd name="T33" fmla="*/ 6 h 34"/>
                <a:gd name="T34" fmla="*/ 83 w 123"/>
                <a:gd name="T35" fmla="*/ 5 h 34"/>
                <a:gd name="T36" fmla="*/ 89 w 123"/>
                <a:gd name="T37" fmla="*/ 4 h 34"/>
                <a:gd name="T38" fmla="*/ 93 w 123"/>
                <a:gd name="T39" fmla="*/ 4 h 34"/>
                <a:gd name="T40" fmla="*/ 99 w 123"/>
                <a:gd name="T41" fmla="*/ 4 h 34"/>
                <a:gd name="T42" fmla="*/ 104 w 123"/>
                <a:gd name="T43" fmla="*/ 3 h 34"/>
                <a:gd name="T44" fmla="*/ 108 w 123"/>
                <a:gd name="T45" fmla="*/ 3 h 34"/>
                <a:gd name="T46" fmla="*/ 111 w 123"/>
                <a:gd name="T47" fmla="*/ 1 h 34"/>
                <a:gd name="T48" fmla="*/ 116 w 123"/>
                <a:gd name="T49" fmla="*/ 1 h 34"/>
                <a:gd name="T50" fmla="*/ 120 w 123"/>
                <a:gd name="T51" fmla="*/ 0 h 34"/>
                <a:gd name="T52" fmla="*/ 123 w 123"/>
                <a:gd name="T53" fmla="*/ 0 h 34"/>
                <a:gd name="T54" fmla="*/ 102 w 123"/>
                <a:gd name="T55" fmla="*/ 21 h 34"/>
                <a:gd name="T56" fmla="*/ 99 w 123"/>
                <a:gd name="T57" fmla="*/ 24 h 34"/>
                <a:gd name="T58" fmla="*/ 93 w 123"/>
                <a:gd name="T59" fmla="*/ 27 h 34"/>
                <a:gd name="T60" fmla="*/ 90 w 123"/>
                <a:gd name="T61" fmla="*/ 29 h 34"/>
                <a:gd name="T62" fmla="*/ 85 w 123"/>
                <a:gd name="T63" fmla="*/ 31 h 34"/>
                <a:gd name="T64" fmla="*/ 79 w 123"/>
                <a:gd name="T65" fmla="*/ 32 h 34"/>
                <a:gd name="T66" fmla="*/ 73 w 123"/>
                <a:gd name="T67" fmla="*/ 34 h 34"/>
                <a:gd name="T68" fmla="*/ 65 w 123"/>
                <a:gd name="T69" fmla="*/ 34 h 34"/>
                <a:gd name="T70" fmla="*/ 58 w 123"/>
                <a:gd name="T71" fmla="*/ 34 h 34"/>
                <a:gd name="T72" fmla="*/ 51 w 123"/>
                <a:gd name="T73" fmla="*/ 33 h 34"/>
                <a:gd name="T74" fmla="*/ 46 w 123"/>
                <a:gd name="T75" fmla="*/ 33 h 34"/>
                <a:gd name="T76" fmla="*/ 40 w 123"/>
                <a:gd name="T77" fmla="*/ 32 h 34"/>
                <a:gd name="T78" fmla="*/ 37 w 123"/>
                <a:gd name="T79" fmla="*/ 31 h 34"/>
                <a:gd name="T80" fmla="*/ 33 w 123"/>
                <a:gd name="T81" fmla="*/ 31 h 34"/>
                <a:gd name="T82" fmla="*/ 7 w 123"/>
                <a:gd name="T83" fmla="*/ 25 h 34"/>
                <a:gd name="T84" fmla="*/ 0 w 123"/>
                <a:gd name="T85" fmla="*/ 12 h 34"/>
                <a:gd name="T86" fmla="*/ 2 w 123"/>
                <a:gd name="T87" fmla="*/ 0 h 34"/>
                <a:gd name="T88" fmla="*/ 2 w 123"/>
                <a:gd name="T89" fmla="*/ 0 h 34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123"/>
                <a:gd name="T136" fmla="*/ 0 h 34"/>
                <a:gd name="T137" fmla="*/ 123 w 123"/>
                <a:gd name="T138" fmla="*/ 34 h 34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123" h="34">
                  <a:moveTo>
                    <a:pt x="2" y="0"/>
                  </a:moveTo>
                  <a:lnTo>
                    <a:pt x="3" y="0"/>
                  </a:lnTo>
                  <a:lnTo>
                    <a:pt x="5" y="1"/>
                  </a:lnTo>
                  <a:lnTo>
                    <a:pt x="10" y="3"/>
                  </a:lnTo>
                  <a:lnTo>
                    <a:pt x="17" y="4"/>
                  </a:lnTo>
                  <a:lnTo>
                    <a:pt x="20" y="4"/>
                  </a:lnTo>
                  <a:lnTo>
                    <a:pt x="25" y="4"/>
                  </a:lnTo>
                  <a:lnTo>
                    <a:pt x="29" y="5"/>
                  </a:lnTo>
                  <a:lnTo>
                    <a:pt x="33" y="6"/>
                  </a:lnTo>
                  <a:lnTo>
                    <a:pt x="38" y="6"/>
                  </a:lnTo>
                  <a:lnTo>
                    <a:pt x="44" y="6"/>
                  </a:lnTo>
                  <a:lnTo>
                    <a:pt x="49" y="6"/>
                  </a:lnTo>
                  <a:lnTo>
                    <a:pt x="55" y="7"/>
                  </a:lnTo>
                  <a:lnTo>
                    <a:pt x="60" y="6"/>
                  </a:lnTo>
                  <a:lnTo>
                    <a:pt x="65" y="6"/>
                  </a:lnTo>
                  <a:lnTo>
                    <a:pt x="71" y="6"/>
                  </a:lnTo>
                  <a:lnTo>
                    <a:pt x="77" y="6"/>
                  </a:lnTo>
                  <a:lnTo>
                    <a:pt x="83" y="5"/>
                  </a:lnTo>
                  <a:lnTo>
                    <a:pt x="89" y="4"/>
                  </a:lnTo>
                  <a:lnTo>
                    <a:pt x="93" y="4"/>
                  </a:lnTo>
                  <a:lnTo>
                    <a:pt x="99" y="4"/>
                  </a:lnTo>
                  <a:lnTo>
                    <a:pt x="104" y="3"/>
                  </a:lnTo>
                  <a:lnTo>
                    <a:pt x="108" y="3"/>
                  </a:lnTo>
                  <a:lnTo>
                    <a:pt x="111" y="1"/>
                  </a:lnTo>
                  <a:lnTo>
                    <a:pt x="116" y="1"/>
                  </a:lnTo>
                  <a:lnTo>
                    <a:pt x="120" y="0"/>
                  </a:lnTo>
                  <a:lnTo>
                    <a:pt x="123" y="0"/>
                  </a:lnTo>
                  <a:lnTo>
                    <a:pt x="102" y="21"/>
                  </a:lnTo>
                  <a:lnTo>
                    <a:pt x="99" y="24"/>
                  </a:lnTo>
                  <a:lnTo>
                    <a:pt x="93" y="27"/>
                  </a:lnTo>
                  <a:lnTo>
                    <a:pt x="90" y="29"/>
                  </a:lnTo>
                  <a:lnTo>
                    <a:pt x="85" y="31"/>
                  </a:lnTo>
                  <a:lnTo>
                    <a:pt x="79" y="32"/>
                  </a:lnTo>
                  <a:lnTo>
                    <a:pt x="73" y="34"/>
                  </a:lnTo>
                  <a:lnTo>
                    <a:pt x="65" y="34"/>
                  </a:lnTo>
                  <a:lnTo>
                    <a:pt x="58" y="34"/>
                  </a:lnTo>
                  <a:lnTo>
                    <a:pt x="51" y="33"/>
                  </a:lnTo>
                  <a:lnTo>
                    <a:pt x="46" y="33"/>
                  </a:lnTo>
                  <a:lnTo>
                    <a:pt x="40" y="32"/>
                  </a:lnTo>
                  <a:lnTo>
                    <a:pt x="37" y="31"/>
                  </a:lnTo>
                  <a:lnTo>
                    <a:pt x="33" y="31"/>
                  </a:lnTo>
                  <a:lnTo>
                    <a:pt x="7" y="25"/>
                  </a:lnTo>
                  <a:lnTo>
                    <a:pt x="0" y="1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322" name="Freeform 77"/>
            <p:cNvSpPr>
              <a:spLocks/>
            </p:cNvSpPr>
            <p:nvPr/>
          </p:nvSpPr>
          <p:spPr bwMode="auto">
            <a:xfrm>
              <a:off x="1790" y="1168"/>
              <a:ext cx="75" cy="37"/>
            </a:xfrm>
            <a:custGeom>
              <a:avLst/>
              <a:gdLst>
                <a:gd name="T0" fmla="*/ 0 w 75"/>
                <a:gd name="T1" fmla="*/ 20 h 37"/>
                <a:gd name="T2" fmla="*/ 12 w 75"/>
                <a:gd name="T3" fmla="*/ 8 h 37"/>
                <a:gd name="T4" fmla="*/ 41 w 75"/>
                <a:gd name="T5" fmla="*/ 0 h 37"/>
                <a:gd name="T6" fmla="*/ 75 w 75"/>
                <a:gd name="T7" fmla="*/ 13 h 37"/>
                <a:gd name="T8" fmla="*/ 70 w 75"/>
                <a:gd name="T9" fmla="*/ 26 h 37"/>
                <a:gd name="T10" fmla="*/ 46 w 75"/>
                <a:gd name="T11" fmla="*/ 37 h 37"/>
                <a:gd name="T12" fmla="*/ 25 w 75"/>
                <a:gd name="T13" fmla="*/ 32 h 37"/>
                <a:gd name="T14" fmla="*/ 0 w 75"/>
                <a:gd name="T15" fmla="*/ 20 h 37"/>
                <a:gd name="T16" fmla="*/ 0 w 75"/>
                <a:gd name="T17" fmla="*/ 20 h 3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75"/>
                <a:gd name="T28" fmla="*/ 0 h 37"/>
                <a:gd name="T29" fmla="*/ 75 w 75"/>
                <a:gd name="T30" fmla="*/ 37 h 3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75" h="37">
                  <a:moveTo>
                    <a:pt x="0" y="20"/>
                  </a:moveTo>
                  <a:lnTo>
                    <a:pt x="12" y="8"/>
                  </a:lnTo>
                  <a:lnTo>
                    <a:pt x="41" y="0"/>
                  </a:lnTo>
                  <a:lnTo>
                    <a:pt x="75" y="13"/>
                  </a:lnTo>
                  <a:lnTo>
                    <a:pt x="70" y="26"/>
                  </a:lnTo>
                  <a:lnTo>
                    <a:pt x="46" y="37"/>
                  </a:lnTo>
                  <a:lnTo>
                    <a:pt x="25" y="32"/>
                  </a:lnTo>
                  <a:lnTo>
                    <a:pt x="0" y="2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323" name="Freeform 78"/>
            <p:cNvSpPr>
              <a:spLocks/>
            </p:cNvSpPr>
            <p:nvPr/>
          </p:nvSpPr>
          <p:spPr bwMode="auto">
            <a:xfrm>
              <a:off x="1956" y="1178"/>
              <a:ext cx="73" cy="29"/>
            </a:xfrm>
            <a:custGeom>
              <a:avLst/>
              <a:gdLst>
                <a:gd name="T0" fmla="*/ 0 w 73"/>
                <a:gd name="T1" fmla="*/ 0 h 29"/>
                <a:gd name="T2" fmla="*/ 28 w 73"/>
                <a:gd name="T3" fmla="*/ 0 h 29"/>
                <a:gd name="T4" fmla="*/ 73 w 73"/>
                <a:gd name="T5" fmla="*/ 16 h 29"/>
                <a:gd name="T6" fmla="*/ 65 w 73"/>
                <a:gd name="T7" fmla="*/ 23 h 29"/>
                <a:gd name="T8" fmla="*/ 32 w 73"/>
                <a:gd name="T9" fmla="*/ 29 h 29"/>
                <a:gd name="T10" fmla="*/ 7 w 73"/>
                <a:gd name="T11" fmla="*/ 18 h 29"/>
                <a:gd name="T12" fmla="*/ 0 w 73"/>
                <a:gd name="T13" fmla="*/ 0 h 29"/>
                <a:gd name="T14" fmla="*/ 0 w 73"/>
                <a:gd name="T15" fmla="*/ 0 h 2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73"/>
                <a:gd name="T25" fmla="*/ 0 h 29"/>
                <a:gd name="T26" fmla="*/ 73 w 73"/>
                <a:gd name="T27" fmla="*/ 29 h 29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73" h="29">
                  <a:moveTo>
                    <a:pt x="0" y="0"/>
                  </a:moveTo>
                  <a:lnTo>
                    <a:pt x="28" y="0"/>
                  </a:lnTo>
                  <a:lnTo>
                    <a:pt x="73" y="16"/>
                  </a:lnTo>
                  <a:lnTo>
                    <a:pt x="65" y="23"/>
                  </a:lnTo>
                  <a:lnTo>
                    <a:pt x="32" y="29"/>
                  </a:lnTo>
                  <a:lnTo>
                    <a:pt x="7" y="1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324" name="Freeform 79"/>
            <p:cNvSpPr>
              <a:spLocks/>
            </p:cNvSpPr>
            <p:nvPr/>
          </p:nvSpPr>
          <p:spPr bwMode="auto">
            <a:xfrm>
              <a:off x="1786" y="1163"/>
              <a:ext cx="86" cy="42"/>
            </a:xfrm>
            <a:custGeom>
              <a:avLst/>
              <a:gdLst>
                <a:gd name="T0" fmla="*/ 0 w 86"/>
                <a:gd name="T1" fmla="*/ 25 h 42"/>
                <a:gd name="T2" fmla="*/ 1 w 86"/>
                <a:gd name="T3" fmla="*/ 21 h 42"/>
                <a:gd name="T4" fmla="*/ 7 w 86"/>
                <a:gd name="T5" fmla="*/ 15 h 42"/>
                <a:gd name="T6" fmla="*/ 10 w 86"/>
                <a:gd name="T7" fmla="*/ 10 h 42"/>
                <a:gd name="T8" fmla="*/ 16 w 86"/>
                <a:gd name="T9" fmla="*/ 6 h 42"/>
                <a:gd name="T10" fmla="*/ 21 w 86"/>
                <a:gd name="T11" fmla="*/ 4 h 42"/>
                <a:gd name="T12" fmla="*/ 29 w 86"/>
                <a:gd name="T13" fmla="*/ 2 h 42"/>
                <a:gd name="T14" fmla="*/ 32 w 86"/>
                <a:gd name="T15" fmla="*/ 0 h 42"/>
                <a:gd name="T16" fmla="*/ 37 w 86"/>
                <a:gd name="T17" fmla="*/ 0 h 42"/>
                <a:gd name="T18" fmla="*/ 40 w 86"/>
                <a:gd name="T19" fmla="*/ 0 h 42"/>
                <a:gd name="T20" fmla="*/ 45 w 86"/>
                <a:gd name="T21" fmla="*/ 2 h 42"/>
                <a:gd name="T22" fmla="*/ 49 w 86"/>
                <a:gd name="T23" fmla="*/ 2 h 42"/>
                <a:gd name="T24" fmla="*/ 52 w 86"/>
                <a:gd name="T25" fmla="*/ 2 h 42"/>
                <a:gd name="T26" fmla="*/ 57 w 86"/>
                <a:gd name="T27" fmla="*/ 3 h 42"/>
                <a:gd name="T28" fmla="*/ 61 w 86"/>
                <a:gd name="T29" fmla="*/ 4 h 42"/>
                <a:gd name="T30" fmla="*/ 69 w 86"/>
                <a:gd name="T31" fmla="*/ 5 h 42"/>
                <a:gd name="T32" fmla="*/ 73 w 86"/>
                <a:gd name="T33" fmla="*/ 8 h 42"/>
                <a:gd name="T34" fmla="*/ 77 w 86"/>
                <a:gd name="T35" fmla="*/ 9 h 42"/>
                <a:gd name="T36" fmla="*/ 79 w 86"/>
                <a:gd name="T37" fmla="*/ 10 h 42"/>
                <a:gd name="T38" fmla="*/ 86 w 86"/>
                <a:gd name="T39" fmla="*/ 19 h 42"/>
                <a:gd name="T40" fmla="*/ 77 w 86"/>
                <a:gd name="T41" fmla="*/ 18 h 42"/>
                <a:gd name="T42" fmla="*/ 57 w 86"/>
                <a:gd name="T43" fmla="*/ 13 h 42"/>
                <a:gd name="T44" fmla="*/ 57 w 86"/>
                <a:gd name="T45" fmla="*/ 15 h 42"/>
                <a:gd name="T46" fmla="*/ 58 w 86"/>
                <a:gd name="T47" fmla="*/ 17 h 42"/>
                <a:gd name="T48" fmla="*/ 58 w 86"/>
                <a:gd name="T49" fmla="*/ 21 h 42"/>
                <a:gd name="T50" fmla="*/ 58 w 86"/>
                <a:gd name="T51" fmla="*/ 26 h 42"/>
                <a:gd name="T52" fmla="*/ 56 w 86"/>
                <a:gd name="T53" fmla="*/ 31 h 42"/>
                <a:gd name="T54" fmla="*/ 53 w 86"/>
                <a:gd name="T55" fmla="*/ 37 h 42"/>
                <a:gd name="T56" fmla="*/ 51 w 86"/>
                <a:gd name="T57" fmla="*/ 41 h 42"/>
                <a:gd name="T58" fmla="*/ 50 w 86"/>
                <a:gd name="T59" fmla="*/ 42 h 42"/>
                <a:gd name="T60" fmla="*/ 32 w 86"/>
                <a:gd name="T61" fmla="*/ 39 h 42"/>
                <a:gd name="T62" fmla="*/ 31 w 86"/>
                <a:gd name="T63" fmla="*/ 38 h 42"/>
                <a:gd name="T64" fmla="*/ 30 w 86"/>
                <a:gd name="T65" fmla="*/ 35 h 42"/>
                <a:gd name="T66" fmla="*/ 27 w 86"/>
                <a:gd name="T67" fmla="*/ 31 h 42"/>
                <a:gd name="T68" fmla="*/ 27 w 86"/>
                <a:gd name="T69" fmla="*/ 26 h 42"/>
                <a:gd name="T70" fmla="*/ 26 w 86"/>
                <a:gd name="T71" fmla="*/ 21 h 42"/>
                <a:gd name="T72" fmla="*/ 26 w 86"/>
                <a:gd name="T73" fmla="*/ 17 h 42"/>
                <a:gd name="T74" fmla="*/ 27 w 86"/>
                <a:gd name="T75" fmla="*/ 15 h 42"/>
                <a:gd name="T76" fmla="*/ 29 w 86"/>
                <a:gd name="T77" fmla="*/ 13 h 42"/>
                <a:gd name="T78" fmla="*/ 27 w 86"/>
                <a:gd name="T79" fmla="*/ 13 h 42"/>
                <a:gd name="T80" fmla="*/ 25 w 86"/>
                <a:gd name="T81" fmla="*/ 15 h 42"/>
                <a:gd name="T82" fmla="*/ 20 w 86"/>
                <a:gd name="T83" fmla="*/ 16 h 42"/>
                <a:gd name="T84" fmla="*/ 17 w 86"/>
                <a:gd name="T85" fmla="*/ 18 h 42"/>
                <a:gd name="T86" fmla="*/ 11 w 86"/>
                <a:gd name="T87" fmla="*/ 19 h 42"/>
                <a:gd name="T88" fmla="*/ 6 w 86"/>
                <a:gd name="T89" fmla="*/ 22 h 42"/>
                <a:gd name="T90" fmla="*/ 1 w 86"/>
                <a:gd name="T91" fmla="*/ 23 h 42"/>
                <a:gd name="T92" fmla="*/ 0 w 86"/>
                <a:gd name="T93" fmla="*/ 25 h 42"/>
                <a:gd name="T94" fmla="*/ 0 w 86"/>
                <a:gd name="T95" fmla="*/ 25 h 42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86"/>
                <a:gd name="T145" fmla="*/ 0 h 42"/>
                <a:gd name="T146" fmla="*/ 86 w 86"/>
                <a:gd name="T147" fmla="*/ 42 h 42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86" h="42">
                  <a:moveTo>
                    <a:pt x="0" y="25"/>
                  </a:moveTo>
                  <a:lnTo>
                    <a:pt x="1" y="21"/>
                  </a:lnTo>
                  <a:lnTo>
                    <a:pt x="7" y="15"/>
                  </a:lnTo>
                  <a:lnTo>
                    <a:pt x="10" y="10"/>
                  </a:lnTo>
                  <a:lnTo>
                    <a:pt x="16" y="6"/>
                  </a:lnTo>
                  <a:lnTo>
                    <a:pt x="21" y="4"/>
                  </a:lnTo>
                  <a:lnTo>
                    <a:pt x="29" y="2"/>
                  </a:lnTo>
                  <a:lnTo>
                    <a:pt x="32" y="0"/>
                  </a:lnTo>
                  <a:lnTo>
                    <a:pt x="37" y="0"/>
                  </a:lnTo>
                  <a:lnTo>
                    <a:pt x="40" y="0"/>
                  </a:lnTo>
                  <a:lnTo>
                    <a:pt x="45" y="2"/>
                  </a:lnTo>
                  <a:lnTo>
                    <a:pt x="49" y="2"/>
                  </a:lnTo>
                  <a:lnTo>
                    <a:pt x="52" y="2"/>
                  </a:lnTo>
                  <a:lnTo>
                    <a:pt x="57" y="3"/>
                  </a:lnTo>
                  <a:lnTo>
                    <a:pt x="61" y="4"/>
                  </a:lnTo>
                  <a:lnTo>
                    <a:pt x="69" y="5"/>
                  </a:lnTo>
                  <a:lnTo>
                    <a:pt x="73" y="8"/>
                  </a:lnTo>
                  <a:lnTo>
                    <a:pt x="77" y="9"/>
                  </a:lnTo>
                  <a:lnTo>
                    <a:pt x="79" y="10"/>
                  </a:lnTo>
                  <a:lnTo>
                    <a:pt x="86" y="19"/>
                  </a:lnTo>
                  <a:lnTo>
                    <a:pt x="77" y="18"/>
                  </a:lnTo>
                  <a:lnTo>
                    <a:pt x="57" y="13"/>
                  </a:lnTo>
                  <a:lnTo>
                    <a:pt x="57" y="15"/>
                  </a:lnTo>
                  <a:lnTo>
                    <a:pt x="58" y="17"/>
                  </a:lnTo>
                  <a:lnTo>
                    <a:pt x="58" y="21"/>
                  </a:lnTo>
                  <a:lnTo>
                    <a:pt x="58" y="26"/>
                  </a:lnTo>
                  <a:lnTo>
                    <a:pt x="56" y="31"/>
                  </a:lnTo>
                  <a:lnTo>
                    <a:pt x="53" y="37"/>
                  </a:lnTo>
                  <a:lnTo>
                    <a:pt x="51" y="41"/>
                  </a:lnTo>
                  <a:lnTo>
                    <a:pt x="50" y="42"/>
                  </a:lnTo>
                  <a:lnTo>
                    <a:pt x="32" y="39"/>
                  </a:lnTo>
                  <a:lnTo>
                    <a:pt x="31" y="38"/>
                  </a:lnTo>
                  <a:lnTo>
                    <a:pt x="30" y="35"/>
                  </a:lnTo>
                  <a:lnTo>
                    <a:pt x="27" y="31"/>
                  </a:lnTo>
                  <a:lnTo>
                    <a:pt x="27" y="26"/>
                  </a:lnTo>
                  <a:lnTo>
                    <a:pt x="26" y="21"/>
                  </a:lnTo>
                  <a:lnTo>
                    <a:pt x="26" y="17"/>
                  </a:lnTo>
                  <a:lnTo>
                    <a:pt x="27" y="15"/>
                  </a:lnTo>
                  <a:lnTo>
                    <a:pt x="29" y="13"/>
                  </a:lnTo>
                  <a:lnTo>
                    <a:pt x="27" y="13"/>
                  </a:lnTo>
                  <a:lnTo>
                    <a:pt x="25" y="15"/>
                  </a:lnTo>
                  <a:lnTo>
                    <a:pt x="20" y="16"/>
                  </a:lnTo>
                  <a:lnTo>
                    <a:pt x="17" y="18"/>
                  </a:lnTo>
                  <a:lnTo>
                    <a:pt x="11" y="19"/>
                  </a:lnTo>
                  <a:lnTo>
                    <a:pt x="6" y="22"/>
                  </a:lnTo>
                  <a:lnTo>
                    <a:pt x="1" y="23"/>
                  </a:lnTo>
                  <a:lnTo>
                    <a:pt x="0" y="25"/>
                  </a:lnTo>
                  <a:close/>
                </a:path>
              </a:pathLst>
            </a:custGeom>
            <a:solidFill>
              <a:srgbClr val="BA706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325" name="Freeform 80"/>
            <p:cNvSpPr>
              <a:spLocks/>
            </p:cNvSpPr>
            <p:nvPr/>
          </p:nvSpPr>
          <p:spPr bwMode="auto">
            <a:xfrm>
              <a:off x="1951" y="1168"/>
              <a:ext cx="77" cy="43"/>
            </a:xfrm>
            <a:custGeom>
              <a:avLst/>
              <a:gdLst>
                <a:gd name="T0" fmla="*/ 0 w 77"/>
                <a:gd name="T1" fmla="*/ 13 h 43"/>
                <a:gd name="T2" fmla="*/ 1 w 77"/>
                <a:gd name="T3" fmla="*/ 11 h 43"/>
                <a:gd name="T4" fmla="*/ 8 w 77"/>
                <a:gd name="T5" fmla="*/ 6 h 43"/>
                <a:gd name="T6" fmla="*/ 12 w 77"/>
                <a:gd name="T7" fmla="*/ 4 h 43"/>
                <a:gd name="T8" fmla="*/ 17 w 77"/>
                <a:gd name="T9" fmla="*/ 1 h 43"/>
                <a:gd name="T10" fmla="*/ 22 w 77"/>
                <a:gd name="T11" fmla="*/ 0 h 43"/>
                <a:gd name="T12" fmla="*/ 30 w 77"/>
                <a:gd name="T13" fmla="*/ 1 h 43"/>
                <a:gd name="T14" fmla="*/ 33 w 77"/>
                <a:gd name="T15" fmla="*/ 1 h 43"/>
                <a:gd name="T16" fmla="*/ 37 w 77"/>
                <a:gd name="T17" fmla="*/ 4 h 43"/>
                <a:gd name="T18" fmla="*/ 40 w 77"/>
                <a:gd name="T19" fmla="*/ 4 h 43"/>
                <a:gd name="T20" fmla="*/ 45 w 77"/>
                <a:gd name="T21" fmla="*/ 6 h 43"/>
                <a:gd name="T22" fmla="*/ 52 w 77"/>
                <a:gd name="T23" fmla="*/ 10 h 43"/>
                <a:gd name="T24" fmla="*/ 59 w 77"/>
                <a:gd name="T25" fmla="*/ 14 h 43"/>
                <a:gd name="T26" fmla="*/ 66 w 77"/>
                <a:gd name="T27" fmla="*/ 18 h 43"/>
                <a:gd name="T28" fmla="*/ 71 w 77"/>
                <a:gd name="T29" fmla="*/ 21 h 43"/>
                <a:gd name="T30" fmla="*/ 74 w 77"/>
                <a:gd name="T31" fmla="*/ 23 h 43"/>
                <a:gd name="T32" fmla="*/ 77 w 77"/>
                <a:gd name="T33" fmla="*/ 25 h 43"/>
                <a:gd name="T34" fmla="*/ 50 w 77"/>
                <a:gd name="T35" fmla="*/ 21 h 43"/>
                <a:gd name="T36" fmla="*/ 50 w 77"/>
                <a:gd name="T37" fmla="*/ 23 h 43"/>
                <a:gd name="T38" fmla="*/ 50 w 77"/>
                <a:gd name="T39" fmla="*/ 25 h 43"/>
                <a:gd name="T40" fmla="*/ 50 w 77"/>
                <a:gd name="T41" fmla="*/ 30 h 43"/>
                <a:gd name="T42" fmla="*/ 48 w 77"/>
                <a:gd name="T43" fmla="*/ 34 h 43"/>
                <a:gd name="T44" fmla="*/ 45 w 77"/>
                <a:gd name="T45" fmla="*/ 37 h 43"/>
                <a:gd name="T46" fmla="*/ 41 w 77"/>
                <a:gd name="T47" fmla="*/ 40 h 43"/>
                <a:gd name="T48" fmla="*/ 38 w 77"/>
                <a:gd name="T49" fmla="*/ 41 h 43"/>
                <a:gd name="T50" fmla="*/ 37 w 77"/>
                <a:gd name="T51" fmla="*/ 43 h 43"/>
                <a:gd name="T52" fmla="*/ 34 w 77"/>
                <a:gd name="T53" fmla="*/ 41 h 43"/>
                <a:gd name="T54" fmla="*/ 31 w 77"/>
                <a:gd name="T55" fmla="*/ 40 h 43"/>
                <a:gd name="T56" fmla="*/ 26 w 77"/>
                <a:gd name="T57" fmla="*/ 36 h 43"/>
                <a:gd name="T58" fmla="*/ 24 w 77"/>
                <a:gd name="T59" fmla="*/ 32 h 43"/>
                <a:gd name="T60" fmla="*/ 21 w 77"/>
                <a:gd name="T61" fmla="*/ 25 h 43"/>
                <a:gd name="T62" fmla="*/ 22 w 77"/>
                <a:gd name="T63" fmla="*/ 19 h 43"/>
                <a:gd name="T64" fmla="*/ 22 w 77"/>
                <a:gd name="T65" fmla="*/ 14 h 43"/>
                <a:gd name="T66" fmla="*/ 24 w 77"/>
                <a:gd name="T67" fmla="*/ 13 h 43"/>
                <a:gd name="T68" fmla="*/ 20 w 77"/>
                <a:gd name="T69" fmla="*/ 12 h 43"/>
                <a:gd name="T70" fmla="*/ 13 w 77"/>
                <a:gd name="T71" fmla="*/ 13 h 43"/>
                <a:gd name="T72" fmla="*/ 8 w 77"/>
                <a:gd name="T73" fmla="*/ 13 h 43"/>
                <a:gd name="T74" fmla="*/ 5 w 77"/>
                <a:gd name="T75" fmla="*/ 13 h 43"/>
                <a:gd name="T76" fmla="*/ 1 w 77"/>
                <a:gd name="T77" fmla="*/ 13 h 43"/>
                <a:gd name="T78" fmla="*/ 0 w 77"/>
                <a:gd name="T79" fmla="*/ 13 h 43"/>
                <a:gd name="T80" fmla="*/ 0 w 77"/>
                <a:gd name="T81" fmla="*/ 13 h 43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77"/>
                <a:gd name="T124" fmla="*/ 0 h 43"/>
                <a:gd name="T125" fmla="*/ 77 w 77"/>
                <a:gd name="T126" fmla="*/ 43 h 43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77" h="43">
                  <a:moveTo>
                    <a:pt x="0" y="13"/>
                  </a:moveTo>
                  <a:lnTo>
                    <a:pt x="1" y="11"/>
                  </a:lnTo>
                  <a:lnTo>
                    <a:pt x="8" y="6"/>
                  </a:lnTo>
                  <a:lnTo>
                    <a:pt x="12" y="4"/>
                  </a:lnTo>
                  <a:lnTo>
                    <a:pt x="17" y="1"/>
                  </a:lnTo>
                  <a:lnTo>
                    <a:pt x="22" y="0"/>
                  </a:lnTo>
                  <a:lnTo>
                    <a:pt x="30" y="1"/>
                  </a:lnTo>
                  <a:lnTo>
                    <a:pt x="33" y="1"/>
                  </a:lnTo>
                  <a:lnTo>
                    <a:pt x="37" y="4"/>
                  </a:lnTo>
                  <a:lnTo>
                    <a:pt x="40" y="4"/>
                  </a:lnTo>
                  <a:lnTo>
                    <a:pt x="45" y="6"/>
                  </a:lnTo>
                  <a:lnTo>
                    <a:pt x="52" y="10"/>
                  </a:lnTo>
                  <a:lnTo>
                    <a:pt x="59" y="14"/>
                  </a:lnTo>
                  <a:lnTo>
                    <a:pt x="66" y="18"/>
                  </a:lnTo>
                  <a:lnTo>
                    <a:pt x="71" y="21"/>
                  </a:lnTo>
                  <a:lnTo>
                    <a:pt x="74" y="23"/>
                  </a:lnTo>
                  <a:lnTo>
                    <a:pt x="77" y="25"/>
                  </a:lnTo>
                  <a:lnTo>
                    <a:pt x="50" y="21"/>
                  </a:lnTo>
                  <a:lnTo>
                    <a:pt x="50" y="23"/>
                  </a:lnTo>
                  <a:lnTo>
                    <a:pt x="50" y="25"/>
                  </a:lnTo>
                  <a:lnTo>
                    <a:pt x="50" y="30"/>
                  </a:lnTo>
                  <a:lnTo>
                    <a:pt x="48" y="34"/>
                  </a:lnTo>
                  <a:lnTo>
                    <a:pt x="45" y="37"/>
                  </a:lnTo>
                  <a:lnTo>
                    <a:pt x="41" y="40"/>
                  </a:lnTo>
                  <a:lnTo>
                    <a:pt x="38" y="41"/>
                  </a:lnTo>
                  <a:lnTo>
                    <a:pt x="37" y="43"/>
                  </a:lnTo>
                  <a:lnTo>
                    <a:pt x="34" y="41"/>
                  </a:lnTo>
                  <a:lnTo>
                    <a:pt x="31" y="40"/>
                  </a:lnTo>
                  <a:lnTo>
                    <a:pt x="26" y="36"/>
                  </a:lnTo>
                  <a:lnTo>
                    <a:pt x="24" y="32"/>
                  </a:lnTo>
                  <a:lnTo>
                    <a:pt x="21" y="25"/>
                  </a:lnTo>
                  <a:lnTo>
                    <a:pt x="22" y="19"/>
                  </a:lnTo>
                  <a:lnTo>
                    <a:pt x="22" y="14"/>
                  </a:lnTo>
                  <a:lnTo>
                    <a:pt x="24" y="13"/>
                  </a:lnTo>
                  <a:lnTo>
                    <a:pt x="20" y="12"/>
                  </a:lnTo>
                  <a:lnTo>
                    <a:pt x="13" y="13"/>
                  </a:lnTo>
                  <a:lnTo>
                    <a:pt x="8" y="13"/>
                  </a:lnTo>
                  <a:lnTo>
                    <a:pt x="5" y="13"/>
                  </a:lnTo>
                  <a:lnTo>
                    <a:pt x="1" y="13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rgbClr val="BA706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326" name="Freeform 81"/>
            <p:cNvSpPr>
              <a:spLocks/>
            </p:cNvSpPr>
            <p:nvPr/>
          </p:nvSpPr>
          <p:spPr bwMode="auto">
            <a:xfrm>
              <a:off x="1824" y="1181"/>
              <a:ext cx="14" cy="17"/>
            </a:xfrm>
            <a:custGeom>
              <a:avLst/>
              <a:gdLst>
                <a:gd name="T0" fmla="*/ 0 w 14"/>
                <a:gd name="T1" fmla="*/ 7 h 17"/>
                <a:gd name="T2" fmla="*/ 11 w 14"/>
                <a:gd name="T3" fmla="*/ 0 h 17"/>
                <a:gd name="T4" fmla="*/ 14 w 14"/>
                <a:gd name="T5" fmla="*/ 7 h 17"/>
                <a:gd name="T6" fmla="*/ 11 w 14"/>
                <a:gd name="T7" fmla="*/ 17 h 17"/>
                <a:gd name="T8" fmla="*/ 0 w 14"/>
                <a:gd name="T9" fmla="*/ 7 h 17"/>
                <a:gd name="T10" fmla="*/ 0 w 14"/>
                <a:gd name="T11" fmla="*/ 7 h 1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4"/>
                <a:gd name="T19" fmla="*/ 0 h 17"/>
                <a:gd name="T20" fmla="*/ 14 w 14"/>
                <a:gd name="T21" fmla="*/ 17 h 1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4" h="17">
                  <a:moveTo>
                    <a:pt x="0" y="7"/>
                  </a:moveTo>
                  <a:lnTo>
                    <a:pt x="11" y="0"/>
                  </a:lnTo>
                  <a:lnTo>
                    <a:pt x="14" y="7"/>
                  </a:lnTo>
                  <a:lnTo>
                    <a:pt x="11" y="1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99EBE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327" name="Freeform 82"/>
            <p:cNvSpPr>
              <a:spLocks/>
            </p:cNvSpPr>
            <p:nvPr/>
          </p:nvSpPr>
          <p:spPr bwMode="auto">
            <a:xfrm>
              <a:off x="1985" y="1189"/>
              <a:ext cx="14" cy="13"/>
            </a:xfrm>
            <a:custGeom>
              <a:avLst/>
              <a:gdLst>
                <a:gd name="T0" fmla="*/ 0 w 14"/>
                <a:gd name="T1" fmla="*/ 4 h 13"/>
                <a:gd name="T2" fmla="*/ 13 w 14"/>
                <a:gd name="T3" fmla="*/ 0 h 13"/>
                <a:gd name="T4" fmla="*/ 14 w 14"/>
                <a:gd name="T5" fmla="*/ 7 h 13"/>
                <a:gd name="T6" fmla="*/ 11 w 14"/>
                <a:gd name="T7" fmla="*/ 13 h 13"/>
                <a:gd name="T8" fmla="*/ 0 w 14"/>
                <a:gd name="T9" fmla="*/ 4 h 13"/>
                <a:gd name="T10" fmla="*/ 0 w 14"/>
                <a:gd name="T11" fmla="*/ 4 h 1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4"/>
                <a:gd name="T19" fmla="*/ 0 h 13"/>
                <a:gd name="T20" fmla="*/ 14 w 14"/>
                <a:gd name="T21" fmla="*/ 13 h 1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4" h="13">
                  <a:moveTo>
                    <a:pt x="0" y="4"/>
                  </a:moveTo>
                  <a:lnTo>
                    <a:pt x="13" y="0"/>
                  </a:lnTo>
                  <a:lnTo>
                    <a:pt x="14" y="7"/>
                  </a:lnTo>
                  <a:lnTo>
                    <a:pt x="11" y="1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99EBE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328" name="Freeform 83"/>
            <p:cNvSpPr>
              <a:spLocks/>
            </p:cNvSpPr>
            <p:nvPr/>
          </p:nvSpPr>
          <p:spPr bwMode="auto">
            <a:xfrm>
              <a:off x="1778" y="1121"/>
              <a:ext cx="105" cy="27"/>
            </a:xfrm>
            <a:custGeom>
              <a:avLst/>
              <a:gdLst>
                <a:gd name="T0" fmla="*/ 0 w 105"/>
                <a:gd name="T1" fmla="*/ 22 h 27"/>
                <a:gd name="T2" fmla="*/ 4 w 105"/>
                <a:gd name="T3" fmla="*/ 19 h 27"/>
                <a:gd name="T4" fmla="*/ 9 w 105"/>
                <a:gd name="T5" fmla="*/ 15 h 27"/>
                <a:gd name="T6" fmla="*/ 13 w 105"/>
                <a:gd name="T7" fmla="*/ 12 h 27"/>
                <a:gd name="T8" fmla="*/ 18 w 105"/>
                <a:gd name="T9" fmla="*/ 8 h 27"/>
                <a:gd name="T10" fmla="*/ 24 w 105"/>
                <a:gd name="T11" fmla="*/ 6 h 27"/>
                <a:gd name="T12" fmla="*/ 29 w 105"/>
                <a:gd name="T13" fmla="*/ 5 h 27"/>
                <a:gd name="T14" fmla="*/ 35 w 105"/>
                <a:gd name="T15" fmla="*/ 2 h 27"/>
                <a:gd name="T16" fmla="*/ 42 w 105"/>
                <a:gd name="T17" fmla="*/ 1 h 27"/>
                <a:gd name="T18" fmla="*/ 49 w 105"/>
                <a:gd name="T19" fmla="*/ 0 h 27"/>
                <a:gd name="T20" fmla="*/ 57 w 105"/>
                <a:gd name="T21" fmla="*/ 0 h 27"/>
                <a:gd name="T22" fmla="*/ 62 w 105"/>
                <a:gd name="T23" fmla="*/ 0 h 27"/>
                <a:gd name="T24" fmla="*/ 67 w 105"/>
                <a:gd name="T25" fmla="*/ 0 h 27"/>
                <a:gd name="T26" fmla="*/ 69 w 105"/>
                <a:gd name="T27" fmla="*/ 0 h 27"/>
                <a:gd name="T28" fmla="*/ 71 w 105"/>
                <a:gd name="T29" fmla="*/ 1 h 27"/>
                <a:gd name="T30" fmla="*/ 72 w 105"/>
                <a:gd name="T31" fmla="*/ 1 h 27"/>
                <a:gd name="T32" fmla="*/ 74 w 105"/>
                <a:gd name="T33" fmla="*/ 2 h 27"/>
                <a:gd name="T34" fmla="*/ 78 w 105"/>
                <a:gd name="T35" fmla="*/ 5 h 27"/>
                <a:gd name="T36" fmla="*/ 84 w 105"/>
                <a:gd name="T37" fmla="*/ 7 h 27"/>
                <a:gd name="T38" fmla="*/ 88 w 105"/>
                <a:gd name="T39" fmla="*/ 10 h 27"/>
                <a:gd name="T40" fmla="*/ 93 w 105"/>
                <a:gd name="T41" fmla="*/ 13 h 27"/>
                <a:gd name="T42" fmla="*/ 98 w 105"/>
                <a:gd name="T43" fmla="*/ 15 h 27"/>
                <a:gd name="T44" fmla="*/ 102 w 105"/>
                <a:gd name="T45" fmla="*/ 19 h 27"/>
                <a:gd name="T46" fmla="*/ 105 w 105"/>
                <a:gd name="T47" fmla="*/ 22 h 27"/>
                <a:gd name="T48" fmla="*/ 102 w 105"/>
                <a:gd name="T49" fmla="*/ 26 h 27"/>
                <a:gd name="T50" fmla="*/ 100 w 105"/>
                <a:gd name="T51" fmla="*/ 26 h 27"/>
                <a:gd name="T52" fmla="*/ 97 w 105"/>
                <a:gd name="T53" fmla="*/ 27 h 27"/>
                <a:gd name="T54" fmla="*/ 93 w 105"/>
                <a:gd name="T55" fmla="*/ 26 h 27"/>
                <a:gd name="T56" fmla="*/ 90 w 105"/>
                <a:gd name="T57" fmla="*/ 26 h 27"/>
                <a:gd name="T58" fmla="*/ 85 w 105"/>
                <a:gd name="T59" fmla="*/ 22 h 27"/>
                <a:gd name="T60" fmla="*/ 80 w 105"/>
                <a:gd name="T61" fmla="*/ 20 h 27"/>
                <a:gd name="T62" fmla="*/ 74 w 105"/>
                <a:gd name="T63" fmla="*/ 17 h 27"/>
                <a:gd name="T64" fmla="*/ 69 w 105"/>
                <a:gd name="T65" fmla="*/ 14 h 27"/>
                <a:gd name="T66" fmla="*/ 64 w 105"/>
                <a:gd name="T67" fmla="*/ 11 h 27"/>
                <a:gd name="T68" fmla="*/ 59 w 105"/>
                <a:gd name="T69" fmla="*/ 8 h 27"/>
                <a:gd name="T70" fmla="*/ 53 w 105"/>
                <a:gd name="T71" fmla="*/ 7 h 27"/>
                <a:gd name="T72" fmla="*/ 46 w 105"/>
                <a:gd name="T73" fmla="*/ 7 h 27"/>
                <a:gd name="T74" fmla="*/ 42 w 105"/>
                <a:gd name="T75" fmla="*/ 7 h 27"/>
                <a:gd name="T76" fmla="*/ 39 w 105"/>
                <a:gd name="T77" fmla="*/ 7 h 27"/>
                <a:gd name="T78" fmla="*/ 34 w 105"/>
                <a:gd name="T79" fmla="*/ 8 h 27"/>
                <a:gd name="T80" fmla="*/ 31 w 105"/>
                <a:gd name="T81" fmla="*/ 10 h 27"/>
                <a:gd name="T82" fmla="*/ 24 w 105"/>
                <a:gd name="T83" fmla="*/ 12 h 27"/>
                <a:gd name="T84" fmla="*/ 17 w 105"/>
                <a:gd name="T85" fmla="*/ 14 h 27"/>
                <a:gd name="T86" fmla="*/ 9 w 105"/>
                <a:gd name="T87" fmla="*/ 17 h 27"/>
                <a:gd name="T88" fmla="*/ 6 w 105"/>
                <a:gd name="T89" fmla="*/ 19 h 27"/>
                <a:gd name="T90" fmla="*/ 4 w 105"/>
                <a:gd name="T91" fmla="*/ 20 h 27"/>
                <a:gd name="T92" fmla="*/ 0 w 105"/>
                <a:gd name="T93" fmla="*/ 22 h 27"/>
                <a:gd name="T94" fmla="*/ 0 w 105"/>
                <a:gd name="T95" fmla="*/ 22 h 2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105"/>
                <a:gd name="T145" fmla="*/ 0 h 27"/>
                <a:gd name="T146" fmla="*/ 105 w 105"/>
                <a:gd name="T147" fmla="*/ 27 h 2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105" h="27">
                  <a:moveTo>
                    <a:pt x="0" y="22"/>
                  </a:moveTo>
                  <a:lnTo>
                    <a:pt x="4" y="19"/>
                  </a:lnTo>
                  <a:lnTo>
                    <a:pt x="9" y="15"/>
                  </a:lnTo>
                  <a:lnTo>
                    <a:pt x="13" y="12"/>
                  </a:lnTo>
                  <a:lnTo>
                    <a:pt x="18" y="8"/>
                  </a:lnTo>
                  <a:lnTo>
                    <a:pt x="24" y="6"/>
                  </a:lnTo>
                  <a:lnTo>
                    <a:pt x="29" y="5"/>
                  </a:lnTo>
                  <a:lnTo>
                    <a:pt x="35" y="2"/>
                  </a:lnTo>
                  <a:lnTo>
                    <a:pt x="42" y="1"/>
                  </a:lnTo>
                  <a:lnTo>
                    <a:pt x="49" y="0"/>
                  </a:lnTo>
                  <a:lnTo>
                    <a:pt x="57" y="0"/>
                  </a:lnTo>
                  <a:lnTo>
                    <a:pt x="62" y="0"/>
                  </a:lnTo>
                  <a:lnTo>
                    <a:pt x="67" y="0"/>
                  </a:lnTo>
                  <a:lnTo>
                    <a:pt x="69" y="0"/>
                  </a:lnTo>
                  <a:lnTo>
                    <a:pt x="71" y="1"/>
                  </a:lnTo>
                  <a:lnTo>
                    <a:pt x="72" y="1"/>
                  </a:lnTo>
                  <a:lnTo>
                    <a:pt x="74" y="2"/>
                  </a:lnTo>
                  <a:lnTo>
                    <a:pt x="78" y="5"/>
                  </a:lnTo>
                  <a:lnTo>
                    <a:pt x="84" y="7"/>
                  </a:lnTo>
                  <a:lnTo>
                    <a:pt x="88" y="10"/>
                  </a:lnTo>
                  <a:lnTo>
                    <a:pt x="93" y="13"/>
                  </a:lnTo>
                  <a:lnTo>
                    <a:pt x="98" y="15"/>
                  </a:lnTo>
                  <a:lnTo>
                    <a:pt x="102" y="19"/>
                  </a:lnTo>
                  <a:lnTo>
                    <a:pt x="105" y="22"/>
                  </a:lnTo>
                  <a:lnTo>
                    <a:pt x="102" y="26"/>
                  </a:lnTo>
                  <a:lnTo>
                    <a:pt x="100" y="26"/>
                  </a:lnTo>
                  <a:lnTo>
                    <a:pt x="97" y="27"/>
                  </a:lnTo>
                  <a:lnTo>
                    <a:pt x="93" y="26"/>
                  </a:lnTo>
                  <a:lnTo>
                    <a:pt x="90" y="26"/>
                  </a:lnTo>
                  <a:lnTo>
                    <a:pt x="85" y="22"/>
                  </a:lnTo>
                  <a:lnTo>
                    <a:pt x="80" y="20"/>
                  </a:lnTo>
                  <a:lnTo>
                    <a:pt x="74" y="17"/>
                  </a:lnTo>
                  <a:lnTo>
                    <a:pt x="69" y="14"/>
                  </a:lnTo>
                  <a:lnTo>
                    <a:pt x="64" y="11"/>
                  </a:lnTo>
                  <a:lnTo>
                    <a:pt x="59" y="8"/>
                  </a:lnTo>
                  <a:lnTo>
                    <a:pt x="53" y="7"/>
                  </a:lnTo>
                  <a:lnTo>
                    <a:pt x="46" y="7"/>
                  </a:lnTo>
                  <a:lnTo>
                    <a:pt x="42" y="7"/>
                  </a:lnTo>
                  <a:lnTo>
                    <a:pt x="39" y="7"/>
                  </a:lnTo>
                  <a:lnTo>
                    <a:pt x="34" y="8"/>
                  </a:lnTo>
                  <a:lnTo>
                    <a:pt x="31" y="10"/>
                  </a:lnTo>
                  <a:lnTo>
                    <a:pt x="24" y="12"/>
                  </a:lnTo>
                  <a:lnTo>
                    <a:pt x="17" y="14"/>
                  </a:lnTo>
                  <a:lnTo>
                    <a:pt x="9" y="17"/>
                  </a:lnTo>
                  <a:lnTo>
                    <a:pt x="6" y="19"/>
                  </a:lnTo>
                  <a:lnTo>
                    <a:pt x="4" y="20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BD806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329" name="Freeform 84"/>
            <p:cNvSpPr>
              <a:spLocks/>
            </p:cNvSpPr>
            <p:nvPr/>
          </p:nvSpPr>
          <p:spPr bwMode="auto">
            <a:xfrm>
              <a:off x="1942" y="1121"/>
              <a:ext cx="95" cy="32"/>
            </a:xfrm>
            <a:custGeom>
              <a:avLst/>
              <a:gdLst>
                <a:gd name="T0" fmla="*/ 6 w 95"/>
                <a:gd name="T1" fmla="*/ 14 h 32"/>
                <a:gd name="T2" fmla="*/ 6 w 95"/>
                <a:gd name="T3" fmla="*/ 13 h 32"/>
                <a:gd name="T4" fmla="*/ 8 w 95"/>
                <a:gd name="T5" fmla="*/ 11 h 32"/>
                <a:gd name="T6" fmla="*/ 11 w 95"/>
                <a:gd name="T7" fmla="*/ 8 h 32"/>
                <a:gd name="T8" fmla="*/ 16 w 95"/>
                <a:gd name="T9" fmla="*/ 5 h 32"/>
                <a:gd name="T10" fmla="*/ 22 w 95"/>
                <a:gd name="T11" fmla="*/ 2 h 32"/>
                <a:gd name="T12" fmla="*/ 28 w 95"/>
                <a:gd name="T13" fmla="*/ 0 h 32"/>
                <a:gd name="T14" fmla="*/ 31 w 95"/>
                <a:gd name="T15" fmla="*/ 0 h 32"/>
                <a:gd name="T16" fmla="*/ 35 w 95"/>
                <a:gd name="T17" fmla="*/ 0 h 32"/>
                <a:gd name="T18" fmla="*/ 40 w 95"/>
                <a:gd name="T19" fmla="*/ 0 h 32"/>
                <a:gd name="T20" fmla="*/ 43 w 95"/>
                <a:gd name="T21" fmla="*/ 1 h 32"/>
                <a:gd name="T22" fmla="*/ 48 w 95"/>
                <a:gd name="T23" fmla="*/ 1 h 32"/>
                <a:gd name="T24" fmla="*/ 53 w 95"/>
                <a:gd name="T25" fmla="*/ 4 h 32"/>
                <a:gd name="T26" fmla="*/ 56 w 95"/>
                <a:gd name="T27" fmla="*/ 5 h 32"/>
                <a:gd name="T28" fmla="*/ 61 w 95"/>
                <a:gd name="T29" fmla="*/ 7 h 32"/>
                <a:gd name="T30" fmla="*/ 64 w 95"/>
                <a:gd name="T31" fmla="*/ 10 h 32"/>
                <a:gd name="T32" fmla="*/ 69 w 95"/>
                <a:gd name="T33" fmla="*/ 12 h 32"/>
                <a:gd name="T34" fmla="*/ 73 w 95"/>
                <a:gd name="T35" fmla="*/ 14 h 32"/>
                <a:gd name="T36" fmla="*/ 77 w 95"/>
                <a:gd name="T37" fmla="*/ 18 h 32"/>
                <a:gd name="T38" fmla="*/ 83 w 95"/>
                <a:gd name="T39" fmla="*/ 22 h 32"/>
                <a:gd name="T40" fmla="*/ 90 w 95"/>
                <a:gd name="T41" fmla="*/ 27 h 32"/>
                <a:gd name="T42" fmla="*/ 94 w 95"/>
                <a:gd name="T43" fmla="*/ 31 h 32"/>
                <a:gd name="T44" fmla="*/ 95 w 95"/>
                <a:gd name="T45" fmla="*/ 32 h 32"/>
                <a:gd name="T46" fmla="*/ 94 w 95"/>
                <a:gd name="T47" fmla="*/ 31 h 32"/>
                <a:gd name="T48" fmla="*/ 90 w 95"/>
                <a:gd name="T49" fmla="*/ 30 h 32"/>
                <a:gd name="T50" fmla="*/ 86 w 95"/>
                <a:gd name="T51" fmla="*/ 26 h 32"/>
                <a:gd name="T52" fmla="*/ 80 w 95"/>
                <a:gd name="T53" fmla="*/ 25 h 32"/>
                <a:gd name="T54" fmla="*/ 75 w 95"/>
                <a:gd name="T55" fmla="*/ 22 h 32"/>
                <a:gd name="T56" fmla="*/ 71 w 95"/>
                <a:gd name="T57" fmla="*/ 21 h 32"/>
                <a:gd name="T58" fmla="*/ 68 w 95"/>
                <a:gd name="T59" fmla="*/ 19 h 32"/>
                <a:gd name="T60" fmla="*/ 64 w 95"/>
                <a:gd name="T61" fmla="*/ 18 h 32"/>
                <a:gd name="T62" fmla="*/ 61 w 95"/>
                <a:gd name="T63" fmla="*/ 17 h 32"/>
                <a:gd name="T64" fmla="*/ 56 w 95"/>
                <a:gd name="T65" fmla="*/ 15 h 32"/>
                <a:gd name="T66" fmla="*/ 53 w 95"/>
                <a:gd name="T67" fmla="*/ 14 h 32"/>
                <a:gd name="T68" fmla="*/ 49 w 95"/>
                <a:gd name="T69" fmla="*/ 14 h 32"/>
                <a:gd name="T70" fmla="*/ 44 w 95"/>
                <a:gd name="T71" fmla="*/ 14 h 32"/>
                <a:gd name="T72" fmla="*/ 40 w 95"/>
                <a:gd name="T73" fmla="*/ 14 h 32"/>
                <a:gd name="T74" fmla="*/ 36 w 95"/>
                <a:gd name="T75" fmla="*/ 14 h 32"/>
                <a:gd name="T76" fmla="*/ 33 w 95"/>
                <a:gd name="T77" fmla="*/ 14 h 32"/>
                <a:gd name="T78" fmla="*/ 27 w 95"/>
                <a:gd name="T79" fmla="*/ 15 h 32"/>
                <a:gd name="T80" fmla="*/ 21 w 95"/>
                <a:gd name="T81" fmla="*/ 18 h 32"/>
                <a:gd name="T82" fmla="*/ 16 w 95"/>
                <a:gd name="T83" fmla="*/ 19 h 32"/>
                <a:gd name="T84" fmla="*/ 14 w 95"/>
                <a:gd name="T85" fmla="*/ 20 h 32"/>
                <a:gd name="T86" fmla="*/ 10 w 95"/>
                <a:gd name="T87" fmla="*/ 21 h 32"/>
                <a:gd name="T88" fmla="*/ 10 w 95"/>
                <a:gd name="T89" fmla="*/ 22 h 32"/>
                <a:gd name="T90" fmla="*/ 7 w 95"/>
                <a:gd name="T91" fmla="*/ 22 h 32"/>
                <a:gd name="T92" fmla="*/ 2 w 95"/>
                <a:gd name="T93" fmla="*/ 25 h 32"/>
                <a:gd name="T94" fmla="*/ 0 w 95"/>
                <a:gd name="T95" fmla="*/ 24 h 32"/>
                <a:gd name="T96" fmla="*/ 0 w 95"/>
                <a:gd name="T97" fmla="*/ 22 h 32"/>
                <a:gd name="T98" fmla="*/ 1 w 95"/>
                <a:gd name="T99" fmla="*/ 19 h 32"/>
                <a:gd name="T100" fmla="*/ 6 w 95"/>
                <a:gd name="T101" fmla="*/ 14 h 32"/>
                <a:gd name="T102" fmla="*/ 6 w 95"/>
                <a:gd name="T103" fmla="*/ 14 h 32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95"/>
                <a:gd name="T157" fmla="*/ 0 h 32"/>
                <a:gd name="T158" fmla="*/ 95 w 95"/>
                <a:gd name="T159" fmla="*/ 32 h 32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95" h="32">
                  <a:moveTo>
                    <a:pt x="6" y="14"/>
                  </a:moveTo>
                  <a:lnTo>
                    <a:pt x="6" y="13"/>
                  </a:lnTo>
                  <a:lnTo>
                    <a:pt x="8" y="11"/>
                  </a:lnTo>
                  <a:lnTo>
                    <a:pt x="11" y="8"/>
                  </a:lnTo>
                  <a:lnTo>
                    <a:pt x="16" y="5"/>
                  </a:lnTo>
                  <a:lnTo>
                    <a:pt x="22" y="2"/>
                  </a:lnTo>
                  <a:lnTo>
                    <a:pt x="28" y="0"/>
                  </a:lnTo>
                  <a:lnTo>
                    <a:pt x="31" y="0"/>
                  </a:lnTo>
                  <a:lnTo>
                    <a:pt x="35" y="0"/>
                  </a:lnTo>
                  <a:lnTo>
                    <a:pt x="40" y="0"/>
                  </a:lnTo>
                  <a:lnTo>
                    <a:pt x="43" y="1"/>
                  </a:lnTo>
                  <a:lnTo>
                    <a:pt x="48" y="1"/>
                  </a:lnTo>
                  <a:lnTo>
                    <a:pt x="53" y="4"/>
                  </a:lnTo>
                  <a:lnTo>
                    <a:pt x="56" y="5"/>
                  </a:lnTo>
                  <a:lnTo>
                    <a:pt x="61" y="7"/>
                  </a:lnTo>
                  <a:lnTo>
                    <a:pt x="64" y="10"/>
                  </a:lnTo>
                  <a:lnTo>
                    <a:pt x="69" y="12"/>
                  </a:lnTo>
                  <a:lnTo>
                    <a:pt x="73" y="14"/>
                  </a:lnTo>
                  <a:lnTo>
                    <a:pt x="77" y="18"/>
                  </a:lnTo>
                  <a:lnTo>
                    <a:pt x="83" y="22"/>
                  </a:lnTo>
                  <a:lnTo>
                    <a:pt x="90" y="27"/>
                  </a:lnTo>
                  <a:lnTo>
                    <a:pt x="94" y="31"/>
                  </a:lnTo>
                  <a:lnTo>
                    <a:pt x="95" y="32"/>
                  </a:lnTo>
                  <a:lnTo>
                    <a:pt x="94" y="31"/>
                  </a:lnTo>
                  <a:lnTo>
                    <a:pt x="90" y="30"/>
                  </a:lnTo>
                  <a:lnTo>
                    <a:pt x="86" y="26"/>
                  </a:lnTo>
                  <a:lnTo>
                    <a:pt x="80" y="25"/>
                  </a:lnTo>
                  <a:lnTo>
                    <a:pt x="75" y="22"/>
                  </a:lnTo>
                  <a:lnTo>
                    <a:pt x="71" y="21"/>
                  </a:lnTo>
                  <a:lnTo>
                    <a:pt x="68" y="19"/>
                  </a:lnTo>
                  <a:lnTo>
                    <a:pt x="64" y="18"/>
                  </a:lnTo>
                  <a:lnTo>
                    <a:pt x="61" y="17"/>
                  </a:lnTo>
                  <a:lnTo>
                    <a:pt x="56" y="15"/>
                  </a:lnTo>
                  <a:lnTo>
                    <a:pt x="53" y="14"/>
                  </a:lnTo>
                  <a:lnTo>
                    <a:pt x="49" y="14"/>
                  </a:lnTo>
                  <a:lnTo>
                    <a:pt x="44" y="14"/>
                  </a:lnTo>
                  <a:lnTo>
                    <a:pt x="40" y="14"/>
                  </a:lnTo>
                  <a:lnTo>
                    <a:pt x="36" y="14"/>
                  </a:lnTo>
                  <a:lnTo>
                    <a:pt x="33" y="14"/>
                  </a:lnTo>
                  <a:lnTo>
                    <a:pt x="27" y="15"/>
                  </a:lnTo>
                  <a:lnTo>
                    <a:pt x="21" y="18"/>
                  </a:lnTo>
                  <a:lnTo>
                    <a:pt x="16" y="19"/>
                  </a:lnTo>
                  <a:lnTo>
                    <a:pt x="14" y="20"/>
                  </a:lnTo>
                  <a:lnTo>
                    <a:pt x="10" y="21"/>
                  </a:lnTo>
                  <a:lnTo>
                    <a:pt x="10" y="22"/>
                  </a:lnTo>
                  <a:lnTo>
                    <a:pt x="7" y="22"/>
                  </a:lnTo>
                  <a:lnTo>
                    <a:pt x="2" y="25"/>
                  </a:lnTo>
                  <a:lnTo>
                    <a:pt x="0" y="24"/>
                  </a:lnTo>
                  <a:lnTo>
                    <a:pt x="0" y="22"/>
                  </a:lnTo>
                  <a:lnTo>
                    <a:pt x="1" y="19"/>
                  </a:lnTo>
                  <a:lnTo>
                    <a:pt x="6" y="14"/>
                  </a:lnTo>
                  <a:close/>
                </a:path>
              </a:pathLst>
            </a:custGeom>
            <a:solidFill>
              <a:srgbClr val="BD806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330" name="Freeform 85"/>
            <p:cNvSpPr>
              <a:spLocks/>
            </p:cNvSpPr>
            <p:nvPr/>
          </p:nvSpPr>
          <p:spPr bwMode="auto">
            <a:xfrm>
              <a:off x="1850" y="1358"/>
              <a:ext cx="127" cy="49"/>
            </a:xfrm>
            <a:custGeom>
              <a:avLst/>
              <a:gdLst>
                <a:gd name="T0" fmla="*/ 0 w 127"/>
                <a:gd name="T1" fmla="*/ 0 h 49"/>
                <a:gd name="T2" fmla="*/ 2 w 127"/>
                <a:gd name="T3" fmla="*/ 2 h 49"/>
                <a:gd name="T4" fmla="*/ 8 w 127"/>
                <a:gd name="T5" fmla="*/ 8 h 49"/>
                <a:gd name="T6" fmla="*/ 13 w 127"/>
                <a:gd name="T7" fmla="*/ 12 h 49"/>
                <a:gd name="T8" fmla="*/ 16 w 127"/>
                <a:gd name="T9" fmla="*/ 16 h 49"/>
                <a:gd name="T10" fmla="*/ 21 w 127"/>
                <a:gd name="T11" fmla="*/ 21 h 49"/>
                <a:gd name="T12" fmla="*/ 27 w 127"/>
                <a:gd name="T13" fmla="*/ 26 h 49"/>
                <a:gd name="T14" fmla="*/ 32 w 127"/>
                <a:gd name="T15" fmla="*/ 29 h 49"/>
                <a:gd name="T16" fmla="*/ 35 w 127"/>
                <a:gd name="T17" fmla="*/ 34 h 49"/>
                <a:gd name="T18" fmla="*/ 40 w 127"/>
                <a:gd name="T19" fmla="*/ 38 h 49"/>
                <a:gd name="T20" fmla="*/ 46 w 127"/>
                <a:gd name="T21" fmla="*/ 40 h 49"/>
                <a:gd name="T22" fmla="*/ 49 w 127"/>
                <a:gd name="T23" fmla="*/ 42 h 49"/>
                <a:gd name="T24" fmla="*/ 56 w 127"/>
                <a:gd name="T25" fmla="*/ 45 h 49"/>
                <a:gd name="T26" fmla="*/ 62 w 127"/>
                <a:gd name="T27" fmla="*/ 47 h 49"/>
                <a:gd name="T28" fmla="*/ 70 w 127"/>
                <a:gd name="T29" fmla="*/ 49 h 49"/>
                <a:gd name="T30" fmla="*/ 78 w 127"/>
                <a:gd name="T31" fmla="*/ 48 h 49"/>
                <a:gd name="T32" fmla="*/ 85 w 127"/>
                <a:gd name="T33" fmla="*/ 48 h 49"/>
                <a:gd name="T34" fmla="*/ 88 w 127"/>
                <a:gd name="T35" fmla="*/ 48 h 49"/>
                <a:gd name="T36" fmla="*/ 93 w 127"/>
                <a:gd name="T37" fmla="*/ 48 h 49"/>
                <a:gd name="T38" fmla="*/ 96 w 127"/>
                <a:gd name="T39" fmla="*/ 47 h 49"/>
                <a:gd name="T40" fmla="*/ 100 w 127"/>
                <a:gd name="T41" fmla="*/ 47 h 49"/>
                <a:gd name="T42" fmla="*/ 107 w 127"/>
                <a:gd name="T43" fmla="*/ 46 h 49"/>
                <a:gd name="T44" fmla="*/ 113 w 127"/>
                <a:gd name="T45" fmla="*/ 45 h 49"/>
                <a:gd name="T46" fmla="*/ 116 w 127"/>
                <a:gd name="T47" fmla="*/ 43 h 49"/>
                <a:gd name="T48" fmla="*/ 120 w 127"/>
                <a:gd name="T49" fmla="*/ 42 h 49"/>
                <a:gd name="T50" fmla="*/ 118 w 127"/>
                <a:gd name="T51" fmla="*/ 40 h 49"/>
                <a:gd name="T52" fmla="*/ 112 w 127"/>
                <a:gd name="T53" fmla="*/ 39 h 49"/>
                <a:gd name="T54" fmla="*/ 106 w 127"/>
                <a:gd name="T55" fmla="*/ 35 h 49"/>
                <a:gd name="T56" fmla="*/ 105 w 127"/>
                <a:gd name="T57" fmla="*/ 33 h 49"/>
                <a:gd name="T58" fmla="*/ 106 w 127"/>
                <a:gd name="T59" fmla="*/ 29 h 49"/>
                <a:gd name="T60" fmla="*/ 108 w 127"/>
                <a:gd name="T61" fmla="*/ 27 h 49"/>
                <a:gd name="T62" fmla="*/ 112 w 127"/>
                <a:gd name="T63" fmla="*/ 23 h 49"/>
                <a:gd name="T64" fmla="*/ 116 w 127"/>
                <a:gd name="T65" fmla="*/ 21 h 49"/>
                <a:gd name="T66" fmla="*/ 120 w 127"/>
                <a:gd name="T67" fmla="*/ 18 h 49"/>
                <a:gd name="T68" fmla="*/ 123 w 127"/>
                <a:gd name="T69" fmla="*/ 16 h 49"/>
                <a:gd name="T70" fmla="*/ 126 w 127"/>
                <a:gd name="T71" fmla="*/ 14 h 49"/>
                <a:gd name="T72" fmla="*/ 127 w 127"/>
                <a:gd name="T73" fmla="*/ 14 h 49"/>
                <a:gd name="T74" fmla="*/ 126 w 127"/>
                <a:gd name="T75" fmla="*/ 14 h 49"/>
                <a:gd name="T76" fmla="*/ 123 w 127"/>
                <a:gd name="T77" fmla="*/ 16 h 49"/>
                <a:gd name="T78" fmla="*/ 119 w 127"/>
                <a:gd name="T79" fmla="*/ 18 h 49"/>
                <a:gd name="T80" fmla="*/ 114 w 127"/>
                <a:gd name="T81" fmla="*/ 20 h 49"/>
                <a:gd name="T82" fmla="*/ 107 w 127"/>
                <a:gd name="T83" fmla="*/ 21 h 49"/>
                <a:gd name="T84" fmla="*/ 100 w 127"/>
                <a:gd name="T85" fmla="*/ 22 h 49"/>
                <a:gd name="T86" fmla="*/ 96 w 127"/>
                <a:gd name="T87" fmla="*/ 23 h 49"/>
                <a:gd name="T88" fmla="*/ 93 w 127"/>
                <a:gd name="T89" fmla="*/ 23 h 49"/>
                <a:gd name="T90" fmla="*/ 88 w 127"/>
                <a:gd name="T91" fmla="*/ 23 h 49"/>
                <a:gd name="T92" fmla="*/ 85 w 127"/>
                <a:gd name="T93" fmla="*/ 25 h 49"/>
                <a:gd name="T94" fmla="*/ 81 w 127"/>
                <a:gd name="T95" fmla="*/ 23 h 49"/>
                <a:gd name="T96" fmla="*/ 76 w 127"/>
                <a:gd name="T97" fmla="*/ 23 h 49"/>
                <a:gd name="T98" fmla="*/ 73 w 127"/>
                <a:gd name="T99" fmla="*/ 23 h 49"/>
                <a:gd name="T100" fmla="*/ 69 w 127"/>
                <a:gd name="T101" fmla="*/ 22 h 49"/>
                <a:gd name="T102" fmla="*/ 65 w 127"/>
                <a:gd name="T103" fmla="*/ 21 h 49"/>
                <a:gd name="T104" fmla="*/ 61 w 127"/>
                <a:gd name="T105" fmla="*/ 21 h 49"/>
                <a:gd name="T106" fmla="*/ 58 w 127"/>
                <a:gd name="T107" fmla="*/ 20 h 49"/>
                <a:gd name="T108" fmla="*/ 55 w 127"/>
                <a:gd name="T109" fmla="*/ 20 h 49"/>
                <a:gd name="T110" fmla="*/ 49 w 127"/>
                <a:gd name="T111" fmla="*/ 18 h 49"/>
                <a:gd name="T112" fmla="*/ 45 w 127"/>
                <a:gd name="T113" fmla="*/ 16 h 49"/>
                <a:gd name="T114" fmla="*/ 42 w 127"/>
                <a:gd name="T115" fmla="*/ 14 h 49"/>
                <a:gd name="T116" fmla="*/ 0 w 127"/>
                <a:gd name="T117" fmla="*/ 0 h 49"/>
                <a:gd name="T118" fmla="*/ 0 w 127"/>
                <a:gd name="T119" fmla="*/ 0 h 49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27"/>
                <a:gd name="T181" fmla="*/ 0 h 49"/>
                <a:gd name="T182" fmla="*/ 127 w 127"/>
                <a:gd name="T183" fmla="*/ 49 h 49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27" h="49">
                  <a:moveTo>
                    <a:pt x="0" y="0"/>
                  </a:moveTo>
                  <a:lnTo>
                    <a:pt x="2" y="2"/>
                  </a:lnTo>
                  <a:lnTo>
                    <a:pt x="8" y="8"/>
                  </a:lnTo>
                  <a:lnTo>
                    <a:pt x="13" y="12"/>
                  </a:lnTo>
                  <a:lnTo>
                    <a:pt x="16" y="16"/>
                  </a:lnTo>
                  <a:lnTo>
                    <a:pt x="21" y="21"/>
                  </a:lnTo>
                  <a:lnTo>
                    <a:pt x="27" y="26"/>
                  </a:lnTo>
                  <a:lnTo>
                    <a:pt x="32" y="29"/>
                  </a:lnTo>
                  <a:lnTo>
                    <a:pt x="35" y="34"/>
                  </a:lnTo>
                  <a:lnTo>
                    <a:pt x="40" y="38"/>
                  </a:lnTo>
                  <a:lnTo>
                    <a:pt x="46" y="40"/>
                  </a:lnTo>
                  <a:lnTo>
                    <a:pt x="49" y="42"/>
                  </a:lnTo>
                  <a:lnTo>
                    <a:pt x="56" y="45"/>
                  </a:lnTo>
                  <a:lnTo>
                    <a:pt x="62" y="47"/>
                  </a:lnTo>
                  <a:lnTo>
                    <a:pt x="70" y="49"/>
                  </a:lnTo>
                  <a:lnTo>
                    <a:pt x="78" y="48"/>
                  </a:lnTo>
                  <a:lnTo>
                    <a:pt x="85" y="48"/>
                  </a:lnTo>
                  <a:lnTo>
                    <a:pt x="88" y="48"/>
                  </a:lnTo>
                  <a:lnTo>
                    <a:pt x="93" y="48"/>
                  </a:lnTo>
                  <a:lnTo>
                    <a:pt x="96" y="47"/>
                  </a:lnTo>
                  <a:lnTo>
                    <a:pt x="100" y="47"/>
                  </a:lnTo>
                  <a:lnTo>
                    <a:pt x="107" y="46"/>
                  </a:lnTo>
                  <a:lnTo>
                    <a:pt x="113" y="45"/>
                  </a:lnTo>
                  <a:lnTo>
                    <a:pt x="116" y="43"/>
                  </a:lnTo>
                  <a:lnTo>
                    <a:pt x="120" y="42"/>
                  </a:lnTo>
                  <a:lnTo>
                    <a:pt x="118" y="40"/>
                  </a:lnTo>
                  <a:lnTo>
                    <a:pt x="112" y="39"/>
                  </a:lnTo>
                  <a:lnTo>
                    <a:pt x="106" y="35"/>
                  </a:lnTo>
                  <a:lnTo>
                    <a:pt x="105" y="33"/>
                  </a:lnTo>
                  <a:lnTo>
                    <a:pt x="106" y="29"/>
                  </a:lnTo>
                  <a:lnTo>
                    <a:pt x="108" y="27"/>
                  </a:lnTo>
                  <a:lnTo>
                    <a:pt x="112" y="23"/>
                  </a:lnTo>
                  <a:lnTo>
                    <a:pt x="116" y="21"/>
                  </a:lnTo>
                  <a:lnTo>
                    <a:pt x="120" y="18"/>
                  </a:lnTo>
                  <a:lnTo>
                    <a:pt x="123" y="16"/>
                  </a:lnTo>
                  <a:lnTo>
                    <a:pt x="126" y="14"/>
                  </a:lnTo>
                  <a:lnTo>
                    <a:pt x="127" y="14"/>
                  </a:lnTo>
                  <a:lnTo>
                    <a:pt x="126" y="14"/>
                  </a:lnTo>
                  <a:lnTo>
                    <a:pt x="123" y="16"/>
                  </a:lnTo>
                  <a:lnTo>
                    <a:pt x="119" y="18"/>
                  </a:lnTo>
                  <a:lnTo>
                    <a:pt x="114" y="20"/>
                  </a:lnTo>
                  <a:lnTo>
                    <a:pt x="107" y="21"/>
                  </a:lnTo>
                  <a:lnTo>
                    <a:pt x="100" y="22"/>
                  </a:lnTo>
                  <a:lnTo>
                    <a:pt x="96" y="23"/>
                  </a:lnTo>
                  <a:lnTo>
                    <a:pt x="93" y="23"/>
                  </a:lnTo>
                  <a:lnTo>
                    <a:pt x="88" y="23"/>
                  </a:lnTo>
                  <a:lnTo>
                    <a:pt x="85" y="25"/>
                  </a:lnTo>
                  <a:lnTo>
                    <a:pt x="81" y="23"/>
                  </a:lnTo>
                  <a:lnTo>
                    <a:pt x="76" y="23"/>
                  </a:lnTo>
                  <a:lnTo>
                    <a:pt x="73" y="23"/>
                  </a:lnTo>
                  <a:lnTo>
                    <a:pt x="69" y="22"/>
                  </a:lnTo>
                  <a:lnTo>
                    <a:pt x="65" y="21"/>
                  </a:lnTo>
                  <a:lnTo>
                    <a:pt x="61" y="21"/>
                  </a:lnTo>
                  <a:lnTo>
                    <a:pt x="58" y="20"/>
                  </a:lnTo>
                  <a:lnTo>
                    <a:pt x="55" y="20"/>
                  </a:lnTo>
                  <a:lnTo>
                    <a:pt x="49" y="18"/>
                  </a:lnTo>
                  <a:lnTo>
                    <a:pt x="45" y="16"/>
                  </a:lnTo>
                  <a:lnTo>
                    <a:pt x="42" y="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7919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331" name="Freeform 86"/>
            <p:cNvSpPr>
              <a:spLocks/>
            </p:cNvSpPr>
            <p:nvPr/>
          </p:nvSpPr>
          <p:spPr bwMode="auto">
            <a:xfrm>
              <a:off x="1860" y="1333"/>
              <a:ext cx="132" cy="26"/>
            </a:xfrm>
            <a:custGeom>
              <a:avLst/>
              <a:gdLst>
                <a:gd name="T0" fmla="*/ 0 w 132"/>
                <a:gd name="T1" fmla="*/ 5 h 26"/>
                <a:gd name="T2" fmla="*/ 0 w 132"/>
                <a:gd name="T3" fmla="*/ 4 h 26"/>
                <a:gd name="T4" fmla="*/ 5 w 132"/>
                <a:gd name="T5" fmla="*/ 4 h 26"/>
                <a:gd name="T6" fmla="*/ 10 w 132"/>
                <a:gd name="T7" fmla="*/ 2 h 26"/>
                <a:gd name="T8" fmla="*/ 17 w 132"/>
                <a:gd name="T9" fmla="*/ 2 h 26"/>
                <a:gd name="T10" fmla="*/ 23 w 132"/>
                <a:gd name="T11" fmla="*/ 1 h 26"/>
                <a:gd name="T12" fmla="*/ 31 w 132"/>
                <a:gd name="T13" fmla="*/ 0 h 26"/>
                <a:gd name="T14" fmla="*/ 37 w 132"/>
                <a:gd name="T15" fmla="*/ 0 h 26"/>
                <a:gd name="T16" fmla="*/ 43 w 132"/>
                <a:gd name="T17" fmla="*/ 1 h 26"/>
                <a:gd name="T18" fmla="*/ 46 w 132"/>
                <a:gd name="T19" fmla="*/ 1 h 26"/>
                <a:gd name="T20" fmla="*/ 50 w 132"/>
                <a:gd name="T21" fmla="*/ 4 h 26"/>
                <a:gd name="T22" fmla="*/ 52 w 132"/>
                <a:gd name="T23" fmla="*/ 5 h 26"/>
                <a:gd name="T24" fmla="*/ 53 w 132"/>
                <a:gd name="T25" fmla="*/ 7 h 26"/>
                <a:gd name="T26" fmla="*/ 56 w 132"/>
                <a:gd name="T27" fmla="*/ 10 h 26"/>
                <a:gd name="T28" fmla="*/ 58 w 132"/>
                <a:gd name="T29" fmla="*/ 11 h 26"/>
                <a:gd name="T30" fmla="*/ 59 w 132"/>
                <a:gd name="T31" fmla="*/ 11 h 26"/>
                <a:gd name="T32" fmla="*/ 63 w 132"/>
                <a:gd name="T33" fmla="*/ 11 h 26"/>
                <a:gd name="T34" fmla="*/ 66 w 132"/>
                <a:gd name="T35" fmla="*/ 10 h 26"/>
                <a:gd name="T36" fmla="*/ 70 w 132"/>
                <a:gd name="T37" fmla="*/ 10 h 26"/>
                <a:gd name="T38" fmla="*/ 75 w 132"/>
                <a:gd name="T39" fmla="*/ 7 h 26"/>
                <a:gd name="T40" fmla="*/ 79 w 132"/>
                <a:gd name="T41" fmla="*/ 6 h 26"/>
                <a:gd name="T42" fmla="*/ 85 w 132"/>
                <a:gd name="T43" fmla="*/ 5 h 26"/>
                <a:gd name="T44" fmla="*/ 91 w 132"/>
                <a:gd name="T45" fmla="*/ 5 h 26"/>
                <a:gd name="T46" fmla="*/ 97 w 132"/>
                <a:gd name="T47" fmla="*/ 4 h 26"/>
                <a:gd name="T48" fmla="*/ 104 w 132"/>
                <a:gd name="T49" fmla="*/ 4 h 26"/>
                <a:gd name="T50" fmla="*/ 111 w 132"/>
                <a:gd name="T51" fmla="*/ 4 h 26"/>
                <a:gd name="T52" fmla="*/ 118 w 132"/>
                <a:gd name="T53" fmla="*/ 4 h 26"/>
                <a:gd name="T54" fmla="*/ 124 w 132"/>
                <a:gd name="T55" fmla="*/ 4 h 26"/>
                <a:gd name="T56" fmla="*/ 129 w 132"/>
                <a:gd name="T57" fmla="*/ 4 h 26"/>
                <a:gd name="T58" fmla="*/ 131 w 132"/>
                <a:gd name="T59" fmla="*/ 4 h 26"/>
                <a:gd name="T60" fmla="*/ 132 w 132"/>
                <a:gd name="T61" fmla="*/ 5 h 26"/>
                <a:gd name="T62" fmla="*/ 88 w 132"/>
                <a:gd name="T63" fmla="*/ 25 h 26"/>
                <a:gd name="T64" fmla="*/ 63 w 132"/>
                <a:gd name="T65" fmla="*/ 26 h 26"/>
                <a:gd name="T66" fmla="*/ 29 w 132"/>
                <a:gd name="T67" fmla="*/ 18 h 26"/>
                <a:gd name="T68" fmla="*/ 0 w 132"/>
                <a:gd name="T69" fmla="*/ 5 h 26"/>
                <a:gd name="T70" fmla="*/ 0 w 132"/>
                <a:gd name="T71" fmla="*/ 5 h 2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132"/>
                <a:gd name="T109" fmla="*/ 0 h 26"/>
                <a:gd name="T110" fmla="*/ 132 w 132"/>
                <a:gd name="T111" fmla="*/ 26 h 2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132" h="26">
                  <a:moveTo>
                    <a:pt x="0" y="5"/>
                  </a:moveTo>
                  <a:lnTo>
                    <a:pt x="0" y="4"/>
                  </a:lnTo>
                  <a:lnTo>
                    <a:pt x="5" y="4"/>
                  </a:lnTo>
                  <a:lnTo>
                    <a:pt x="10" y="2"/>
                  </a:lnTo>
                  <a:lnTo>
                    <a:pt x="17" y="2"/>
                  </a:lnTo>
                  <a:lnTo>
                    <a:pt x="23" y="1"/>
                  </a:lnTo>
                  <a:lnTo>
                    <a:pt x="31" y="0"/>
                  </a:lnTo>
                  <a:lnTo>
                    <a:pt x="37" y="0"/>
                  </a:lnTo>
                  <a:lnTo>
                    <a:pt x="43" y="1"/>
                  </a:lnTo>
                  <a:lnTo>
                    <a:pt x="46" y="1"/>
                  </a:lnTo>
                  <a:lnTo>
                    <a:pt x="50" y="4"/>
                  </a:lnTo>
                  <a:lnTo>
                    <a:pt x="52" y="5"/>
                  </a:lnTo>
                  <a:lnTo>
                    <a:pt x="53" y="7"/>
                  </a:lnTo>
                  <a:lnTo>
                    <a:pt x="56" y="10"/>
                  </a:lnTo>
                  <a:lnTo>
                    <a:pt x="58" y="11"/>
                  </a:lnTo>
                  <a:lnTo>
                    <a:pt x="59" y="11"/>
                  </a:lnTo>
                  <a:lnTo>
                    <a:pt x="63" y="11"/>
                  </a:lnTo>
                  <a:lnTo>
                    <a:pt x="66" y="10"/>
                  </a:lnTo>
                  <a:lnTo>
                    <a:pt x="70" y="10"/>
                  </a:lnTo>
                  <a:lnTo>
                    <a:pt x="75" y="7"/>
                  </a:lnTo>
                  <a:lnTo>
                    <a:pt x="79" y="6"/>
                  </a:lnTo>
                  <a:lnTo>
                    <a:pt x="85" y="5"/>
                  </a:lnTo>
                  <a:lnTo>
                    <a:pt x="91" y="5"/>
                  </a:lnTo>
                  <a:lnTo>
                    <a:pt x="97" y="4"/>
                  </a:lnTo>
                  <a:lnTo>
                    <a:pt x="104" y="4"/>
                  </a:lnTo>
                  <a:lnTo>
                    <a:pt x="111" y="4"/>
                  </a:lnTo>
                  <a:lnTo>
                    <a:pt x="118" y="4"/>
                  </a:lnTo>
                  <a:lnTo>
                    <a:pt x="124" y="4"/>
                  </a:lnTo>
                  <a:lnTo>
                    <a:pt x="129" y="4"/>
                  </a:lnTo>
                  <a:lnTo>
                    <a:pt x="131" y="4"/>
                  </a:lnTo>
                  <a:lnTo>
                    <a:pt x="132" y="5"/>
                  </a:lnTo>
                  <a:lnTo>
                    <a:pt x="88" y="25"/>
                  </a:lnTo>
                  <a:lnTo>
                    <a:pt x="63" y="26"/>
                  </a:lnTo>
                  <a:lnTo>
                    <a:pt x="29" y="18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F7919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332" name="Freeform 87"/>
            <p:cNvSpPr>
              <a:spLocks/>
            </p:cNvSpPr>
            <p:nvPr/>
          </p:nvSpPr>
          <p:spPr bwMode="auto">
            <a:xfrm>
              <a:off x="1945" y="1334"/>
              <a:ext cx="84" cy="38"/>
            </a:xfrm>
            <a:custGeom>
              <a:avLst/>
              <a:gdLst>
                <a:gd name="T0" fmla="*/ 16 w 84"/>
                <a:gd name="T1" fmla="*/ 16 h 38"/>
                <a:gd name="T2" fmla="*/ 18 w 84"/>
                <a:gd name="T3" fmla="*/ 13 h 38"/>
                <a:gd name="T4" fmla="*/ 24 w 84"/>
                <a:gd name="T5" fmla="*/ 9 h 38"/>
                <a:gd name="T6" fmla="*/ 26 w 84"/>
                <a:gd name="T7" fmla="*/ 6 h 38"/>
                <a:gd name="T8" fmla="*/ 31 w 84"/>
                <a:gd name="T9" fmla="*/ 5 h 38"/>
                <a:gd name="T10" fmla="*/ 36 w 84"/>
                <a:gd name="T11" fmla="*/ 3 h 38"/>
                <a:gd name="T12" fmla="*/ 39 w 84"/>
                <a:gd name="T13" fmla="*/ 3 h 38"/>
                <a:gd name="T14" fmla="*/ 43 w 84"/>
                <a:gd name="T15" fmla="*/ 0 h 38"/>
                <a:gd name="T16" fmla="*/ 46 w 84"/>
                <a:gd name="T17" fmla="*/ 0 h 38"/>
                <a:gd name="T18" fmla="*/ 50 w 84"/>
                <a:gd name="T19" fmla="*/ 0 h 38"/>
                <a:gd name="T20" fmla="*/ 53 w 84"/>
                <a:gd name="T21" fmla="*/ 1 h 38"/>
                <a:gd name="T22" fmla="*/ 58 w 84"/>
                <a:gd name="T23" fmla="*/ 3 h 38"/>
                <a:gd name="T24" fmla="*/ 64 w 84"/>
                <a:gd name="T25" fmla="*/ 4 h 38"/>
                <a:gd name="T26" fmla="*/ 70 w 84"/>
                <a:gd name="T27" fmla="*/ 4 h 38"/>
                <a:gd name="T28" fmla="*/ 77 w 84"/>
                <a:gd name="T29" fmla="*/ 4 h 38"/>
                <a:gd name="T30" fmla="*/ 81 w 84"/>
                <a:gd name="T31" fmla="*/ 4 h 38"/>
                <a:gd name="T32" fmla="*/ 84 w 84"/>
                <a:gd name="T33" fmla="*/ 4 h 38"/>
                <a:gd name="T34" fmla="*/ 81 w 84"/>
                <a:gd name="T35" fmla="*/ 5 h 38"/>
                <a:gd name="T36" fmla="*/ 77 w 84"/>
                <a:gd name="T37" fmla="*/ 10 h 38"/>
                <a:gd name="T38" fmla="*/ 74 w 84"/>
                <a:gd name="T39" fmla="*/ 12 h 38"/>
                <a:gd name="T40" fmla="*/ 71 w 84"/>
                <a:gd name="T41" fmla="*/ 17 h 38"/>
                <a:gd name="T42" fmla="*/ 66 w 84"/>
                <a:gd name="T43" fmla="*/ 20 h 38"/>
                <a:gd name="T44" fmla="*/ 63 w 84"/>
                <a:gd name="T45" fmla="*/ 25 h 38"/>
                <a:gd name="T46" fmla="*/ 57 w 84"/>
                <a:gd name="T47" fmla="*/ 27 h 38"/>
                <a:gd name="T48" fmla="*/ 51 w 84"/>
                <a:gd name="T49" fmla="*/ 31 h 38"/>
                <a:gd name="T50" fmla="*/ 44 w 84"/>
                <a:gd name="T51" fmla="*/ 33 h 38"/>
                <a:gd name="T52" fmla="*/ 38 w 84"/>
                <a:gd name="T53" fmla="*/ 34 h 38"/>
                <a:gd name="T54" fmla="*/ 32 w 84"/>
                <a:gd name="T55" fmla="*/ 36 h 38"/>
                <a:gd name="T56" fmla="*/ 26 w 84"/>
                <a:gd name="T57" fmla="*/ 37 h 38"/>
                <a:gd name="T58" fmla="*/ 23 w 84"/>
                <a:gd name="T59" fmla="*/ 38 h 38"/>
                <a:gd name="T60" fmla="*/ 23 w 84"/>
                <a:gd name="T61" fmla="*/ 38 h 38"/>
                <a:gd name="T62" fmla="*/ 32 w 84"/>
                <a:gd name="T63" fmla="*/ 29 h 38"/>
                <a:gd name="T64" fmla="*/ 33 w 84"/>
                <a:gd name="T65" fmla="*/ 27 h 38"/>
                <a:gd name="T66" fmla="*/ 34 w 84"/>
                <a:gd name="T67" fmla="*/ 25 h 38"/>
                <a:gd name="T68" fmla="*/ 33 w 84"/>
                <a:gd name="T69" fmla="*/ 21 h 38"/>
                <a:gd name="T70" fmla="*/ 30 w 84"/>
                <a:gd name="T71" fmla="*/ 20 h 38"/>
                <a:gd name="T72" fmla="*/ 25 w 84"/>
                <a:gd name="T73" fmla="*/ 20 h 38"/>
                <a:gd name="T74" fmla="*/ 20 w 84"/>
                <a:gd name="T75" fmla="*/ 20 h 38"/>
                <a:gd name="T76" fmla="*/ 14 w 84"/>
                <a:gd name="T77" fmla="*/ 20 h 38"/>
                <a:gd name="T78" fmla="*/ 11 w 84"/>
                <a:gd name="T79" fmla="*/ 20 h 38"/>
                <a:gd name="T80" fmla="*/ 6 w 84"/>
                <a:gd name="T81" fmla="*/ 20 h 38"/>
                <a:gd name="T82" fmla="*/ 3 w 84"/>
                <a:gd name="T83" fmla="*/ 21 h 38"/>
                <a:gd name="T84" fmla="*/ 0 w 84"/>
                <a:gd name="T85" fmla="*/ 21 h 38"/>
                <a:gd name="T86" fmla="*/ 7 w 84"/>
                <a:gd name="T87" fmla="*/ 19 h 38"/>
                <a:gd name="T88" fmla="*/ 16 w 84"/>
                <a:gd name="T89" fmla="*/ 16 h 38"/>
                <a:gd name="T90" fmla="*/ 16 w 84"/>
                <a:gd name="T91" fmla="*/ 16 h 38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84"/>
                <a:gd name="T139" fmla="*/ 0 h 38"/>
                <a:gd name="T140" fmla="*/ 84 w 84"/>
                <a:gd name="T141" fmla="*/ 38 h 38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84" h="38">
                  <a:moveTo>
                    <a:pt x="16" y="16"/>
                  </a:moveTo>
                  <a:lnTo>
                    <a:pt x="18" y="13"/>
                  </a:lnTo>
                  <a:lnTo>
                    <a:pt x="24" y="9"/>
                  </a:lnTo>
                  <a:lnTo>
                    <a:pt x="26" y="6"/>
                  </a:lnTo>
                  <a:lnTo>
                    <a:pt x="31" y="5"/>
                  </a:lnTo>
                  <a:lnTo>
                    <a:pt x="36" y="3"/>
                  </a:lnTo>
                  <a:lnTo>
                    <a:pt x="39" y="3"/>
                  </a:lnTo>
                  <a:lnTo>
                    <a:pt x="43" y="0"/>
                  </a:lnTo>
                  <a:lnTo>
                    <a:pt x="46" y="0"/>
                  </a:lnTo>
                  <a:lnTo>
                    <a:pt x="50" y="0"/>
                  </a:lnTo>
                  <a:lnTo>
                    <a:pt x="53" y="1"/>
                  </a:lnTo>
                  <a:lnTo>
                    <a:pt x="58" y="3"/>
                  </a:lnTo>
                  <a:lnTo>
                    <a:pt x="64" y="4"/>
                  </a:lnTo>
                  <a:lnTo>
                    <a:pt x="70" y="4"/>
                  </a:lnTo>
                  <a:lnTo>
                    <a:pt x="77" y="4"/>
                  </a:lnTo>
                  <a:lnTo>
                    <a:pt x="81" y="4"/>
                  </a:lnTo>
                  <a:lnTo>
                    <a:pt x="84" y="4"/>
                  </a:lnTo>
                  <a:lnTo>
                    <a:pt x="81" y="5"/>
                  </a:lnTo>
                  <a:lnTo>
                    <a:pt x="77" y="10"/>
                  </a:lnTo>
                  <a:lnTo>
                    <a:pt x="74" y="12"/>
                  </a:lnTo>
                  <a:lnTo>
                    <a:pt x="71" y="17"/>
                  </a:lnTo>
                  <a:lnTo>
                    <a:pt x="66" y="20"/>
                  </a:lnTo>
                  <a:lnTo>
                    <a:pt x="63" y="25"/>
                  </a:lnTo>
                  <a:lnTo>
                    <a:pt x="57" y="27"/>
                  </a:lnTo>
                  <a:lnTo>
                    <a:pt x="51" y="31"/>
                  </a:lnTo>
                  <a:lnTo>
                    <a:pt x="44" y="33"/>
                  </a:lnTo>
                  <a:lnTo>
                    <a:pt x="38" y="34"/>
                  </a:lnTo>
                  <a:lnTo>
                    <a:pt x="32" y="36"/>
                  </a:lnTo>
                  <a:lnTo>
                    <a:pt x="26" y="37"/>
                  </a:lnTo>
                  <a:lnTo>
                    <a:pt x="23" y="38"/>
                  </a:lnTo>
                  <a:lnTo>
                    <a:pt x="32" y="29"/>
                  </a:lnTo>
                  <a:lnTo>
                    <a:pt x="33" y="27"/>
                  </a:lnTo>
                  <a:lnTo>
                    <a:pt x="34" y="25"/>
                  </a:lnTo>
                  <a:lnTo>
                    <a:pt x="33" y="21"/>
                  </a:lnTo>
                  <a:lnTo>
                    <a:pt x="30" y="20"/>
                  </a:lnTo>
                  <a:lnTo>
                    <a:pt x="25" y="20"/>
                  </a:lnTo>
                  <a:lnTo>
                    <a:pt x="20" y="20"/>
                  </a:lnTo>
                  <a:lnTo>
                    <a:pt x="14" y="20"/>
                  </a:lnTo>
                  <a:lnTo>
                    <a:pt x="11" y="20"/>
                  </a:lnTo>
                  <a:lnTo>
                    <a:pt x="6" y="20"/>
                  </a:lnTo>
                  <a:lnTo>
                    <a:pt x="3" y="21"/>
                  </a:lnTo>
                  <a:lnTo>
                    <a:pt x="0" y="21"/>
                  </a:lnTo>
                  <a:lnTo>
                    <a:pt x="7" y="19"/>
                  </a:lnTo>
                  <a:lnTo>
                    <a:pt x="16" y="16"/>
                  </a:lnTo>
                  <a:close/>
                </a:path>
              </a:pathLst>
            </a:custGeom>
            <a:solidFill>
              <a:srgbClr val="E0847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333" name="Freeform 88"/>
            <p:cNvSpPr>
              <a:spLocks/>
            </p:cNvSpPr>
            <p:nvPr/>
          </p:nvSpPr>
          <p:spPr bwMode="auto">
            <a:xfrm>
              <a:off x="1831" y="1333"/>
              <a:ext cx="86" cy="46"/>
            </a:xfrm>
            <a:custGeom>
              <a:avLst/>
              <a:gdLst>
                <a:gd name="T0" fmla="*/ 86 w 86"/>
                <a:gd name="T1" fmla="*/ 25 h 46"/>
                <a:gd name="T2" fmla="*/ 57 w 86"/>
                <a:gd name="T3" fmla="*/ 20 h 46"/>
                <a:gd name="T4" fmla="*/ 47 w 86"/>
                <a:gd name="T5" fmla="*/ 31 h 46"/>
                <a:gd name="T6" fmla="*/ 66 w 86"/>
                <a:gd name="T7" fmla="*/ 46 h 46"/>
                <a:gd name="T8" fmla="*/ 65 w 86"/>
                <a:gd name="T9" fmla="*/ 45 h 46"/>
                <a:gd name="T10" fmla="*/ 62 w 86"/>
                <a:gd name="T11" fmla="*/ 45 h 46"/>
                <a:gd name="T12" fmla="*/ 58 w 86"/>
                <a:gd name="T13" fmla="*/ 44 h 46"/>
                <a:gd name="T14" fmla="*/ 54 w 86"/>
                <a:gd name="T15" fmla="*/ 43 h 46"/>
                <a:gd name="T16" fmla="*/ 49 w 86"/>
                <a:gd name="T17" fmla="*/ 41 h 46"/>
                <a:gd name="T18" fmla="*/ 44 w 86"/>
                <a:gd name="T19" fmla="*/ 39 h 46"/>
                <a:gd name="T20" fmla="*/ 38 w 86"/>
                <a:gd name="T21" fmla="*/ 35 h 46"/>
                <a:gd name="T22" fmla="*/ 33 w 86"/>
                <a:gd name="T23" fmla="*/ 33 h 46"/>
                <a:gd name="T24" fmla="*/ 27 w 86"/>
                <a:gd name="T25" fmla="*/ 28 h 46"/>
                <a:gd name="T26" fmla="*/ 22 w 86"/>
                <a:gd name="T27" fmla="*/ 24 h 46"/>
                <a:gd name="T28" fmla="*/ 16 w 86"/>
                <a:gd name="T29" fmla="*/ 19 h 46"/>
                <a:gd name="T30" fmla="*/ 13 w 86"/>
                <a:gd name="T31" fmla="*/ 17 h 46"/>
                <a:gd name="T32" fmla="*/ 8 w 86"/>
                <a:gd name="T33" fmla="*/ 12 h 46"/>
                <a:gd name="T34" fmla="*/ 6 w 86"/>
                <a:gd name="T35" fmla="*/ 10 h 46"/>
                <a:gd name="T36" fmla="*/ 4 w 86"/>
                <a:gd name="T37" fmla="*/ 8 h 46"/>
                <a:gd name="T38" fmla="*/ 0 w 86"/>
                <a:gd name="T39" fmla="*/ 0 h 46"/>
                <a:gd name="T40" fmla="*/ 1 w 86"/>
                <a:gd name="T41" fmla="*/ 0 h 46"/>
                <a:gd name="T42" fmla="*/ 6 w 86"/>
                <a:gd name="T43" fmla="*/ 0 h 46"/>
                <a:gd name="T44" fmla="*/ 8 w 86"/>
                <a:gd name="T45" fmla="*/ 0 h 46"/>
                <a:gd name="T46" fmla="*/ 13 w 86"/>
                <a:gd name="T47" fmla="*/ 1 h 46"/>
                <a:gd name="T48" fmla="*/ 16 w 86"/>
                <a:gd name="T49" fmla="*/ 2 h 46"/>
                <a:gd name="T50" fmla="*/ 21 w 86"/>
                <a:gd name="T51" fmla="*/ 4 h 46"/>
                <a:gd name="T52" fmla="*/ 25 w 86"/>
                <a:gd name="T53" fmla="*/ 4 h 46"/>
                <a:gd name="T54" fmla="*/ 29 w 86"/>
                <a:gd name="T55" fmla="*/ 4 h 46"/>
                <a:gd name="T56" fmla="*/ 33 w 86"/>
                <a:gd name="T57" fmla="*/ 4 h 46"/>
                <a:gd name="T58" fmla="*/ 38 w 86"/>
                <a:gd name="T59" fmla="*/ 4 h 46"/>
                <a:gd name="T60" fmla="*/ 44 w 86"/>
                <a:gd name="T61" fmla="*/ 4 h 46"/>
                <a:gd name="T62" fmla="*/ 46 w 86"/>
                <a:gd name="T63" fmla="*/ 4 h 46"/>
                <a:gd name="T64" fmla="*/ 69 w 86"/>
                <a:gd name="T65" fmla="*/ 13 h 46"/>
                <a:gd name="T66" fmla="*/ 86 w 86"/>
                <a:gd name="T67" fmla="*/ 25 h 46"/>
                <a:gd name="T68" fmla="*/ 86 w 86"/>
                <a:gd name="T69" fmla="*/ 25 h 4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86"/>
                <a:gd name="T106" fmla="*/ 0 h 46"/>
                <a:gd name="T107" fmla="*/ 86 w 86"/>
                <a:gd name="T108" fmla="*/ 46 h 4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86" h="46">
                  <a:moveTo>
                    <a:pt x="86" y="25"/>
                  </a:moveTo>
                  <a:lnTo>
                    <a:pt x="57" y="20"/>
                  </a:lnTo>
                  <a:lnTo>
                    <a:pt x="47" y="31"/>
                  </a:lnTo>
                  <a:lnTo>
                    <a:pt x="66" y="46"/>
                  </a:lnTo>
                  <a:lnTo>
                    <a:pt x="65" y="45"/>
                  </a:lnTo>
                  <a:lnTo>
                    <a:pt x="62" y="45"/>
                  </a:lnTo>
                  <a:lnTo>
                    <a:pt x="58" y="44"/>
                  </a:lnTo>
                  <a:lnTo>
                    <a:pt x="54" y="43"/>
                  </a:lnTo>
                  <a:lnTo>
                    <a:pt x="49" y="41"/>
                  </a:lnTo>
                  <a:lnTo>
                    <a:pt x="44" y="39"/>
                  </a:lnTo>
                  <a:lnTo>
                    <a:pt x="38" y="35"/>
                  </a:lnTo>
                  <a:lnTo>
                    <a:pt x="33" y="33"/>
                  </a:lnTo>
                  <a:lnTo>
                    <a:pt x="27" y="28"/>
                  </a:lnTo>
                  <a:lnTo>
                    <a:pt x="22" y="24"/>
                  </a:lnTo>
                  <a:lnTo>
                    <a:pt x="16" y="19"/>
                  </a:lnTo>
                  <a:lnTo>
                    <a:pt x="13" y="17"/>
                  </a:lnTo>
                  <a:lnTo>
                    <a:pt x="8" y="12"/>
                  </a:lnTo>
                  <a:lnTo>
                    <a:pt x="6" y="10"/>
                  </a:lnTo>
                  <a:lnTo>
                    <a:pt x="4" y="8"/>
                  </a:lnTo>
                  <a:lnTo>
                    <a:pt x="0" y="0"/>
                  </a:lnTo>
                  <a:lnTo>
                    <a:pt x="1" y="0"/>
                  </a:lnTo>
                  <a:lnTo>
                    <a:pt x="6" y="0"/>
                  </a:lnTo>
                  <a:lnTo>
                    <a:pt x="8" y="0"/>
                  </a:lnTo>
                  <a:lnTo>
                    <a:pt x="13" y="1"/>
                  </a:lnTo>
                  <a:lnTo>
                    <a:pt x="16" y="2"/>
                  </a:lnTo>
                  <a:lnTo>
                    <a:pt x="21" y="4"/>
                  </a:lnTo>
                  <a:lnTo>
                    <a:pt x="25" y="4"/>
                  </a:lnTo>
                  <a:lnTo>
                    <a:pt x="29" y="4"/>
                  </a:lnTo>
                  <a:lnTo>
                    <a:pt x="33" y="4"/>
                  </a:lnTo>
                  <a:lnTo>
                    <a:pt x="38" y="4"/>
                  </a:lnTo>
                  <a:lnTo>
                    <a:pt x="44" y="4"/>
                  </a:lnTo>
                  <a:lnTo>
                    <a:pt x="46" y="4"/>
                  </a:lnTo>
                  <a:lnTo>
                    <a:pt x="69" y="13"/>
                  </a:lnTo>
                  <a:lnTo>
                    <a:pt x="86" y="25"/>
                  </a:lnTo>
                  <a:close/>
                </a:path>
              </a:pathLst>
            </a:custGeom>
            <a:solidFill>
              <a:srgbClr val="E0847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334" name="Freeform 89"/>
            <p:cNvSpPr>
              <a:spLocks/>
            </p:cNvSpPr>
            <p:nvPr/>
          </p:nvSpPr>
          <p:spPr bwMode="auto">
            <a:xfrm>
              <a:off x="1870" y="949"/>
              <a:ext cx="82" cy="96"/>
            </a:xfrm>
            <a:custGeom>
              <a:avLst/>
              <a:gdLst>
                <a:gd name="T0" fmla="*/ 19 w 82"/>
                <a:gd name="T1" fmla="*/ 6 h 96"/>
                <a:gd name="T2" fmla="*/ 26 w 82"/>
                <a:gd name="T3" fmla="*/ 0 h 96"/>
                <a:gd name="T4" fmla="*/ 25 w 82"/>
                <a:gd name="T5" fmla="*/ 2 h 96"/>
                <a:gd name="T6" fmla="*/ 22 w 82"/>
                <a:gd name="T7" fmla="*/ 7 h 96"/>
                <a:gd name="T8" fmla="*/ 21 w 82"/>
                <a:gd name="T9" fmla="*/ 13 h 96"/>
                <a:gd name="T10" fmla="*/ 20 w 82"/>
                <a:gd name="T11" fmla="*/ 19 h 96"/>
                <a:gd name="T12" fmla="*/ 21 w 82"/>
                <a:gd name="T13" fmla="*/ 26 h 96"/>
                <a:gd name="T14" fmla="*/ 21 w 82"/>
                <a:gd name="T15" fmla="*/ 30 h 96"/>
                <a:gd name="T16" fmla="*/ 22 w 82"/>
                <a:gd name="T17" fmla="*/ 34 h 96"/>
                <a:gd name="T18" fmla="*/ 25 w 82"/>
                <a:gd name="T19" fmla="*/ 38 h 96"/>
                <a:gd name="T20" fmla="*/ 27 w 82"/>
                <a:gd name="T21" fmla="*/ 43 h 96"/>
                <a:gd name="T22" fmla="*/ 29 w 82"/>
                <a:gd name="T23" fmla="*/ 47 h 96"/>
                <a:gd name="T24" fmla="*/ 33 w 82"/>
                <a:gd name="T25" fmla="*/ 51 h 96"/>
                <a:gd name="T26" fmla="*/ 36 w 82"/>
                <a:gd name="T27" fmla="*/ 55 h 96"/>
                <a:gd name="T28" fmla="*/ 41 w 82"/>
                <a:gd name="T29" fmla="*/ 61 h 96"/>
                <a:gd name="T30" fmla="*/ 46 w 82"/>
                <a:gd name="T31" fmla="*/ 65 h 96"/>
                <a:gd name="T32" fmla="*/ 50 w 82"/>
                <a:gd name="T33" fmla="*/ 70 h 96"/>
                <a:gd name="T34" fmla="*/ 55 w 82"/>
                <a:gd name="T35" fmla="*/ 73 h 96"/>
                <a:gd name="T36" fmla="*/ 60 w 82"/>
                <a:gd name="T37" fmla="*/ 78 h 96"/>
                <a:gd name="T38" fmla="*/ 63 w 82"/>
                <a:gd name="T39" fmla="*/ 80 h 96"/>
                <a:gd name="T40" fmla="*/ 68 w 82"/>
                <a:gd name="T41" fmla="*/ 84 h 96"/>
                <a:gd name="T42" fmla="*/ 72 w 82"/>
                <a:gd name="T43" fmla="*/ 87 h 96"/>
                <a:gd name="T44" fmla="*/ 75 w 82"/>
                <a:gd name="T45" fmla="*/ 91 h 96"/>
                <a:gd name="T46" fmla="*/ 80 w 82"/>
                <a:gd name="T47" fmla="*/ 94 h 96"/>
                <a:gd name="T48" fmla="*/ 82 w 82"/>
                <a:gd name="T49" fmla="*/ 96 h 96"/>
                <a:gd name="T50" fmla="*/ 80 w 82"/>
                <a:gd name="T51" fmla="*/ 94 h 96"/>
                <a:gd name="T52" fmla="*/ 75 w 82"/>
                <a:gd name="T53" fmla="*/ 93 h 96"/>
                <a:gd name="T54" fmla="*/ 72 w 82"/>
                <a:gd name="T55" fmla="*/ 91 h 96"/>
                <a:gd name="T56" fmla="*/ 68 w 82"/>
                <a:gd name="T57" fmla="*/ 90 h 96"/>
                <a:gd name="T58" fmla="*/ 65 w 82"/>
                <a:gd name="T59" fmla="*/ 87 h 96"/>
                <a:gd name="T60" fmla="*/ 61 w 82"/>
                <a:gd name="T61" fmla="*/ 86 h 96"/>
                <a:gd name="T62" fmla="*/ 56 w 82"/>
                <a:gd name="T63" fmla="*/ 83 h 96"/>
                <a:gd name="T64" fmla="*/ 50 w 82"/>
                <a:gd name="T65" fmla="*/ 80 h 96"/>
                <a:gd name="T66" fmla="*/ 46 w 82"/>
                <a:gd name="T67" fmla="*/ 78 h 96"/>
                <a:gd name="T68" fmla="*/ 41 w 82"/>
                <a:gd name="T69" fmla="*/ 75 h 96"/>
                <a:gd name="T70" fmla="*/ 36 w 82"/>
                <a:gd name="T71" fmla="*/ 72 h 96"/>
                <a:gd name="T72" fmla="*/ 32 w 82"/>
                <a:gd name="T73" fmla="*/ 70 h 96"/>
                <a:gd name="T74" fmla="*/ 27 w 82"/>
                <a:gd name="T75" fmla="*/ 66 h 96"/>
                <a:gd name="T76" fmla="*/ 23 w 82"/>
                <a:gd name="T77" fmla="*/ 65 h 96"/>
                <a:gd name="T78" fmla="*/ 16 w 82"/>
                <a:gd name="T79" fmla="*/ 58 h 96"/>
                <a:gd name="T80" fmla="*/ 10 w 82"/>
                <a:gd name="T81" fmla="*/ 51 h 96"/>
                <a:gd name="T82" fmla="*/ 7 w 82"/>
                <a:gd name="T83" fmla="*/ 45 h 96"/>
                <a:gd name="T84" fmla="*/ 5 w 82"/>
                <a:gd name="T85" fmla="*/ 40 h 96"/>
                <a:gd name="T86" fmla="*/ 1 w 82"/>
                <a:gd name="T87" fmla="*/ 35 h 96"/>
                <a:gd name="T88" fmla="*/ 1 w 82"/>
                <a:gd name="T89" fmla="*/ 33 h 96"/>
                <a:gd name="T90" fmla="*/ 0 w 82"/>
                <a:gd name="T91" fmla="*/ 30 h 96"/>
                <a:gd name="T92" fmla="*/ 19 w 82"/>
                <a:gd name="T93" fmla="*/ 6 h 96"/>
                <a:gd name="T94" fmla="*/ 19 w 82"/>
                <a:gd name="T95" fmla="*/ 6 h 9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82"/>
                <a:gd name="T145" fmla="*/ 0 h 96"/>
                <a:gd name="T146" fmla="*/ 82 w 82"/>
                <a:gd name="T147" fmla="*/ 96 h 9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82" h="96">
                  <a:moveTo>
                    <a:pt x="19" y="6"/>
                  </a:moveTo>
                  <a:lnTo>
                    <a:pt x="26" y="0"/>
                  </a:lnTo>
                  <a:lnTo>
                    <a:pt x="25" y="2"/>
                  </a:lnTo>
                  <a:lnTo>
                    <a:pt x="22" y="7"/>
                  </a:lnTo>
                  <a:lnTo>
                    <a:pt x="21" y="13"/>
                  </a:lnTo>
                  <a:lnTo>
                    <a:pt x="20" y="19"/>
                  </a:lnTo>
                  <a:lnTo>
                    <a:pt x="21" y="26"/>
                  </a:lnTo>
                  <a:lnTo>
                    <a:pt x="21" y="30"/>
                  </a:lnTo>
                  <a:lnTo>
                    <a:pt x="22" y="34"/>
                  </a:lnTo>
                  <a:lnTo>
                    <a:pt x="25" y="38"/>
                  </a:lnTo>
                  <a:lnTo>
                    <a:pt x="27" y="43"/>
                  </a:lnTo>
                  <a:lnTo>
                    <a:pt x="29" y="47"/>
                  </a:lnTo>
                  <a:lnTo>
                    <a:pt x="33" y="51"/>
                  </a:lnTo>
                  <a:lnTo>
                    <a:pt x="36" y="55"/>
                  </a:lnTo>
                  <a:lnTo>
                    <a:pt x="41" y="61"/>
                  </a:lnTo>
                  <a:lnTo>
                    <a:pt x="46" y="65"/>
                  </a:lnTo>
                  <a:lnTo>
                    <a:pt x="50" y="70"/>
                  </a:lnTo>
                  <a:lnTo>
                    <a:pt x="55" y="73"/>
                  </a:lnTo>
                  <a:lnTo>
                    <a:pt x="60" y="78"/>
                  </a:lnTo>
                  <a:lnTo>
                    <a:pt x="63" y="80"/>
                  </a:lnTo>
                  <a:lnTo>
                    <a:pt x="68" y="84"/>
                  </a:lnTo>
                  <a:lnTo>
                    <a:pt x="72" y="87"/>
                  </a:lnTo>
                  <a:lnTo>
                    <a:pt x="75" y="91"/>
                  </a:lnTo>
                  <a:lnTo>
                    <a:pt x="80" y="94"/>
                  </a:lnTo>
                  <a:lnTo>
                    <a:pt x="82" y="96"/>
                  </a:lnTo>
                  <a:lnTo>
                    <a:pt x="80" y="94"/>
                  </a:lnTo>
                  <a:lnTo>
                    <a:pt x="75" y="93"/>
                  </a:lnTo>
                  <a:lnTo>
                    <a:pt x="72" y="91"/>
                  </a:lnTo>
                  <a:lnTo>
                    <a:pt x="68" y="90"/>
                  </a:lnTo>
                  <a:lnTo>
                    <a:pt x="65" y="87"/>
                  </a:lnTo>
                  <a:lnTo>
                    <a:pt x="61" y="86"/>
                  </a:lnTo>
                  <a:lnTo>
                    <a:pt x="56" y="83"/>
                  </a:lnTo>
                  <a:lnTo>
                    <a:pt x="50" y="80"/>
                  </a:lnTo>
                  <a:lnTo>
                    <a:pt x="46" y="78"/>
                  </a:lnTo>
                  <a:lnTo>
                    <a:pt x="41" y="75"/>
                  </a:lnTo>
                  <a:lnTo>
                    <a:pt x="36" y="72"/>
                  </a:lnTo>
                  <a:lnTo>
                    <a:pt x="32" y="70"/>
                  </a:lnTo>
                  <a:lnTo>
                    <a:pt x="27" y="66"/>
                  </a:lnTo>
                  <a:lnTo>
                    <a:pt x="23" y="65"/>
                  </a:lnTo>
                  <a:lnTo>
                    <a:pt x="16" y="58"/>
                  </a:lnTo>
                  <a:lnTo>
                    <a:pt x="10" y="51"/>
                  </a:lnTo>
                  <a:lnTo>
                    <a:pt x="7" y="45"/>
                  </a:lnTo>
                  <a:lnTo>
                    <a:pt x="5" y="40"/>
                  </a:lnTo>
                  <a:lnTo>
                    <a:pt x="1" y="35"/>
                  </a:lnTo>
                  <a:lnTo>
                    <a:pt x="1" y="33"/>
                  </a:lnTo>
                  <a:lnTo>
                    <a:pt x="0" y="30"/>
                  </a:lnTo>
                  <a:lnTo>
                    <a:pt x="19" y="6"/>
                  </a:lnTo>
                  <a:close/>
                </a:path>
              </a:pathLst>
            </a:custGeom>
            <a:solidFill>
              <a:srgbClr val="96704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335" name="Freeform 90"/>
            <p:cNvSpPr>
              <a:spLocks/>
            </p:cNvSpPr>
            <p:nvPr/>
          </p:nvSpPr>
          <p:spPr bwMode="auto">
            <a:xfrm>
              <a:off x="1816" y="955"/>
              <a:ext cx="68" cy="121"/>
            </a:xfrm>
            <a:custGeom>
              <a:avLst/>
              <a:gdLst>
                <a:gd name="T0" fmla="*/ 10 w 68"/>
                <a:gd name="T1" fmla="*/ 0 h 121"/>
                <a:gd name="T2" fmla="*/ 10 w 68"/>
                <a:gd name="T3" fmla="*/ 1 h 121"/>
                <a:gd name="T4" fmla="*/ 10 w 68"/>
                <a:gd name="T5" fmla="*/ 6 h 121"/>
                <a:gd name="T6" fmla="*/ 10 w 68"/>
                <a:gd name="T7" fmla="*/ 7 h 121"/>
                <a:gd name="T8" fmla="*/ 11 w 68"/>
                <a:gd name="T9" fmla="*/ 11 h 121"/>
                <a:gd name="T10" fmla="*/ 13 w 68"/>
                <a:gd name="T11" fmla="*/ 14 h 121"/>
                <a:gd name="T12" fmla="*/ 15 w 68"/>
                <a:gd name="T13" fmla="*/ 19 h 121"/>
                <a:gd name="T14" fmla="*/ 15 w 68"/>
                <a:gd name="T15" fmla="*/ 24 h 121"/>
                <a:gd name="T16" fmla="*/ 17 w 68"/>
                <a:gd name="T17" fmla="*/ 27 h 121"/>
                <a:gd name="T18" fmla="*/ 19 w 68"/>
                <a:gd name="T19" fmla="*/ 32 h 121"/>
                <a:gd name="T20" fmla="*/ 21 w 68"/>
                <a:gd name="T21" fmla="*/ 38 h 121"/>
                <a:gd name="T22" fmla="*/ 23 w 68"/>
                <a:gd name="T23" fmla="*/ 42 h 121"/>
                <a:gd name="T24" fmla="*/ 26 w 68"/>
                <a:gd name="T25" fmla="*/ 48 h 121"/>
                <a:gd name="T26" fmla="*/ 28 w 68"/>
                <a:gd name="T27" fmla="*/ 53 h 121"/>
                <a:gd name="T28" fmla="*/ 31 w 68"/>
                <a:gd name="T29" fmla="*/ 60 h 121"/>
                <a:gd name="T30" fmla="*/ 34 w 68"/>
                <a:gd name="T31" fmla="*/ 65 h 121"/>
                <a:gd name="T32" fmla="*/ 36 w 68"/>
                <a:gd name="T33" fmla="*/ 71 h 121"/>
                <a:gd name="T34" fmla="*/ 40 w 68"/>
                <a:gd name="T35" fmla="*/ 77 h 121"/>
                <a:gd name="T36" fmla="*/ 43 w 68"/>
                <a:gd name="T37" fmla="*/ 81 h 121"/>
                <a:gd name="T38" fmla="*/ 46 w 68"/>
                <a:gd name="T39" fmla="*/ 87 h 121"/>
                <a:gd name="T40" fmla="*/ 49 w 68"/>
                <a:gd name="T41" fmla="*/ 92 h 121"/>
                <a:gd name="T42" fmla="*/ 52 w 68"/>
                <a:gd name="T43" fmla="*/ 97 h 121"/>
                <a:gd name="T44" fmla="*/ 55 w 68"/>
                <a:gd name="T45" fmla="*/ 101 h 121"/>
                <a:gd name="T46" fmla="*/ 57 w 68"/>
                <a:gd name="T47" fmla="*/ 105 h 121"/>
                <a:gd name="T48" fmla="*/ 59 w 68"/>
                <a:gd name="T49" fmla="*/ 110 h 121"/>
                <a:gd name="T50" fmla="*/ 61 w 68"/>
                <a:gd name="T51" fmla="*/ 112 h 121"/>
                <a:gd name="T52" fmla="*/ 63 w 68"/>
                <a:gd name="T53" fmla="*/ 115 h 121"/>
                <a:gd name="T54" fmla="*/ 66 w 68"/>
                <a:gd name="T55" fmla="*/ 119 h 121"/>
                <a:gd name="T56" fmla="*/ 68 w 68"/>
                <a:gd name="T57" fmla="*/ 121 h 121"/>
                <a:gd name="T58" fmla="*/ 64 w 68"/>
                <a:gd name="T59" fmla="*/ 119 h 121"/>
                <a:gd name="T60" fmla="*/ 60 w 68"/>
                <a:gd name="T61" fmla="*/ 114 h 121"/>
                <a:gd name="T62" fmla="*/ 55 w 68"/>
                <a:gd name="T63" fmla="*/ 111 h 121"/>
                <a:gd name="T64" fmla="*/ 52 w 68"/>
                <a:gd name="T65" fmla="*/ 108 h 121"/>
                <a:gd name="T66" fmla="*/ 47 w 68"/>
                <a:gd name="T67" fmla="*/ 104 h 121"/>
                <a:gd name="T68" fmla="*/ 42 w 68"/>
                <a:gd name="T69" fmla="*/ 100 h 121"/>
                <a:gd name="T70" fmla="*/ 36 w 68"/>
                <a:gd name="T71" fmla="*/ 94 h 121"/>
                <a:gd name="T72" fmla="*/ 31 w 68"/>
                <a:gd name="T73" fmla="*/ 90 h 121"/>
                <a:gd name="T74" fmla="*/ 26 w 68"/>
                <a:gd name="T75" fmla="*/ 84 h 121"/>
                <a:gd name="T76" fmla="*/ 21 w 68"/>
                <a:gd name="T77" fmla="*/ 79 h 121"/>
                <a:gd name="T78" fmla="*/ 17 w 68"/>
                <a:gd name="T79" fmla="*/ 73 h 121"/>
                <a:gd name="T80" fmla="*/ 13 w 68"/>
                <a:gd name="T81" fmla="*/ 67 h 121"/>
                <a:gd name="T82" fmla="*/ 9 w 68"/>
                <a:gd name="T83" fmla="*/ 62 h 121"/>
                <a:gd name="T84" fmla="*/ 7 w 68"/>
                <a:gd name="T85" fmla="*/ 57 h 121"/>
                <a:gd name="T86" fmla="*/ 4 w 68"/>
                <a:gd name="T87" fmla="*/ 49 h 121"/>
                <a:gd name="T88" fmla="*/ 2 w 68"/>
                <a:gd name="T89" fmla="*/ 45 h 121"/>
                <a:gd name="T90" fmla="*/ 1 w 68"/>
                <a:gd name="T91" fmla="*/ 39 h 121"/>
                <a:gd name="T92" fmla="*/ 1 w 68"/>
                <a:gd name="T93" fmla="*/ 34 h 121"/>
                <a:gd name="T94" fmla="*/ 0 w 68"/>
                <a:gd name="T95" fmla="*/ 29 h 121"/>
                <a:gd name="T96" fmla="*/ 0 w 68"/>
                <a:gd name="T97" fmla="*/ 25 h 121"/>
                <a:gd name="T98" fmla="*/ 1 w 68"/>
                <a:gd name="T99" fmla="*/ 20 h 121"/>
                <a:gd name="T100" fmla="*/ 2 w 68"/>
                <a:gd name="T101" fmla="*/ 16 h 121"/>
                <a:gd name="T102" fmla="*/ 4 w 68"/>
                <a:gd name="T103" fmla="*/ 9 h 121"/>
                <a:gd name="T104" fmla="*/ 7 w 68"/>
                <a:gd name="T105" fmla="*/ 5 h 121"/>
                <a:gd name="T106" fmla="*/ 8 w 68"/>
                <a:gd name="T107" fmla="*/ 1 h 121"/>
                <a:gd name="T108" fmla="*/ 10 w 68"/>
                <a:gd name="T109" fmla="*/ 0 h 121"/>
                <a:gd name="T110" fmla="*/ 10 w 68"/>
                <a:gd name="T111" fmla="*/ 0 h 121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68"/>
                <a:gd name="T169" fmla="*/ 0 h 121"/>
                <a:gd name="T170" fmla="*/ 68 w 68"/>
                <a:gd name="T171" fmla="*/ 121 h 121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68" h="121">
                  <a:moveTo>
                    <a:pt x="10" y="0"/>
                  </a:moveTo>
                  <a:lnTo>
                    <a:pt x="10" y="1"/>
                  </a:lnTo>
                  <a:lnTo>
                    <a:pt x="10" y="6"/>
                  </a:lnTo>
                  <a:lnTo>
                    <a:pt x="10" y="7"/>
                  </a:lnTo>
                  <a:lnTo>
                    <a:pt x="11" y="11"/>
                  </a:lnTo>
                  <a:lnTo>
                    <a:pt x="13" y="14"/>
                  </a:lnTo>
                  <a:lnTo>
                    <a:pt x="15" y="19"/>
                  </a:lnTo>
                  <a:lnTo>
                    <a:pt x="15" y="24"/>
                  </a:lnTo>
                  <a:lnTo>
                    <a:pt x="17" y="27"/>
                  </a:lnTo>
                  <a:lnTo>
                    <a:pt x="19" y="32"/>
                  </a:lnTo>
                  <a:lnTo>
                    <a:pt x="21" y="38"/>
                  </a:lnTo>
                  <a:lnTo>
                    <a:pt x="23" y="42"/>
                  </a:lnTo>
                  <a:lnTo>
                    <a:pt x="26" y="48"/>
                  </a:lnTo>
                  <a:lnTo>
                    <a:pt x="28" y="53"/>
                  </a:lnTo>
                  <a:lnTo>
                    <a:pt x="31" y="60"/>
                  </a:lnTo>
                  <a:lnTo>
                    <a:pt x="34" y="65"/>
                  </a:lnTo>
                  <a:lnTo>
                    <a:pt x="36" y="71"/>
                  </a:lnTo>
                  <a:lnTo>
                    <a:pt x="40" y="77"/>
                  </a:lnTo>
                  <a:lnTo>
                    <a:pt x="43" y="81"/>
                  </a:lnTo>
                  <a:lnTo>
                    <a:pt x="46" y="87"/>
                  </a:lnTo>
                  <a:lnTo>
                    <a:pt x="49" y="92"/>
                  </a:lnTo>
                  <a:lnTo>
                    <a:pt x="52" y="97"/>
                  </a:lnTo>
                  <a:lnTo>
                    <a:pt x="55" y="101"/>
                  </a:lnTo>
                  <a:lnTo>
                    <a:pt x="57" y="105"/>
                  </a:lnTo>
                  <a:lnTo>
                    <a:pt x="59" y="110"/>
                  </a:lnTo>
                  <a:lnTo>
                    <a:pt x="61" y="112"/>
                  </a:lnTo>
                  <a:lnTo>
                    <a:pt x="63" y="115"/>
                  </a:lnTo>
                  <a:lnTo>
                    <a:pt x="66" y="119"/>
                  </a:lnTo>
                  <a:lnTo>
                    <a:pt x="68" y="121"/>
                  </a:lnTo>
                  <a:lnTo>
                    <a:pt x="64" y="119"/>
                  </a:lnTo>
                  <a:lnTo>
                    <a:pt x="60" y="114"/>
                  </a:lnTo>
                  <a:lnTo>
                    <a:pt x="55" y="111"/>
                  </a:lnTo>
                  <a:lnTo>
                    <a:pt x="52" y="108"/>
                  </a:lnTo>
                  <a:lnTo>
                    <a:pt x="47" y="104"/>
                  </a:lnTo>
                  <a:lnTo>
                    <a:pt x="42" y="100"/>
                  </a:lnTo>
                  <a:lnTo>
                    <a:pt x="36" y="94"/>
                  </a:lnTo>
                  <a:lnTo>
                    <a:pt x="31" y="90"/>
                  </a:lnTo>
                  <a:lnTo>
                    <a:pt x="26" y="84"/>
                  </a:lnTo>
                  <a:lnTo>
                    <a:pt x="21" y="79"/>
                  </a:lnTo>
                  <a:lnTo>
                    <a:pt x="17" y="73"/>
                  </a:lnTo>
                  <a:lnTo>
                    <a:pt x="13" y="67"/>
                  </a:lnTo>
                  <a:lnTo>
                    <a:pt x="9" y="62"/>
                  </a:lnTo>
                  <a:lnTo>
                    <a:pt x="7" y="57"/>
                  </a:lnTo>
                  <a:lnTo>
                    <a:pt x="4" y="49"/>
                  </a:lnTo>
                  <a:lnTo>
                    <a:pt x="2" y="45"/>
                  </a:lnTo>
                  <a:lnTo>
                    <a:pt x="1" y="39"/>
                  </a:lnTo>
                  <a:lnTo>
                    <a:pt x="1" y="34"/>
                  </a:lnTo>
                  <a:lnTo>
                    <a:pt x="0" y="29"/>
                  </a:lnTo>
                  <a:lnTo>
                    <a:pt x="0" y="25"/>
                  </a:lnTo>
                  <a:lnTo>
                    <a:pt x="1" y="20"/>
                  </a:lnTo>
                  <a:lnTo>
                    <a:pt x="2" y="16"/>
                  </a:lnTo>
                  <a:lnTo>
                    <a:pt x="4" y="9"/>
                  </a:lnTo>
                  <a:lnTo>
                    <a:pt x="7" y="5"/>
                  </a:lnTo>
                  <a:lnTo>
                    <a:pt x="8" y="1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96704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336" name="Freeform 91"/>
            <p:cNvSpPr>
              <a:spLocks/>
            </p:cNvSpPr>
            <p:nvPr/>
          </p:nvSpPr>
          <p:spPr bwMode="auto">
            <a:xfrm>
              <a:off x="1940" y="915"/>
              <a:ext cx="217" cy="201"/>
            </a:xfrm>
            <a:custGeom>
              <a:avLst/>
              <a:gdLst>
                <a:gd name="T0" fmla="*/ 9 w 217"/>
                <a:gd name="T1" fmla="*/ 5 h 201"/>
                <a:gd name="T2" fmla="*/ 19 w 217"/>
                <a:gd name="T3" fmla="*/ 1 h 201"/>
                <a:gd name="T4" fmla="*/ 35 w 217"/>
                <a:gd name="T5" fmla="*/ 0 h 201"/>
                <a:gd name="T6" fmla="*/ 51 w 217"/>
                <a:gd name="T7" fmla="*/ 0 h 201"/>
                <a:gd name="T8" fmla="*/ 68 w 217"/>
                <a:gd name="T9" fmla="*/ 6 h 201"/>
                <a:gd name="T10" fmla="*/ 82 w 217"/>
                <a:gd name="T11" fmla="*/ 14 h 201"/>
                <a:gd name="T12" fmla="*/ 96 w 217"/>
                <a:gd name="T13" fmla="*/ 26 h 201"/>
                <a:gd name="T14" fmla="*/ 109 w 217"/>
                <a:gd name="T15" fmla="*/ 40 h 201"/>
                <a:gd name="T16" fmla="*/ 121 w 217"/>
                <a:gd name="T17" fmla="*/ 56 h 201"/>
                <a:gd name="T18" fmla="*/ 134 w 217"/>
                <a:gd name="T19" fmla="*/ 71 h 201"/>
                <a:gd name="T20" fmla="*/ 145 w 217"/>
                <a:gd name="T21" fmla="*/ 81 h 201"/>
                <a:gd name="T22" fmla="*/ 159 w 217"/>
                <a:gd name="T23" fmla="*/ 91 h 201"/>
                <a:gd name="T24" fmla="*/ 176 w 217"/>
                <a:gd name="T25" fmla="*/ 97 h 201"/>
                <a:gd name="T26" fmla="*/ 178 w 217"/>
                <a:gd name="T27" fmla="*/ 99 h 201"/>
                <a:gd name="T28" fmla="*/ 175 w 217"/>
                <a:gd name="T29" fmla="*/ 112 h 201"/>
                <a:gd name="T30" fmla="*/ 174 w 217"/>
                <a:gd name="T31" fmla="*/ 130 h 201"/>
                <a:gd name="T32" fmla="*/ 177 w 217"/>
                <a:gd name="T33" fmla="*/ 144 h 201"/>
                <a:gd name="T34" fmla="*/ 184 w 217"/>
                <a:gd name="T35" fmla="*/ 157 h 201"/>
                <a:gd name="T36" fmla="*/ 192 w 217"/>
                <a:gd name="T37" fmla="*/ 170 h 201"/>
                <a:gd name="T38" fmla="*/ 206 w 217"/>
                <a:gd name="T39" fmla="*/ 185 h 201"/>
                <a:gd name="T40" fmla="*/ 217 w 217"/>
                <a:gd name="T41" fmla="*/ 195 h 201"/>
                <a:gd name="T42" fmla="*/ 206 w 217"/>
                <a:gd name="T43" fmla="*/ 199 h 201"/>
                <a:gd name="T44" fmla="*/ 192 w 217"/>
                <a:gd name="T45" fmla="*/ 201 h 201"/>
                <a:gd name="T46" fmla="*/ 179 w 217"/>
                <a:gd name="T47" fmla="*/ 199 h 201"/>
                <a:gd name="T48" fmla="*/ 168 w 217"/>
                <a:gd name="T49" fmla="*/ 192 h 201"/>
                <a:gd name="T50" fmla="*/ 156 w 217"/>
                <a:gd name="T51" fmla="*/ 175 h 201"/>
                <a:gd name="T52" fmla="*/ 145 w 217"/>
                <a:gd name="T53" fmla="*/ 157 h 201"/>
                <a:gd name="T54" fmla="*/ 138 w 217"/>
                <a:gd name="T55" fmla="*/ 138 h 201"/>
                <a:gd name="T56" fmla="*/ 132 w 217"/>
                <a:gd name="T57" fmla="*/ 122 h 201"/>
                <a:gd name="T58" fmla="*/ 130 w 217"/>
                <a:gd name="T59" fmla="*/ 113 h 201"/>
                <a:gd name="T60" fmla="*/ 144 w 217"/>
                <a:gd name="T61" fmla="*/ 100 h 201"/>
                <a:gd name="T62" fmla="*/ 130 w 217"/>
                <a:gd name="T63" fmla="*/ 94 h 201"/>
                <a:gd name="T64" fmla="*/ 112 w 217"/>
                <a:gd name="T65" fmla="*/ 86 h 201"/>
                <a:gd name="T66" fmla="*/ 93 w 217"/>
                <a:gd name="T67" fmla="*/ 75 h 201"/>
                <a:gd name="T68" fmla="*/ 81 w 217"/>
                <a:gd name="T69" fmla="*/ 67 h 201"/>
                <a:gd name="T70" fmla="*/ 70 w 217"/>
                <a:gd name="T71" fmla="*/ 58 h 201"/>
                <a:gd name="T72" fmla="*/ 65 w 217"/>
                <a:gd name="T73" fmla="*/ 46 h 201"/>
                <a:gd name="T74" fmla="*/ 58 w 217"/>
                <a:gd name="T75" fmla="*/ 36 h 201"/>
                <a:gd name="T76" fmla="*/ 46 w 217"/>
                <a:gd name="T77" fmla="*/ 32 h 201"/>
                <a:gd name="T78" fmla="*/ 33 w 217"/>
                <a:gd name="T79" fmla="*/ 28 h 201"/>
                <a:gd name="T80" fmla="*/ 21 w 217"/>
                <a:gd name="T81" fmla="*/ 26 h 201"/>
                <a:gd name="T82" fmla="*/ 8 w 217"/>
                <a:gd name="T83" fmla="*/ 25 h 201"/>
                <a:gd name="T84" fmla="*/ 0 w 217"/>
                <a:gd name="T85" fmla="*/ 25 h 201"/>
                <a:gd name="T86" fmla="*/ 4 w 217"/>
                <a:gd name="T87" fmla="*/ 20 h 201"/>
                <a:gd name="T88" fmla="*/ 17 w 217"/>
                <a:gd name="T89" fmla="*/ 20 h 201"/>
                <a:gd name="T90" fmla="*/ 36 w 217"/>
                <a:gd name="T91" fmla="*/ 20 h 201"/>
                <a:gd name="T92" fmla="*/ 49 w 217"/>
                <a:gd name="T93" fmla="*/ 21 h 201"/>
                <a:gd name="T94" fmla="*/ 65 w 217"/>
                <a:gd name="T95" fmla="*/ 24 h 201"/>
                <a:gd name="T96" fmla="*/ 3 w 217"/>
                <a:gd name="T97" fmla="*/ 7 h 201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17"/>
                <a:gd name="T148" fmla="*/ 0 h 201"/>
                <a:gd name="T149" fmla="*/ 217 w 217"/>
                <a:gd name="T150" fmla="*/ 201 h 201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17" h="201">
                  <a:moveTo>
                    <a:pt x="3" y="7"/>
                  </a:moveTo>
                  <a:lnTo>
                    <a:pt x="4" y="6"/>
                  </a:lnTo>
                  <a:lnTo>
                    <a:pt x="9" y="5"/>
                  </a:lnTo>
                  <a:lnTo>
                    <a:pt x="11" y="3"/>
                  </a:lnTo>
                  <a:lnTo>
                    <a:pt x="16" y="2"/>
                  </a:lnTo>
                  <a:lnTo>
                    <a:pt x="19" y="1"/>
                  </a:lnTo>
                  <a:lnTo>
                    <a:pt x="24" y="1"/>
                  </a:lnTo>
                  <a:lnTo>
                    <a:pt x="29" y="0"/>
                  </a:lnTo>
                  <a:lnTo>
                    <a:pt x="35" y="0"/>
                  </a:lnTo>
                  <a:lnTo>
                    <a:pt x="39" y="0"/>
                  </a:lnTo>
                  <a:lnTo>
                    <a:pt x="45" y="0"/>
                  </a:lnTo>
                  <a:lnTo>
                    <a:pt x="51" y="0"/>
                  </a:lnTo>
                  <a:lnTo>
                    <a:pt x="56" y="2"/>
                  </a:lnTo>
                  <a:lnTo>
                    <a:pt x="62" y="3"/>
                  </a:lnTo>
                  <a:lnTo>
                    <a:pt x="68" y="6"/>
                  </a:lnTo>
                  <a:lnTo>
                    <a:pt x="71" y="8"/>
                  </a:lnTo>
                  <a:lnTo>
                    <a:pt x="77" y="11"/>
                  </a:lnTo>
                  <a:lnTo>
                    <a:pt x="82" y="14"/>
                  </a:lnTo>
                  <a:lnTo>
                    <a:pt x="86" y="18"/>
                  </a:lnTo>
                  <a:lnTo>
                    <a:pt x="91" y="22"/>
                  </a:lnTo>
                  <a:lnTo>
                    <a:pt x="96" y="26"/>
                  </a:lnTo>
                  <a:lnTo>
                    <a:pt x="99" y="32"/>
                  </a:lnTo>
                  <a:lnTo>
                    <a:pt x="105" y="36"/>
                  </a:lnTo>
                  <a:lnTo>
                    <a:pt x="109" y="40"/>
                  </a:lnTo>
                  <a:lnTo>
                    <a:pt x="112" y="46"/>
                  </a:lnTo>
                  <a:lnTo>
                    <a:pt x="117" y="51"/>
                  </a:lnTo>
                  <a:lnTo>
                    <a:pt x="121" y="56"/>
                  </a:lnTo>
                  <a:lnTo>
                    <a:pt x="125" y="61"/>
                  </a:lnTo>
                  <a:lnTo>
                    <a:pt x="130" y="66"/>
                  </a:lnTo>
                  <a:lnTo>
                    <a:pt x="134" y="71"/>
                  </a:lnTo>
                  <a:lnTo>
                    <a:pt x="138" y="75"/>
                  </a:lnTo>
                  <a:lnTo>
                    <a:pt x="142" y="78"/>
                  </a:lnTo>
                  <a:lnTo>
                    <a:pt x="145" y="81"/>
                  </a:lnTo>
                  <a:lnTo>
                    <a:pt x="149" y="84"/>
                  </a:lnTo>
                  <a:lnTo>
                    <a:pt x="154" y="86"/>
                  </a:lnTo>
                  <a:lnTo>
                    <a:pt x="159" y="91"/>
                  </a:lnTo>
                  <a:lnTo>
                    <a:pt x="166" y="94"/>
                  </a:lnTo>
                  <a:lnTo>
                    <a:pt x="171" y="95"/>
                  </a:lnTo>
                  <a:lnTo>
                    <a:pt x="176" y="97"/>
                  </a:lnTo>
                  <a:lnTo>
                    <a:pt x="178" y="98"/>
                  </a:lnTo>
                  <a:lnTo>
                    <a:pt x="179" y="99"/>
                  </a:lnTo>
                  <a:lnTo>
                    <a:pt x="178" y="99"/>
                  </a:lnTo>
                  <a:lnTo>
                    <a:pt x="177" y="102"/>
                  </a:lnTo>
                  <a:lnTo>
                    <a:pt x="175" y="106"/>
                  </a:lnTo>
                  <a:lnTo>
                    <a:pt x="175" y="112"/>
                  </a:lnTo>
                  <a:lnTo>
                    <a:pt x="172" y="118"/>
                  </a:lnTo>
                  <a:lnTo>
                    <a:pt x="174" y="126"/>
                  </a:lnTo>
                  <a:lnTo>
                    <a:pt x="174" y="130"/>
                  </a:lnTo>
                  <a:lnTo>
                    <a:pt x="174" y="134"/>
                  </a:lnTo>
                  <a:lnTo>
                    <a:pt x="175" y="139"/>
                  </a:lnTo>
                  <a:lnTo>
                    <a:pt x="177" y="144"/>
                  </a:lnTo>
                  <a:lnTo>
                    <a:pt x="178" y="148"/>
                  </a:lnTo>
                  <a:lnTo>
                    <a:pt x="181" y="153"/>
                  </a:lnTo>
                  <a:lnTo>
                    <a:pt x="184" y="157"/>
                  </a:lnTo>
                  <a:lnTo>
                    <a:pt x="186" y="161"/>
                  </a:lnTo>
                  <a:lnTo>
                    <a:pt x="189" y="165"/>
                  </a:lnTo>
                  <a:lnTo>
                    <a:pt x="192" y="170"/>
                  </a:lnTo>
                  <a:lnTo>
                    <a:pt x="196" y="174"/>
                  </a:lnTo>
                  <a:lnTo>
                    <a:pt x="201" y="178"/>
                  </a:lnTo>
                  <a:lnTo>
                    <a:pt x="206" y="185"/>
                  </a:lnTo>
                  <a:lnTo>
                    <a:pt x="212" y="191"/>
                  </a:lnTo>
                  <a:lnTo>
                    <a:pt x="215" y="194"/>
                  </a:lnTo>
                  <a:lnTo>
                    <a:pt x="217" y="195"/>
                  </a:lnTo>
                  <a:lnTo>
                    <a:pt x="216" y="195"/>
                  </a:lnTo>
                  <a:lnTo>
                    <a:pt x="212" y="197"/>
                  </a:lnTo>
                  <a:lnTo>
                    <a:pt x="206" y="199"/>
                  </a:lnTo>
                  <a:lnTo>
                    <a:pt x="201" y="201"/>
                  </a:lnTo>
                  <a:lnTo>
                    <a:pt x="196" y="201"/>
                  </a:lnTo>
                  <a:lnTo>
                    <a:pt x="192" y="201"/>
                  </a:lnTo>
                  <a:lnTo>
                    <a:pt x="188" y="200"/>
                  </a:lnTo>
                  <a:lnTo>
                    <a:pt x="184" y="200"/>
                  </a:lnTo>
                  <a:lnTo>
                    <a:pt x="179" y="199"/>
                  </a:lnTo>
                  <a:lnTo>
                    <a:pt x="175" y="197"/>
                  </a:lnTo>
                  <a:lnTo>
                    <a:pt x="171" y="195"/>
                  </a:lnTo>
                  <a:lnTo>
                    <a:pt x="168" y="192"/>
                  </a:lnTo>
                  <a:lnTo>
                    <a:pt x="163" y="187"/>
                  </a:lnTo>
                  <a:lnTo>
                    <a:pt x="159" y="183"/>
                  </a:lnTo>
                  <a:lnTo>
                    <a:pt x="156" y="175"/>
                  </a:lnTo>
                  <a:lnTo>
                    <a:pt x="152" y="171"/>
                  </a:lnTo>
                  <a:lnTo>
                    <a:pt x="149" y="164"/>
                  </a:lnTo>
                  <a:lnTo>
                    <a:pt x="145" y="157"/>
                  </a:lnTo>
                  <a:lnTo>
                    <a:pt x="143" y="151"/>
                  </a:lnTo>
                  <a:lnTo>
                    <a:pt x="141" y="144"/>
                  </a:lnTo>
                  <a:lnTo>
                    <a:pt x="138" y="138"/>
                  </a:lnTo>
                  <a:lnTo>
                    <a:pt x="136" y="132"/>
                  </a:lnTo>
                  <a:lnTo>
                    <a:pt x="134" y="127"/>
                  </a:lnTo>
                  <a:lnTo>
                    <a:pt x="132" y="122"/>
                  </a:lnTo>
                  <a:lnTo>
                    <a:pt x="131" y="118"/>
                  </a:lnTo>
                  <a:lnTo>
                    <a:pt x="130" y="115"/>
                  </a:lnTo>
                  <a:lnTo>
                    <a:pt x="130" y="113"/>
                  </a:lnTo>
                  <a:lnTo>
                    <a:pt x="152" y="105"/>
                  </a:lnTo>
                  <a:lnTo>
                    <a:pt x="150" y="104"/>
                  </a:lnTo>
                  <a:lnTo>
                    <a:pt x="144" y="100"/>
                  </a:lnTo>
                  <a:lnTo>
                    <a:pt x="139" y="99"/>
                  </a:lnTo>
                  <a:lnTo>
                    <a:pt x="135" y="97"/>
                  </a:lnTo>
                  <a:lnTo>
                    <a:pt x="130" y="94"/>
                  </a:lnTo>
                  <a:lnTo>
                    <a:pt x="124" y="92"/>
                  </a:lnTo>
                  <a:lnTo>
                    <a:pt x="118" y="88"/>
                  </a:lnTo>
                  <a:lnTo>
                    <a:pt x="112" y="86"/>
                  </a:lnTo>
                  <a:lnTo>
                    <a:pt x="105" y="82"/>
                  </a:lnTo>
                  <a:lnTo>
                    <a:pt x="99" y="79"/>
                  </a:lnTo>
                  <a:lnTo>
                    <a:pt x="93" y="75"/>
                  </a:lnTo>
                  <a:lnTo>
                    <a:pt x="89" y="73"/>
                  </a:lnTo>
                  <a:lnTo>
                    <a:pt x="84" y="69"/>
                  </a:lnTo>
                  <a:lnTo>
                    <a:pt x="81" y="67"/>
                  </a:lnTo>
                  <a:lnTo>
                    <a:pt x="76" y="64"/>
                  </a:lnTo>
                  <a:lnTo>
                    <a:pt x="73" y="60"/>
                  </a:lnTo>
                  <a:lnTo>
                    <a:pt x="70" y="58"/>
                  </a:lnTo>
                  <a:lnTo>
                    <a:pt x="69" y="55"/>
                  </a:lnTo>
                  <a:lnTo>
                    <a:pt x="66" y="51"/>
                  </a:lnTo>
                  <a:lnTo>
                    <a:pt x="65" y="46"/>
                  </a:lnTo>
                  <a:lnTo>
                    <a:pt x="63" y="42"/>
                  </a:lnTo>
                  <a:lnTo>
                    <a:pt x="62" y="39"/>
                  </a:lnTo>
                  <a:lnTo>
                    <a:pt x="58" y="36"/>
                  </a:lnTo>
                  <a:lnTo>
                    <a:pt x="55" y="34"/>
                  </a:lnTo>
                  <a:lnTo>
                    <a:pt x="50" y="32"/>
                  </a:lnTo>
                  <a:lnTo>
                    <a:pt x="46" y="32"/>
                  </a:lnTo>
                  <a:lnTo>
                    <a:pt x="42" y="29"/>
                  </a:lnTo>
                  <a:lnTo>
                    <a:pt x="38" y="29"/>
                  </a:lnTo>
                  <a:lnTo>
                    <a:pt x="33" y="28"/>
                  </a:lnTo>
                  <a:lnTo>
                    <a:pt x="29" y="27"/>
                  </a:lnTo>
                  <a:lnTo>
                    <a:pt x="24" y="26"/>
                  </a:lnTo>
                  <a:lnTo>
                    <a:pt x="21" y="26"/>
                  </a:lnTo>
                  <a:lnTo>
                    <a:pt x="16" y="26"/>
                  </a:lnTo>
                  <a:lnTo>
                    <a:pt x="12" y="25"/>
                  </a:lnTo>
                  <a:lnTo>
                    <a:pt x="8" y="25"/>
                  </a:lnTo>
                  <a:lnTo>
                    <a:pt x="5" y="25"/>
                  </a:lnTo>
                  <a:lnTo>
                    <a:pt x="2" y="25"/>
                  </a:lnTo>
                  <a:lnTo>
                    <a:pt x="0" y="25"/>
                  </a:lnTo>
                  <a:lnTo>
                    <a:pt x="0" y="24"/>
                  </a:lnTo>
                  <a:lnTo>
                    <a:pt x="2" y="21"/>
                  </a:lnTo>
                  <a:lnTo>
                    <a:pt x="4" y="20"/>
                  </a:lnTo>
                  <a:lnTo>
                    <a:pt x="6" y="20"/>
                  </a:lnTo>
                  <a:lnTo>
                    <a:pt x="11" y="20"/>
                  </a:lnTo>
                  <a:lnTo>
                    <a:pt x="17" y="20"/>
                  </a:lnTo>
                  <a:lnTo>
                    <a:pt x="24" y="20"/>
                  </a:lnTo>
                  <a:lnTo>
                    <a:pt x="31" y="20"/>
                  </a:lnTo>
                  <a:lnTo>
                    <a:pt x="36" y="20"/>
                  </a:lnTo>
                  <a:lnTo>
                    <a:pt x="41" y="20"/>
                  </a:lnTo>
                  <a:lnTo>
                    <a:pt x="44" y="21"/>
                  </a:lnTo>
                  <a:lnTo>
                    <a:pt x="49" y="21"/>
                  </a:lnTo>
                  <a:lnTo>
                    <a:pt x="56" y="22"/>
                  </a:lnTo>
                  <a:lnTo>
                    <a:pt x="62" y="24"/>
                  </a:lnTo>
                  <a:lnTo>
                    <a:pt x="65" y="24"/>
                  </a:lnTo>
                  <a:lnTo>
                    <a:pt x="68" y="25"/>
                  </a:lnTo>
                  <a:lnTo>
                    <a:pt x="41" y="11"/>
                  </a:lnTo>
                  <a:lnTo>
                    <a:pt x="3" y="7"/>
                  </a:lnTo>
                  <a:close/>
                </a:path>
              </a:pathLst>
            </a:custGeom>
            <a:solidFill>
              <a:srgbClr val="96704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337" name="Freeform 92"/>
            <p:cNvSpPr>
              <a:spLocks/>
            </p:cNvSpPr>
            <p:nvPr/>
          </p:nvSpPr>
          <p:spPr bwMode="auto">
            <a:xfrm>
              <a:off x="2005" y="854"/>
              <a:ext cx="137" cy="76"/>
            </a:xfrm>
            <a:custGeom>
              <a:avLst/>
              <a:gdLst>
                <a:gd name="T0" fmla="*/ 0 w 137"/>
                <a:gd name="T1" fmla="*/ 22 h 76"/>
                <a:gd name="T2" fmla="*/ 6 w 137"/>
                <a:gd name="T3" fmla="*/ 17 h 76"/>
                <a:gd name="T4" fmla="*/ 13 w 137"/>
                <a:gd name="T5" fmla="*/ 11 h 76"/>
                <a:gd name="T6" fmla="*/ 20 w 137"/>
                <a:gd name="T7" fmla="*/ 7 h 76"/>
                <a:gd name="T8" fmla="*/ 28 w 137"/>
                <a:gd name="T9" fmla="*/ 3 h 76"/>
                <a:gd name="T10" fmla="*/ 38 w 137"/>
                <a:gd name="T11" fmla="*/ 1 h 76"/>
                <a:gd name="T12" fmla="*/ 47 w 137"/>
                <a:gd name="T13" fmla="*/ 0 h 76"/>
                <a:gd name="T14" fmla="*/ 59 w 137"/>
                <a:gd name="T15" fmla="*/ 0 h 76"/>
                <a:gd name="T16" fmla="*/ 70 w 137"/>
                <a:gd name="T17" fmla="*/ 0 h 76"/>
                <a:gd name="T18" fmla="*/ 80 w 137"/>
                <a:gd name="T19" fmla="*/ 1 h 76"/>
                <a:gd name="T20" fmla="*/ 91 w 137"/>
                <a:gd name="T21" fmla="*/ 3 h 76"/>
                <a:gd name="T22" fmla="*/ 98 w 137"/>
                <a:gd name="T23" fmla="*/ 4 h 76"/>
                <a:gd name="T24" fmla="*/ 107 w 137"/>
                <a:gd name="T25" fmla="*/ 7 h 76"/>
                <a:gd name="T26" fmla="*/ 109 w 137"/>
                <a:gd name="T27" fmla="*/ 7 h 76"/>
                <a:gd name="T28" fmla="*/ 104 w 137"/>
                <a:gd name="T29" fmla="*/ 7 h 76"/>
                <a:gd name="T30" fmla="*/ 96 w 137"/>
                <a:gd name="T31" fmla="*/ 6 h 76"/>
                <a:gd name="T32" fmla="*/ 86 w 137"/>
                <a:gd name="T33" fmla="*/ 6 h 76"/>
                <a:gd name="T34" fmla="*/ 77 w 137"/>
                <a:gd name="T35" fmla="*/ 4 h 76"/>
                <a:gd name="T36" fmla="*/ 67 w 137"/>
                <a:gd name="T37" fmla="*/ 4 h 76"/>
                <a:gd name="T38" fmla="*/ 59 w 137"/>
                <a:gd name="T39" fmla="*/ 8 h 76"/>
                <a:gd name="T40" fmla="*/ 61 w 137"/>
                <a:gd name="T41" fmla="*/ 13 h 76"/>
                <a:gd name="T42" fmla="*/ 67 w 137"/>
                <a:gd name="T43" fmla="*/ 17 h 76"/>
                <a:gd name="T44" fmla="*/ 77 w 137"/>
                <a:gd name="T45" fmla="*/ 23 h 76"/>
                <a:gd name="T46" fmla="*/ 90 w 137"/>
                <a:gd name="T47" fmla="*/ 29 h 76"/>
                <a:gd name="T48" fmla="*/ 101 w 137"/>
                <a:gd name="T49" fmla="*/ 36 h 76"/>
                <a:gd name="T50" fmla="*/ 113 w 137"/>
                <a:gd name="T51" fmla="*/ 41 h 76"/>
                <a:gd name="T52" fmla="*/ 123 w 137"/>
                <a:gd name="T53" fmla="*/ 46 h 76"/>
                <a:gd name="T54" fmla="*/ 127 w 137"/>
                <a:gd name="T55" fmla="*/ 48 h 76"/>
                <a:gd name="T56" fmla="*/ 137 w 137"/>
                <a:gd name="T57" fmla="*/ 76 h 76"/>
                <a:gd name="T58" fmla="*/ 131 w 137"/>
                <a:gd name="T59" fmla="*/ 75 h 76"/>
                <a:gd name="T60" fmla="*/ 125 w 137"/>
                <a:gd name="T61" fmla="*/ 74 h 76"/>
                <a:gd name="T62" fmla="*/ 118 w 137"/>
                <a:gd name="T63" fmla="*/ 74 h 76"/>
                <a:gd name="T64" fmla="*/ 109 w 137"/>
                <a:gd name="T65" fmla="*/ 70 h 76"/>
                <a:gd name="T66" fmla="*/ 100 w 137"/>
                <a:gd name="T67" fmla="*/ 68 h 76"/>
                <a:gd name="T68" fmla="*/ 91 w 137"/>
                <a:gd name="T69" fmla="*/ 66 h 76"/>
                <a:gd name="T70" fmla="*/ 83 w 137"/>
                <a:gd name="T71" fmla="*/ 63 h 76"/>
                <a:gd name="T72" fmla="*/ 74 w 137"/>
                <a:gd name="T73" fmla="*/ 60 h 76"/>
                <a:gd name="T74" fmla="*/ 67 w 137"/>
                <a:gd name="T75" fmla="*/ 56 h 76"/>
                <a:gd name="T76" fmla="*/ 54 w 137"/>
                <a:gd name="T77" fmla="*/ 49 h 76"/>
                <a:gd name="T78" fmla="*/ 44 w 137"/>
                <a:gd name="T79" fmla="*/ 42 h 76"/>
                <a:gd name="T80" fmla="*/ 32 w 137"/>
                <a:gd name="T81" fmla="*/ 36 h 76"/>
                <a:gd name="T82" fmla="*/ 20 w 137"/>
                <a:gd name="T83" fmla="*/ 30 h 76"/>
                <a:gd name="T84" fmla="*/ 10 w 137"/>
                <a:gd name="T85" fmla="*/ 27 h 76"/>
                <a:gd name="T86" fmla="*/ 4 w 137"/>
                <a:gd name="T87" fmla="*/ 24 h 76"/>
                <a:gd name="T88" fmla="*/ 0 w 137"/>
                <a:gd name="T89" fmla="*/ 24 h 7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137"/>
                <a:gd name="T136" fmla="*/ 0 h 76"/>
                <a:gd name="T137" fmla="*/ 137 w 137"/>
                <a:gd name="T138" fmla="*/ 76 h 7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137" h="76">
                  <a:moveTo>
                    <a:pt x="0" y="24"/>
                  </a:moveTo>
                  <a:lnTo>
                    <a:pt x="0" y="22"/>
                  </a:lnTo>
                  <a:lnTo>
                    <a:pt x="3" y="21"/>
                  </a:lnTo>
                  <a:lnTo>
                    <a:pt x="6" y="17"/>
                  </a:lnTo>
                  <a:lnTo>
                    <a:pt x="11" y="14"/>
                  </a:lnTo>
                  <a:lnTo>
                    <a:pt x="13" y="11"/>
                  </a:lnTo>
                  <a:lnTo>
                    <a:pt x="17" y="9"/>
                  </a:lnTo>
                  <a:lnTo>
                    <a:pt x="20" y="7"/>
                  </a:lnTo>
                  <a:lnTo>
                    <a:pt x="24" y="6"/>
                  </a:lnTo>
                  <a:lnTo>
                    <a:pt x="28" y="3"/>
                  </a:lnTo>
                  <a:lnTo>
                    <a:pt x="33" y="3"/>
                  </a:lnTo>
                  <a:lnTo>
                    <a:pt x="38" y="1"/>
                  </a:lnTo>
                  <a:lnTo>
                    <a:pt x="44" y="1"/>
                  </a:lnTo>
                  <a:lnTo>
                    <a:pt x="47" y="0"/>
                  </a:lnTo>
                  <a:lnTo>
                    <a:pt x="53" y="0"/>
                  </a:lnTo>
                  <a:lnTo>
                    <a:pt x="59" y="0"/>
                  </a:lnTo>
                  <a:lnTo>
                    <a:pt x="65" y="0"/>
                  </a:lnTo>
                  <a:lnTo>
                    <a:pt x="70" y="0"/>
                  </a:lnTo>
                  <a:lnTo>
                    <a:pt x="74" y="0"/>
                  </a:lnTo>
                  <a:lnTo>
                    <a:pt x="80" y="1"/>
                  </a:lnTo>
                  <a:lnTo>
                    <a:pt x="86" y="2"/>
                  </a:lnTo>
                  <a:lnTo>
                    <a:pt x="91" y="3"/>
                  </a:lnTo>
                  <a:lnTo>
                    <a:pt x="94" y="3"/>
                  </a:lnTo>
                  <a:lnTo>
                    <a:pt x="98" y="4"/>
                  </a:lnTo>
                  <a:lnTo>
                    <a:pt x="103" y="6"/>
                  </a:lnTo>
                  <a:lnTo>
                    <a:pt x="107" y="7"/>
                  </a:lnTo>
                  <a:lnTo>
                    <a:pt x="110" y="8"/>
                  </a:lnTo>
                  <a:lnTo>
                    <a:pt x="109" y="7"/>
                  </a:lnTo>
                  <a:lnTo>
                    <a:pt x="106" y="7"/>
                  </a:lnTo>
                  <a:lnTo>
                    <a:pt x="104" y="7"/>
                  </a:lnTo>
                  <a:lnTo>
                    <a:pt x="100" y="7"/>
                  </a:lnTo>
                  <a:lnTo>
                    <a:pt x="96" y="6"/>
                  </a:lnTo>
                  <a:lnTo>
                    <a:pt x="91" y="6"/>
                  </a:lnTo>
                  <a:lnTo>
                    <a:pt x="86" y="6"/>
                  </a:lnTo>
                  <a:lnTo>
                    <a:pt x="81" y="6"/>
                  </a:lnTo>
                  <a:lnTo>
                    <a:pt x="77" y="4"/>
                  </a:lnTo>
                  <a:lnTo>
                    <a:pt x="72" y="4"/>
                  </a:lnTo>
                  <a:lnTo>
                    <a:pt x="67" y="4"/>
                  </a:lnTo>
                  <a:lnTo>
                    <a:pt x="65" y="7"/>
                  </a:lnTo>
                  <a:lnTo>
                    <a:pt x="59" y="8"/>
                  </a:lnTo>
                  <a:lnTo>
                    <a:pt x="60" y="11"/>
                  </a:lnTo>
                  <a:lnTo>
                    <a:pt x="61" y="13"/>
                  </a:lnTo>
                  <a:lnTo>
                    <a:pt x="64" y="15"/>
                  </a:lnTo>
                  <a:lnTo>
                    <a:pt x="67" y="17"/>
                  </a:lnTo>
                  <a:lnTo>
                    <a:pt x="73" y="21"/>
                  </a:lnTo>
                  <a:lnTo>
                    <a:pt x="77" y="23"/>
                  </a:lnTo>
                  <a:lnTo>
                    <a:pt x="84" y="27"/>
                  </a:lnTo>
                  <a:lnTo>
                    <a:pt x="90" y="29"/>
                  </a:lnTo>
                  <a:lnTo>
                    <a:pt x="96" y="33"/>
                  </a:lnTo>
                  <a:lnTo>
                    <a:pt x="101" y="36"/>
                  </a:lnTo>
                  <a:lnTo>
                    <a:pt x="109" y="39"/>
                  </a:lnTo>
                  <a:lnTo>
                    <a:pt x="113" y="41"/>
                  </a:lnTo>
                  <a:lnTo>
                    <a:pt x="119" y="43"/>
                  </a:lnTo>
                  <a:lnTo>
                    <a:pt x="123" y="46"/>
                  </a:lnTo>
                  <a:lnTo>
                    <a:pt x="126" y="47"/>
                  </a:lnTo>
                  <a:lnTo>
                    <a:pt x="127" y="48"/>
                  </a:lnTo>
                  <a:lnTo>
                    <a:pt x="130" y="49"/>
                  </a:lnTo>
                  <a:lnTo>
                    <a:pt x="137" y="76"/>
                  </a:lnTo>
                  <a:lnTo>
                    <a:pt x="134" y="76"/>
                  </a:lnTo>
                  <a:lnTo>
                    <a:pt x="131" y="75"/>
                  </a:lnTo>
                  <a:lnTo>
                    <a:pt x="127" y="75"/>
                  </a:lnTo>
                  <a:lnTo>
                    <a:pt x="125" y="74"/>
                  </a:lnTo>
                  <a:lnTo>
                    <a:pt x="121" y="74"/>
                  </a:lnTo>
                  <a:lnTo>
                    <a:pt x="118" y="74"/>
                  </a:lnTo>
                  <a:lnTo>
                    <a:pt x="113" y="72"/>
                  </a:lnTo>
                  <a:lnTo>
                    <a:pt x="109" y="70"/>
                  </a:lnTo>
                  <a:lnTo>
                    <a:pt x="105" y="69"/>
                  </a:lnTo>
                  <a:lnTo>
                    <a:pt x="100" y="68"/>
                  </a:lnTo>
                  <a:lnTo>
                    <a:pt x="96" y="67"/>
                  </a:lnTo>
                  <a:lnTo>
                    <a:pt x="91" y="66"/>
                  </a:lnTo>
                  <a:lnTo>
                    <a:pt x="87" y="64"/>
                  </a:lnTo>
                  <a:lnTo>
                    <a:pt x="83" y="63"/>
                  </a:lnTo>
                  <a:lnTo>
                    <a:pt x="79" y="61"/>
                  </a:lnTo>
                  <a:lnTo>
                    <a:pt x="74" y="60"/>
                  </a:lnTo>
                  <a:lnTo>
                    <a:pt x="70" y="57"/>
                  </a:lnTo>
                  <a:lnTo>
                    <a:pt x="67" y="56"/>
                  </a:lnTo>
                  <a:lnTo>
                    <a:pt x="60" y="53"/>
                  </a:lnTo>
                  <a:lnTo>
                    <a:pt x="54" y="49"/>
                  </a:lnTo>
                  <a:lnTo>
                    <a:pt x="49" y="46"/>
                  </a:lnTo>
                  <a:lnTo>
                    <a:pt x="44" y="42"/>
                  </a:lnTo>
                  <a:lnTo>
                    <a:pt x="37" y="39"/>
                  </a:lnTo>
                  <a:lnTo>
                    <a:pt x="32" y="36"/>
                  </a:lnTo>
                  <a:lnTo>
                    <a:pt x="26" y="33"/>
                  </a:lnTo>
                  <a:lnTo>
                    <a:pt x="20" y="30"/>
                  </a:lnTo>
                  <a:lnTo>
                    <a:pt x="14" y="28"/>
                  </a:lnTo>
                  <a:lnTo>
                    <a:pt x="10" y="27"/>
                  </a:lnTo>
                  <a:lnTo>
                    <a:pt x="6" y="24"/>
                  </a:lnTo>
                  <a:lnTo>
                    <a:pt x="4" y="24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96704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338" name="Freeform 93"/>
            <p:cNvSpPr>
              <a:spLocks/>
            </p:cNvSpPr>
            <p:nvPr/>
          </p:nvSpPr>
          <p:spPr bwMode="auto">
            <a:xfrm>
              <a:off x="1747" y="2734"/>
              <a:ext cx="369" cy="373"/>
            </a:xfrm>
            <a:custGeom>
              <a:avLst/>
              <a:gdLst>
                <a:gd name="T0" fmla="*/ 0 w 369"/>
                <a:gd name="T1" fmla="*/ 203 h 373"/>
                <a:gd name="T2" fmla="*/ 8 w 369"/>
                <a:gd name="T3" fmla="*/ 192 h 373"/>
                <a:gd name="T4" fmla="*/ 19 w 369"/>
                <a:gd name="T5" fmla="*/ 176 h 373"/>
                <a:gd name="T6" fmla="*/ 36 w 369"/>
                <a:gd name="T7" fmla="*/ 154 h 373"/>
                <a:gd name="T8" fmla="*/ 53 w 369"/>
                <a:gd name="T9" fmla="*/ 129 h 373"/>
                <a:gd name="T10" fmla="*/ 73 w 369"/>
                <a:gd name="T11" fmla="*/ 101 h 373"/>
                <a:gd name="T12" fmla="*/ 96 w 369"/>
                <a:gd name="T13" fmla="*/ 73 h 373"/>
                <a:gd name="T14" fmla="*/ 115 w 369"/>
                <a:gd name="T15" fmla="*/ 47 h 373"/>
                <a:gd name="T16" fmla="*/ 131 w 369"/>
                <a:gd name="T17" fmla="*/ 24 h 373"/>
                <a:gd name="T18" fmla="*/ 142 w 369"/>
                <a:gd name="T19" fmla="*/ 9 h 373"/>
                <a:gd name="T20" fmla="*/ 146 w 369"/>
                <a:gd name="T21" fmla="*/ 4 h 373"/>
                <a:gd name="T22" fmla="*/ 151 w 369"/>
                <a:gd name="T23" fmla="*/ 2 h 373"/>
                <a:gd name="T24" fmla="*/ 163 w 369"/>
                <a:gd name="T25" fmla="*/ 1 h 373"/>
                <a:gd name="T26" fmla="*/ 179 w 369"/>
                <a:gd name="T27" fmla="*/ 0 h 373"/>
                <a:gd name="T28" fmla="*/ 203 w 369"/>
                <a:gd name="T29" fmla="*/ 0 h 373"/>
                <a:gd name="T30" fmla="*/ 232 w 369"/>
                <a:gd name="T31" fmla="*/ 0 h 373"/>
                <a:gd name="T32" fmla="*/ 266 w 369"/>
                <a:gd name="T33" fmla="*/ 1 h 373"/>
                <a:gd name="T34" fmla="*/ 301 w 369"/>
                <a:gd name="T35" fmla="*/ 4 h 373"/>
                <a:gd name="T36" fmla="*/ 331 w 369"/>
                <a:gd name="T37" fmla="*/ 9 h 373"/>
                <a:gd name="T38" fmla="*/ 354 w 369"/>
                <a:gd name="T39" fmla="*/ 16 h 373"/>
                <a:gd name="T40" fmla="*/ 367 w 369"/>
                <a:gd name="T41" fmla="*/ 26 h 373"/>
                <a:gd name="T42" fmla="*/ 368 w 369"/>
                <a:gd name="T43" fmla="*/ 36 h 373"/>
                <a:gd name="T44" fmla="*/ 359 w 369"/>
                <a:gd name="T45" fmla="*/ 48 h 373"/>
                <a:gd name="T46" fmla="*/ 339 w 369"/>
                <a:gd name="T47" fmla="*/ 59 h 373"/>
                <a:gd name="T48" fmla="*/ 314 w 369"/>
                <a:gd name="T49" fmla="*/ 69 h 373"/>
                <a:gd name="T50" fmla="*/ 281 w 369"/>
                <a:gd name="T51" fmla="*/ 76 h 373"/>
                <a:gd name="T52" fmla="*/ 244 w 369"/>
                <a:gd name="T53" fmla="*/ 79 h 373"/>
                <a:gd name="T54" fmla="*/ 205 w 369"/>
                <a:gd name="T55" fmla="*/ 76 h 373"/>
                <a:gd name="T56" fmla="*/ 173 w 369"/>
                <a:gd name="T57" fmla="*/ 75 h 373"/>
                <a:gd name="T58" fmla="*/ 151 w 369"/>
                <a:gd name="T59" fmla="*/ 75 h 373"/>
                <a:gd name="T60" fmla="*/ 143 w 369"/>
                <a:gd name="T61" fmla="*/ 81 h 373"/>
                <a:gd name="T62" fmla="*/ 149 w 369"/>
                <a:gd name="T63" fmla="*/ 97 h 373"/>
                <a:gd name="T64" fmla="*/ 166 w 369"/>
                <a:gd name="T65" fmla="*/ 126 h 373"/>
                <a:gd name="T66" fmla="*/ 186 w 369"/>
                <a:gd name="T67" fmla="*/ 157 h 373"/>
                <a:gd name="T68" fmla="*/ 204 w 369"/>
                <a:gd name="T69" fmla="*/ 188 h 373"/>
                <a:gd name="T70" fmla="*/ 214 w 369"/>
                <a:gd name="T71" fmla="*/ 210 h 373"/>
                <a:gd name="T72" fmla="*/ 209 w 369"/>
                <a:gd name="T73" fmla="*/ 220 h 373"/>
                <a:gd name="T74" fmla="*/ 188 w 369"/>
                <a:gd name="T75" fmla="*/ 214 h 373"/>
                <a:gd name="T76" fmla="*/ 162 w 369"/>
                <a:gd name="T77" fmla="*/ 200 h 373"/>
                <a:gd name="T78" fmla="*/ 129 w 369"/>
                <a:gd name="T79" fmla="*/ 182 h 373"/>
                <a:gd name="T80" fmla="*/ 98 w 369"/>
                <a:gd name="T81" fmla="*/ 169 h 373"/>
                <a:gd name="T82" fmla="*/ 72 w 369"/>
                <a:gd name="T83" fmla="*/ 165 h 373"/>
                <a:gd name="T84" fmla="*/ 55 w 369"/>
                <a:gd name="T85" fmla="*/ 172 h 373"/>
                <a:gd name="T86" fmla="*/ 44 w 369"/>
                <a:gd name="T87" fmla="*/ 186 h 373"/>
                <a:gd name="T88" fmla="*/ 38 w 369"/>
                <a:gd name="T89" fmla="*/ 202 h 373"/>
                <a:gd name="T90" fmla="*/ 36 w 369"/>
                <a:gd name="T91" fmla="*/ 215 h 373"/>
                <a:gd name="T92" fmla="*/ 36 w 369"/>
                <a:gd name="T93" fmla="*/ 222 h 373"/>
                <a:gd name="T94" fmla="*/ 0 w 369"/>
                <a:gd name="T95" fmla="*/ 205 h 373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369"/>
                <a:gd name="T145" fmla="*/ 0 h 373"/>
                <a:gd name="T146" fmla="*/ 369 w 369"/>
                <a:gd name="T147" fmla="*/ 373 h 373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369" h="373">
                  <a:moveTo>
                    <a:pt x="0" y="205"/>
                  </a:moveTo>
                  <a:lnTo>
                    <a:pt x="0" y="205"/>
                  </a:lnTo>
                  <a:lnTo>
                    <a:pt x="0" y="203"/>
                  </a:lnTo>
                  <a:lnTo>
                    <a:pt x="2" y="200"/>
                  </a:lnTo>
                  <a:lnTo>
                    <a:pt x="5" y="196"/>
                  </a:lnTo>
                  <a:lnTo>
                    <a:pt x="8" y="192"/>
                  </a:lnTo>
                  <a:lnTo>
                    <a:pt x="11" y="187"/>
                  </a:lnTo>
                  <a:lnTo>
                    <a:pt x="15" y="182"/>
                  </a:lnTo>
                  <a:lnTo>
                    <a:pt x="19" y="176"/>
                  </a:lnTo>
                  <a:lnTo>
                    <a:pt x="24" y="169"/>
                  </a:lnTo>
                  <a:lnTo>
                    <a:pt x="30" y="162"/>
                  </a:lnTo>
                  <a:lnTo>
                    <a:pt x="36" y="154"/>
                  </a:lnTo>
                  <a:lnTo>
                    <a:pt x="42" y="147"/>
                  </a:lnTo>
                  <a:lnTo>
                    <a:pt x="48" y="137"/>
                  </a:lnTo>
                  <a:lnTo>
                    <a:pt x="53" y="129"/>
                  </a:lnTo>
                  <a:lnTo>
                    <a:pt x="60" y="120"/>
                  </a:lnTo>
                  <a:lnTo>
                    <a:pt x="68" y="112"/>
                  </a:lnTo>
                  <a:lnTo>
                    <a:pt x="73" y="101"/>
                  </a:lnTo>
                  <a:lnTo>
                    <a:pt x="82" y="92"/>
                  </a:lnTo>
                  <a:lnTo>
                    <a:pt x="88" y="82"/>
                  </a:lnTo>
                  <a:lnTo>
                    <a:pt x="96" y="73"/>
                  </a:lnTo>
                  <a:lnTo>
                    <a:pt x="102" y="64"/>
                  </a:lnTo>
                  <a:lnTo>
                    <a:pt x="109" y="55"/>
                  </a:lnTo>
                  <a:lnTo>
                    <a:pt x="115" y="47"/>
                  </a:lnTo>
                  <a:lnTo>
                    <a:pt x="122" y="40"/>
                  </a:lnTo>
                  <a:lnTo>
                    <a:pt x="126" y="30"/>
                  </a:lnTo>
                  <a:lnTo>
                    <a:pt x="131" y="24"/>
                  </a:lnTo>
                  <a:lnTo>
                    <a:pt x="135" y="18"/>
                  </a:lnTo>
                  <a:lnTo>
                    <a:pt x="138" y="14"/>
                  </a:lnTo>
                  <a:lnTo>
                    <a:pt x="142" y="9"/>
                  </a:lnTo>
                  <a:lnTo>
                    <a:pt x="144" y="7"/>
                  </a:lnTo>
                  <a:lnTo>
                    <a:pt x="145" y="4"/>
                  </a:lnTo>
                  <a:lnTo>
                    <a:pt x="146" y="4"/>
                  </a:lnTo>
                  <a:lnTo>
                    <a:pt x="148" y="3"/>
                  </a:lnTo>
                  <a:lnTo>
                    <a:pt x="151" y="2"/>
                  </a:lnTo>
                  <a:lnTo>
                    <a:pt x="156" y="2"/>
                  </a:lnTo>
                  <a:lnTo>
                    <a:pt x="159" y="1"/>
                  </a:lnTo>
                  <a:lnTo>
                    <a:pt x="163" y="1"/>
                  </a:lnTo>
                  <a:lnTo>
                    <a:pt x="168" y="0"/>
                  </a:lnTo>
                  <a:lnTo>
                    <a:pt x="173" y="0"/>
                  </a:lnTo>
                  <a:lnTo>
                    <a:pt x="179" y="0"/>
                  </a:lnTo>
                  <a:lnTo>
                    <a:pt x="186" y="0"/>
                  </a:lnTo>
                  <a:lnTo>
                    <a:pt x="193" y="0"/>
                  </a:lnTo>
                  <a:lnTo>
                    <a:pt x="203" y="0"/>
                  </a:lnTo>
                  <a:lnTo>
                    <a:pt x="211" y="0"/>
                  </a:lnTo>
                  <a:lnTo>
                    <a:pt x="222" y="0"/>
                  </a:lnTo>
                  <a:lnTo>
                    <a:pt x="232" y="0"/>
                  </a:lnTo>
                  <a:lnTo>
                    <a:pt x="244" y="1"/>
                  </a:lnTo>
                  <a:lnTo>
                    <a:pt x="255" y="1"/>
                  </a:lnTo>
                  <a:lnTo>
                    <a:pt x="266" y="1"/>
                  </a:lnTo>
                  <a:lnTo>
                    <a:pt x="278" y="2"/>
                  </a:lnTo>
                  <a:lnTo>
                    <a:pt x="290" y="3"/>
                  </a:lnTo>
                  <a:lnTo>
                    <a:pt x="301" y="4"/>
                  </a:lnTo>
                  <a:lnTo>
                    <a:pt x="312" y="6"/>
                  </a:lnTo>
                  <a:lnTo>
                    <a:pt x="322" y="7"/>
                  </a:lnTo>
                  <a:lnTo>
                    <a:pt x="331" y="9"/>
                  </a:lnTo>
                  <a:lnTo>
                    <a:pt x="339" y="11"/>
                  </a:lnTo>
                  <a:lnTo>
                    <a:pt x="348" y="13"/>
                  </a:lnTo>
                  <a:lnTo>
                    <a:pt x="354" y="16"/>
                  </a:lnTo>
                  <a:lnTo>
                    <a:pt x="361" y="20"/>
                  </a:lnTo>
                  <a:lnTo>
                    <a:pt x="364" y="22"/>
                  </a:lnTo>
                  <a:lnTo>
                    <a:pt x="367" y="26"/>
                  </a:lnTo>
                  <a:lnTo>
                    <a:pt x="368" y="28"/>
                  </a:lnTo>
                  <a:lnTo>
                    <a:pt x="369" y="33"/>
                  </a:lnTo>
                  <a:lnTo>
                    <a:pt x="368" y="36"/>
                  </a:lnTo>
                  <a:lnTo>
                    <a:pt x="367" y="40"/>
                  </a:lnTo>
                  <a:lnTo>
                    <a:pt x="363" y="43"/>
                  </a:lnTo>
                  <a:lnTo>
                    <a:pt x="359" y="48"/>
                  </a:lnTo>
                  <a:lnTo>
                    <a:pt x="354" y="51"/>
                  </a:lnTo>
                  <a:lnTo>
                    <a:pt x="348" y="55"/>
                  </a:lnTo>
                  <a:lnTo>
                    <a:pt x="339" y="59"/>
                  </a:lnTo>
                  <a:lnTo>
                    <a:pt x="332" y="62"/>
                  </a:lnTo>
                  <a:lnTo>
                    <a:pt x="323" y="66"/>
                  </a:lnTo>
                  <a:lnTo>
                    <a:pt x="314" y="69"/>
                  </a:lnTo>
                  <a:lnTo>
                    <a:pt x="303" y="71"/>
                  </a:lnTo>
                  <a:lnTo>
                    <a:pt x="292" y="75"/>
                  </a:lnTo>
                  <a:lnTo>
                    <a:pt x="281" y="76"/>
                  </a:lnTo>
                  <a:lnTo>
                    <a:pt x="268" y="77"/>
                  </a:lnTo>
                  <a:lnTo>
                    <a:pt x="256" y="77"/>
                  </a:lnTo>
                  <a:lnTo>
                    <a:pt x="244" y="79"/>
                  </a:lnTo>
                  <a:lnTo>
                    <a:pt x="231" y="77"/>
                  </a:lnTo>
                  <a:lnTo>
                    <a:pt x="218" y="76"/>
                  </a:lnTo>
                  <a:lnTo>
                    <a:pt x="205" y="76"/>
                  </a:lnTo>
                  <a:lnTo>
                    <a:pt x="195" y="76"/>
                  </a:lnTo>
                  <a:lnTo>
                    <a:pt x="184" y="75"/>
                  </a:lnTo>
                  <a:lnTo>
                    <a:pt x="173" y="75"/>
                  </a:lnTo>
                  <a:lnTo>
                    <a:pt x="165" y="75"/>
                  </a:lnTo>
                  <a:lnTo>
                    <a:pt x="157" y="75"/>
                  </a:lnTo>
                  <a:lnTo>
                    <a:pt x="151" y="75"/>
                  </a:lnTo>
                  <a:lnTo>
                    <a:pt x="146" y="76"/>
                  </a:lnTo>
                  <a:lnTo>
                    <a:pt x="144" y="79"/>
                  </a:lnTo>
                  <a:lnTo>
                    <a:pt x="143" y="81"/>
                  </a:lnTo>
                  <a:lnTo>
                    <a:pt x="143" y="86"/>
                  </a:lnTo>
                  <a:lnTo>
                    <a:pt x="145" y="90"/>
                  </a:lnTo>
                  <a:lnTo>
                    <a:pt x="149" y="97"/>
                  </a:lnTo>
                  <a:lnTo>
                    <a:pt x="155" y="107"/>
                  </a:lnTo>
                  <a:lnTo>
                    <a:pt x="159" y="115"/>
                  </a:lnTo>
                  <a:lnTo>
                    <a:pt x="166" y="126"/>
                  </a:lnTo>
                  <a:lnTo>
                    <a:pt x="172" y="136"/>
                  </a:lnTo>
                  <a:lnTo>
                    <a:pt x="181" y="147"/>
                  </a:lnTo>
                  <a:lnTo>
                    <a:pt x="186" y="157"/>
                  </a:lnTo>
                  <a:lnTo>
                    <a:pt x="193" y="168"/>
                  </a:lnTo>
                  <a:lnTo>
                    <a:pt x="198" y="179"/>
                  </a:lnTo>
                  <a:lnTo>
                    <a:pt x="204" y="188"/>
                  </a:lnTo>
                  <a:lnTo>
                    <a:pt x="209" y="196"/>
                  </a:lnTo>
                  <a:lnTo>
                    <a:pt x="212" y="205"/>
                  </a:lnTo>
                  <a:lnTo>
                    <a:pt x="214" y="210"/>
                  </a:lnTo>
                  <a:lnTo>
                    <a:pt x="214" y="216"/>
                  </a:lnTo>
                  <a:lnTo>
                    <a:pt x="212" y="219"/>
                  </a:lnTo>
                  <a:lnTo>
                    <a:pt x="209" y="220"/>
                  </a:lnTo>
                  <a:lnTo>
                    <a:pt x="203" y="220"/>
                  </a:lnTo>
                  <a:lnTo>
                    <a:pt x="197" y="218"/>
                  </a:lnTo>
                  <a:lnTo>
                    <a:pt x="188" y="214"/>
                  </a:lnTo>
                  <a:lnTo>
                    <a:pt x="181" y="210"/>
                  </a:lnTo>
                  <a:lnTo>
                    <a:pt x="170" y="205"/>
                  </a:lnTo>
                  <a:lnTo>
                    <a:pt x="162" y="200"/>
                  </a:lnTo>
                  <a:lnTo>
                    <a:pt x="150" y="194"/>
                  </a:lnTo>
                  <a:lnTo>
                    <a:pt x="139" y="188"/>
                  </a:lnTo>
                  <a:lnTo>
                    <a:pt x="129" y="182"/>
                  </a:lnTo>
                  <a:lnTo>
                    <a:pt x="118" y="178"/>
                  </a:lnTo>
                  <a:lnTo>
                    <a:pt x="108" y="173"/>
                  </a:lnTo>
                  <a:lnTo>
                    <a:pt x="98" y="169"/>
                  </a:lnTo>
                  <a:lnTo>
                    <a:pt x="89" y="166"/>
                  </a:lnTo>
                  <a:lnTo>
                    <a:pt x="80" y="166"/>
                  </a:lnTo>
                  <a:lnTo>
                    <a:pt x="72" y="165"/>
                  </a:lnTo>
                  <a:lnTo>
                    <a:pt x="65" y="166"/>
                  </a:lnTo>
                  <a:lnTo>
                    <a:pt x="59" y="168"/>
                  </a:lnTo>
                  <a:lnTo>
                    <a:pt x="55" y="172"/>
                  </a:lnTo>
                  <a:lnTo>
                    <a:pt x="50" y="175"/>
                  </a:lnTo>
                  <a:lnTo>
                    <a:pt x="46" y="180"/>
                  </a:lnTo>
                  <a:lnTo>
                    <a:pt x="44" y="186"/>
                  </a:lnTo>
                  <a:lnTo>
                    <a:pt x="42" y="192"/>
                  </a:lnTo>
                  <a:lnTo>
                    <a:pt x="39" y="196"/>
                  </a:lnTo>
                  <a:lnTo>
                    <a:pt x="38" y="202"/>
                  </a:lnTo>
                  <a:lnTo>
                    <a:pt x="37" y="207"/>
                  </a:lnTo>
                  <a:lnTo>
                    <a:pt x="37" y="212"/>
                  </a:lnTo>
                  <a:lnTo>
                    <a:pt x="36" y="215"/>
                  </a:lnTo>
                  <a:lnTo>
                    <a:pt x="36" y="219"/>
                  </a:lnTo>
                  <a:lnTo>
                    <a:pt x="36" y="220"/>
                  </a:lnTo>
                  <a:lnTo>
                    <a:pt x="36" y="222"/>
                  </a:lnTo>
                  <a:lnTo>
                    <a:pt x="142" y="373"/>
                  </a:lnTo>
                  <a:lnTo>
                    <a:pt x="0" y="205"/>
                  </a:lnTo>
                  <a:close/>
                </a:path>
              </a:pathLst>
            </a:custGeom>
            <a:solidFill>
              <a:srgbClr val="4A687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339" name="Freeform 94"/>
            <p:cNvSpPr>
              <a:spLocks/>
            </p:cNvSpPr>
            <p:nvPr/>
          </p:nvSpPr>
          <p:spPr bwMode="auto">
            <a:xfrm>
              <a:off x="1845" y="2108"/>
              <a:ext cx="116" cy="321"/>
            </a:xfrm>
            <a:custGeom>
              <a:avLst/>
              <a:gdLst>
                <a:gd name="T0" fmla="*/ 116 w 116"/>
                <a:gd name="T1" fmla="*/ 15 h 321"/>
                <a:gd name="T2" fmla="*/ 114 w 116"/>
                <a:gd name="T3" fmla="*/ 14 h 321"/>
                <a:gd name="T4" fmla="*/ 113 w 116"/>
                <a:gd name="T5" fmla="*/ 13 h 321"/>
                <a:gd name="T6" fmla="*/ 110 w 116"/>
                <a:gd name="T7" fmla="*/ 11 h 321"/>
                <a:gd name="T8" fmla="*/ 106 w 116"/>
                <a:gd name="T9" fmla="*/ 8 h 321"/>
                <a:gd name="T10" fmla="*/ 100 w 116"/>
                <a:gd name="T11" fmla="*/ 6 h 321"/>
                <a:gd name="T12" fmla="*/ 95 w 116"/>
                <a:gd name="T13" fmla="*/ 4 h 321"/>
                <a:gd name="T14" fmla="*/ 90 w 116"/>
                <a:gd name="T15" fmla="*/ 1 h 321"/>
                <a:gd name="T16" fmla="*/ 83 w 116"/>
                <a:gd name="T17" fmla="*/ 0 h 321"/>
                <a:gd name="T18" fmla="*/ 75 w 116"/>
                <a:gd name="T19" fmla="*/ 0 h 321"/>
                <a:gd name="T20" fmla="*/ 68 w 116"/>
                <a:gd name="T21" fmla="*/ 3 h 321"/>
                <a:gd name="T22" fmla="*/ 61 w 116"/>
                <a:gd name="T23" fmla="*/ 5 h 321"/>
                <a:gd name="T24" fmla="*/ 57 w 116"/>
                <a:gd name="T25" fmla="*/ 6 h 321"/>
                <a:gd name="T26" fmla="*/ 51 w 116"/>
                <a:gd name="T27" fmla="*/ 8 h 321"/>
                <a:gd name="T28" fmla="*/ 46 w 116"/>
                <a:gd name="T29" fmla="*/ 11 h 321"/>
                <a:gd name="T30" fmla="*/ 44 w 116"/>
                <a:gd name="T31" fmla="*/ 11 h 321"/>
                <a:gd name="T32" fmla="*/ 44 w 116"/>
                <a:gd name="T33" fmla="*/ 13 h 321"/>
                <a:gd name="T34" fmla="*/ 39 w 116"/>
                <a:gd name="T35" fmla="*/ 130 h 321"/>
                <a:gd name="T36" fmla="*/ 55 w 116"/>
                <a:gd name="T37" fmla="*/ 143 h 321"/>
                <a:gd name="T38" fmla="*/ 23 w 116"/>
                <a:gd name="T39" fmla="*/ 250 h 321"/>
                <a:gd name="T40" fmla="*/ 0 w 116"/>
                <a:gd name="T41" fmla="*/ 312 h 321"/>
                <a:gd name="T42" fmla="*/ 15 w 116"/>
                <a:gd name="T43" fmla="*/ 321 h 321"/>
                <a:gd name="T44" fmla="*/ 13 w 116"/>
                <a:gd name="T45" fmla="*/ 304 h 321"/>
                <a:gd name="T46" fmla="*/ 45 w 116"/>
                <a:gd name="T47" fmla="*/ 209 h 321"/>
                <a:gd name="T48" fmla="*/ 61 w 116"/>
                <a:gd name="T49" fmla="*/ 185 h 321"/>
                <a:gd name="T50" fmla="*/ 71 w 116"/>
                <a:gd name="T51" fmla="*/ 143 h 321"/>
                <a:gd name="T52" fmla="*/ 91 w 116"/>
                <a:gd name="T53" fmla="*/ 143 h 321"/>
                <a:gd name="T54" fmla="*/ 90 w 116"/>
                <a:gd name="T55" fmla="*/ 140 h 321"/>
                <a:gd name="T56" fmla="*/ 88 w 116"/>
                <a:gd name="T57" fmla="*/ 134 h 321"/>
                <a:gd name="T58" fmla="*/ 85 w 116"/>
                <a:gd name="T59" fmla="*/ 127 h 321"/>
                <a:gd name="T60" fmla="*/ 81 w 116"/>
                <a:gd name="T61" fmla="*/ 123 h 321"/>
                <a:gd name="T62" fmla="*/ 75 w 116"/>
                <a:gd name="T63" fmla="*/ 119 h 321"/>
                <a:gd name="T64" fmla="*/ 71 w 116"/>
                <a:gd name="T65" fmla="*/ 118 h 321"/>
                <a:gd name="T66" fmla="*/ 67 w 116"/>
                <a:gd name="T67" fmla="*/ 118 h 321"/>
                <a:gd name="T68" fmla="*/ 65 w 116"/>
                <a:gd name="T69" fmla="*/ 118 h 321"/>
                <a:gd name="T70" fmla="*/ 72 w 116"/>
                <a:gd name="T71" fmla="*/ 43 h 321"/>
                <a:gd name="T72" fmla="*/ 111 w 116"/>
                <a:gd name="T73" fmla="*/ 36 h 321"/>
                <a:gd name="T74" fmla="*/ 116 w 116"/>
                <a:gd name="T75" fmla="*/ 15 h 321"/>
                <a:gd name="T76" fmla="*/ 116 w 116"/>
                <a:gd name="T77" fmla="*/ 15 h 321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116"/>
                <a:gd name="T118" fmla="*/ 0 h 321"/>
                <a:gd name="T119" fmla="*/ 116 w 116"/>
                <a:gd name="T120" fmla="*/ 321 h 321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116" h="321">
                  <a:moveTo>
                    <a:pt x="116" y="15"/>
                  </a:moveTo>
                  <a:lnTo>
                    <a:pt x="114" y="14"/>
                  </a:lnTo>
                  <a:lnTo>
                    <a:pt x="113" y="13"/>
                  </a:lnTo>
                  <a:lnTo>
                    <a:pt x="110" y="11"/>
                  </a:lnTo>
                  <a:lnTo>
                    <a:pt x="106" y="8"/>
                  </a:lnTo>
                  <a:lnTo>
                    <a:pt x="100" y="6"/>
                  </a:lnTo>
                  <a:lnTo>
                    <a:pt x="95" y="4"/>
                  </a:lnTo>
                  <a:lnTo>
                    <a:pt x="90" y="1"/>
                  </a:lnTo>
                  <a:lnTo>
                    <a:pt x="83" y="0"/>
                  </a:lnTo>
                  <a:lnTo>
                    <a:pt x="75" y="0"/>
                  </a:lnTo>
                  <a:lnTo>
                    <a:pt x="68" y="3"/>
                  </a:lnTo>
                  <a:lnTo>
                    <a:pt x="61" y="5"/>
                  </a:lnTo>
                  <a:lnTo>
                    <a:pt x="57" y="6"/>
                  </a:lnTo>
                  <a:lnTo>
                    <a:pt x="51" y="8"/>
                  </a:lnTo>
                  <a:lnTo>
                    <a:pt x="46" y="11"/>
                  </a:lnTo>
                  <a:lnTo>
                    <a:pt x="44" y="11"/>
                  </a:lnTo>
                  <a:lnTo>
                    <a:pt x="44" y="13"/>
                  </a:lnTo>
                  <a:lnTo>
                    <a:pt x="39" y="130"/>
                  </a:lnTo>
                  <a:lnTo>
                    <a:pt x="55" y="143"/>
                  </a:lnTo>
                  <a:lnTo>
                    <a:pt x="23" y="250"/>
                  </a:lnTo>
                  <a:lnTo>
                    <a:pt x="0" y="312"/>
                  </a:lnTo>
                  <a:lnTo>
                    <a:pt x="15" y="321"/>
                  </a:lnTo>
                  <a:lnTo>
                    <a:pt x="13" y="304"/>
                  </a:lnTo>
                  <a:lnTo>
                    <a:pt x="45" y="209"/>
                  </a:lnTo>
                  <a:lnTo>
                    <a:pt x="61" y="185"/>
                  </a:lnTo>
                  <a:lnTo>
                    <a:pt x="71" y="143"/>
                  </a:lnTo>
                  <a:lnTo>
                    <a:pt x="91" y="143"/>
                  </a:lnTo>
                  <a:lnTo>
                    <a:pt x="90" y="140"/>
                  </a:lnTo>
                  <a:lnTo>
                    <a:pt x="88" y="134"/>
                  </a:lnTo>
                  <a:lnTo>
                    <a:pt x="85" y="127"/>
                  </a:lnTo>
                  <a:lnTo>
                    <a:pt x="81" y="123"/>
                  </a:lnTo>
                  <a:lnTo>
                    <a:pt x="75" y="119"/>
                  </a:lnTo>
                  <a:lnTo>
                    <a:pt x="71" y="118"/>
                  </a:lnTo>
                  <a:lnTo>
                    <a:pt x="67" y="118"/>
                  </a:lnTo>
                  <a:lnTo>
                    <a:pt x="65" y="118"/>
                  </a:lnTo>
                  <a:lnTo>
                    <a:pt x="72" y="43"/>
                  </a:lnTo>
                  <a:lnTo>
                    <a:pt x="111" y="36"/>
                  </a:lnTo>
                  <a:lnTo>
                    <a:pt x="116" y="15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340" name="Freeform 95"/>
            <p:cNvSpPr>
              <a:spLocks/>
            </p:cNvSpPr>
            <p:nvPr/>
          </p:nvSpPr>
          <p:spPr bwMode="auto">
            <a:xfrm>
              <a:off x="1878" y="1798"/>
              <a:ext cx="118" cy="194"/>
            </a:xfrm>
            <a:custGeom>
              <a:avLst/>
              <a:gdLst>
                <a:gd name="T0" fmla="*/ 7 w 118"/>
                <a:gd name="T1" fmla="*/ 11 h 194"/>
                <a:gd name="T2" fmla="*/ 7 w 118"/>
                <a:gd name="T3" fmla="*/ 10 h 194"/>
                <a:gd name="T4" fmla="*/ 10 w 118"/>
                <a:gd name="T5" fmla="*/ 9 h 194"/>
                <a:gd name="T6" fmla="*/ 11 w 118"/>
                <a:gd name="T7" fmla="*/ 6 h 194"/>
                <a:gd name="T8" fmla="*/ 15 w 118"/>
                <a:gd name="T9" fmla="*/ 5 h 194"/>
                <a:gd name="T10" fmla="*/ 20 w 118"/>
                <a:gd name="T11" fmla="*/ 3 h 194"/>
                <a:gd name="T12" fmla="*/ 27 w 118"/>
                <a:gd name="T13" fmla="*/ 2 h 194"/>
                <a:gd name="T14" fmla="*/ 31 w 118"/>
                <a:gd name="T15" fmla="*/ 2 h 194"/>
                <a:gd name="T16" fmla="*/ 34 w 118"/>
                <a:gd name="T17" fmla="*/ 0 h 194"/>
                <a:gd name="T18" fmla="*/ 39 w 118"/>
                <a:gd name="T19" fmla="*/ 0 h 194"/>
                <a:gd name="T20" fmla="*/ 44 w 118"/>
                <a:gd name="T21" fmla="*/ 2 h 194"/>
                <a:gd name="T22" fmla="*/ 48 w 118"/>
                <a:gd name="T23" fmla="*/ 2 h 194"/>
                <a:gd name="T24" fmla="*/ 52 w 118"/>
                <a:gd name="T25" fmla="*/ 2 h 194"/>
                <a:gd name="T26" fmla="*/ 57 w 118"/>
                <a:gd name="T27" fmla="*/ 2 h 194"/>
                <a:gd name="T28" fmla="*/ 62 w 118"/>
                <a:gd name="T29" fmla="*/ 3 h 194"/>
                <a:gd name="T30" fmla="*/ 67 w 118"/>
                <a:gd name="T31" fmla="*/ 3 h 194"/>
                <a:gd name="T32" fmla="*/ 72 w 118"/>
                <a:gd name="T33" fmla="*/ 5 h 194"/>
                <a:gd name="T34" fmla="*/ 77 w 118"/>
                <a:gd name="T35" fmla="*/ 5 h 194"/>
                <a:gd name="T36" fmla="*/ 81 w 118"/>
                <a:gd name="T37" fmla="*/ 7 h 194"/>
                <a:gd name="T38" fmla="*/ 85 w 118"/>
                <a:gd name="T39" fmla="*/ 9 h 194"/>
                <a:gd name="T40" fmla="*/ 90 w 118"/>
                <a:gd name="T41" fmla="*/ 10 h 194"/>
                <a:gd name="T42" fmla="*/ 93 w 118"/>
                <a:gd name="T43" fmla="*/ 10 h 194"/>
                <a:gd name="T44" fmla="*/ 97 w 118"/>
                <a:gd name="T45" fmla="*/ 12 h 194"/>
                <a:gd name="T46" fmla="*/ 100 w 118"/>
                <a:gd name="T47" fmla="*/ 13 h 194"/>
                <a:gd name="T48" fmla="*/ 103 w 118"/>
                <a:gd name="T49" fmla="*/ 15 h 194"/>
                <a:gd name="T50" fmla="*/ 100 w 118"/>
                <a:gd name="T51" fmla="*/ 15 h 194"/>
                <a:gd name="T52" fmla="*/ 95 w 118"/>
                <a:gd name="T53" fmla="*/ 16 h 194"/>
                <a:gd name="T54" fmla="*/ 91 w 118"/>
                <a:gd name="T55" fmla="*/ 16 h 194"/>
                <a:gd name="T56" fmla="*/ 86 w 118"/>
                <a:gd name="T57" fmla="*/ 17 h 194"/>
                <a:gd name="T58" fmla="*/ 81 w 118"/>
                <a:gd name="T59" fmla="*/ 19 h 194"/>
                <a:gd name="T60" fmla="*/ 77 w 118"/>
                <a:gd name="T61" fmla="*/ 20 h 194"/>
                <a:gd name="T62" fmla="*/ 71 w 118"/>
                <a:gd name="T63" fmla="*/ 23 h 194"/>
                <a:gd name="T64" fmla="*/ 66 w 118"/>
                <a:gd name="T65" fmla="*/ 25 h 194"/>
                <a:gd name="T66" fmla="*/ 60 w 118"/>
                <a:gd name="T67" fmla="*/ 27 h 194"/>
                <a:gd name="T68" fmla="*/ 55 w 118"/>
                <a:gd name="T69" fmla="*/ 31 h 194"/>
                <a:gd name="T70" fmla="*/ 50 w 118"/>
                <a:gd name="T71" fmla="*/ 35 h 194"/>
                <a:gd name="T72" fmla="*/ 46 w 118"/>
                <a:gd name="T73" fmla="*/ 39 h 194"/>
                <a:gd name="T74" fmla="*/ 41 w 118"/>
                <a:gd name="T75" fmla="*/ 44 h 194"/>
                <a:gd name="T76" fmla="*/ 39 w 118"/>
                <a:gd name="T77" fmla="*/ 49 h 194"/>
                <a:gd name="T78" fmla="*/ 35 w 118"/>
                <a:gd name="T79" fmla="*/ 53 h 194"/>
                <a:gd name="T80" fmla="*/ 33 w 118"/>
                <a:gd name="T81" fmla="*/ 59 h 194"/>
                <a:gd name="T82" fmla="*/ 31 w 118"/>
                <a:gd name="T83" fmla="*/ 66 h 194"/>
                <a:gd name="T84" fmla="*/ 31 w 118"/>
                <a:gd name="T85" fmla="*/ 72 h 194"/>
                <a:gd name="T86" fmla="*/ 30 w 118"/>
                <a:gd name="T87" fmla="*/ 78 h 194"/>
                <a:gd name="T88" fmla="*/ 30 w 118"/>
                <a:gd name="T89" fmla="*/ 85 h 194"/>
                <a:gd name="T90" fmla="*/ 30 w 118"/>
                <a:gd name="T91" fmla="*/ 91 h 194"/>
                <a:gd name="T92" fmla="*/ 31 w 118"/>
                <a:gd name="T93" fmla="*/ 98 h 194"/>
                <a:gd name="T94" fmla="*/ 31 w 118"/>
                <a:gd name="T95" fmla="*/ 103 h 194"/>
                <a:gd name="T96" fmla="*/ 31 w 118"/>
                <a:gd name="T97" fmla="*/ 109 h 194"/>
                <a:gd name="T98" fmla="*/ 32 w 118"/>
                <a:gd name="T99" fmla="*/ 113 h 194"/>
                <a:gd name="T100" fmla="*/ 33 w 118"/>
                <a:gd name="T101" fmla="*/ 118 h 194"/>
                <a:gd name="T102" fmla="*/ 34 w 118"/>
                <a:gd name="T103" fmla="*/ 124 h 194"/>
                <a:gd name="T104" fmla="*/ 35 w 118"/>
                <a:gd name="T105" fmla="*/ 126 h 194"/>
                <a:gd name="T106" fmla="*/ 105 w 118"/>
                <a:gd name="T107" fmla="*/ 149 h 194"/>
                <a:gd name="T108" fmla="*/ 118 w 118"/>
                <a:gd name="T109" fmla="*/ 191 h 194"/>
                <a:gd name="T110" fmla="*/ 0 w 118"/>
                <a:gd name="T111" fmla="*/ 194 h 194"/>
                <a:gd name="T112" fmla="*/ 12 w 118"/>
                <a:gd name="T113" fmla="*/ 124 h 194"/>
                <a:gd name="T114" fmla="*/ 7 w 118"/>
                <a:gd name="T115" fmla="*/ 11 h 194"/>
                <a:gd name="T116" fmla="*/ 7 w 118"/>
                <a:gd name="T117" fmla="*/ 11 h 194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18"/>
                <a:gd name="T178" fmla="*/ 0 h 194"/>
                <a:gd name="T179" fmla="*/ 118 w 118"/>
                <a:gd name="T180" fmla="*/ 194 h 194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18" h="194">
                  <a:moveTo>
                    <a:pt x="7" y="11"/>
                  </a:moveTo>
                  <a:lnTo>
                    <a:pt x="7" y="10"/>
                  </a:lnTo>
                  <a:lnTo>
                    <a:pt x="10" y="9"/>
                  </a:lnTo>
                  <a:lnTo>
                    <a:pt x="11" y="6"/>
                  </a:lnTo>
                  <a:lnTo>
                    <a:pt x="15" y="5"/>
                  </a:lnTo>
                  <a:lnTo>
                    <a:pt x="20" y="3"/>
                  </a:lnTo>
                  <a:lnTo>
                    <a:pt x="27" y="2"/>
                  </a:lnTo>
                  <a:lnTo>
                    <a:pt x="31" y="2"/>
                  </a:lnTo>
                  <a:lnTo>
                    <a:pt x="34" y="0"/>
                  </a:lnTo>
                  <a:lnTo>
                    <a:pt x="39" y="0"/>
                  </a:lnTo>
                  <a:lnTo>
                    <a:pt x="44" y="2"/>
                  </a:lnTo>
                  <a:lnTo>
                    <a:pt x="48" y="2"/>
                  </a:lnTo>
                  <a:lnTo>
                    <a:pt x="52" y="2"/>
                  </a:lnTo>
                  <a:lnTo>
                    <a:pt x="57" y="2"/>
                  </a:lnTo>
                  <a:lnTo>
                    <a:pt x="62" y="3"/>
                  </a:lnTo>
                  <a:lnTo>
                    <a:pt x="67" y="3"/>
                  </a:lnTo>
                  <a:lnTo>
                    <a:pt x="72" y="5"/>
                  </a:lnTo>
                  <a:lnTo>
                    <a:pt x="77" y="5"/>
                  </a:lnTo>
                  <a:lnTo>
                    <a:pt x="81" y="7"/>
                  </a:lnTo>
                  <a:lnTo>
                    <a:pt x="85" y="9"/>
                  </a:lnTo>
                  <a:lnTo>
                    <a:pt x="90" y="10"/>
                  </a:lnTo>
                  <a:lnTo>
                    <a:pt x="93" y="10"/>
                  </a:lnTo>
                  <a:lnTo>
                    <a:pt x="97" y="12"/>
                  </a:lnTo>
                  <a:lnTo>
                    <a:pt x="100" y="13"/>
                  </a:lnTo>
                  <a:lnTo>
                    <a:pt x="103" y="15"/>
                  </a:lnTo>
                  <a:lnTo>
                    <a:pt x="100" y="15"/>
                  </a:lnTo>
                  <a:lnTo>
                    <a:pt x="95" y="16"/>
                  </a:lnTo>
                  <a:lnTo>
                    <a:pt x="91" y="16"/>
                  </a:lnTo>
                  <a:lnTo>
                    <a:pt x="86" y="17"/>
                  </a:lnTo>
                  <a:lnTo>
                    <a:pt x="81" y="19"/>
                  </a:lnTo>
                  <a:lnTo>
                    <a:pt x="77" y="20"/>
                  </a:lnTo>
                  <a:lnTo>
                    <a:pt x="71" y="23"/>
                  </a:lnTo>
                  <a:lnTo>
                    <a:pt x="66" y="25"/>
                  </a:lnTo>
                  <a:lnTo>
                    <a:pt x="60" y="27"/>
                  </a:lnTo>
                  <a:lnTo>
                    <a:pt x="55" y="31"/>
                  </a:lnTo>
                  <a:lnTo>
                    <a:pt x="50" y="35"/>
                  </a:lnTo>
                  <a:lnTo>
                    <a:pt x="46" y="39"/>
                  </a:lnTo>
                  <a:lnTo>
                    <a:pt x="41" y="44"/>
                  </a:lnTo>
                  <a:lnTo>
                    <a:pt x="39" y="49"/>
                  </a:lnTo>
                  <a:lnTo>
                    <a:pt x="35" y="53"/>
                  </a:lnTo>
                  <a:lnTo>
                    <a:pt x="33" y="59"/>
                  </a:lnTo>
                  <a:lnTo>
                    <a:pt x="31" y="66"/>
                  </a:lnTo>
                  <a:lnTo>
                    <a:pt x="31" y="72"/>
                  </a:lnTo>
                  <a:lnTo>
                    <a:pt x="30" y="78"/>
                  </a:lnTo>
                  <a:lnTo>
                    <a:pt x="30" y="85"/>
                  </a:lnTo>
                  <a:lnTo>
                    <a:pt x="30" y="91"/>
                  </a:lnTo>
                  <a:lnTo>
                    <a:pt x="31" y="98"/>
                  </a:lnTo>
                  <a:lnTo>
                    <a:pt x="31" y="103"/>
                  </a:lnTo>
                  <a:lnTo>
                    <a:pt x="31" y="109"/>
                  </a:lnTo>
                  <a:lnTo>
                    <a:pt x="32" y="113"/>
                  </a:lnTo>
                  <a:lnTo>
                    <a:pt x="33" y="118"/>
                  </a:lnTo>
                  <a:lnTo>
                    <a:pt x="34" y="124"/>
                  </a:lnTo>
                  <a:lnTo>
                    <a:pt x="35" y="126"/>
                  </a:lnTo>
                  <a:lnTo>
                    <a:pt x="105" y="149"/>
                  </a:lnTo>
                  <a:lnTo>
                    <a:pt x="118" y="191"/>
                  </a:lnTo>
                  <a:lnTo>
                    <a:pt x="0" y="194"/>
                  </a:lnTo>
                  <a:lnTo>
                    <a:pt x="12" y="124"/>
                  </a:lnTo>
                  <a:lnTo>
                    <a:pt x="7" y="11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341" name="Freeform 96"/>
            <p:cNvSpPr>
              <a:spLocks/>
            </p:cNvSpPr>
            <p:nvPr/>
          </p:nvSpPr>
          <p:spPr bwMode="auto">
            <a:xfrm>
              <a:off x="1812" y="1960"/>
              <a:ext cx="212" cy="258"/>
            </a:xfrm>
            <a:custGeom>
              <a:avLst/>
              <a:gdLst>
                <a:gd name="T0" fmla="*/ 39 w 212"/>
                <a:gd name="T1" fmla="*/ 9 h 258"/>
                <a:gd name="T2" fmla="*/ 48 w 212"/>
                <a:gd name="T3" fmla="*/ 7 h 258"/>
                <a:gd name="T4" fmla="*/ 67 w 212"/>
                <a:gd name="T5" fmla="*/ 4 h 258"/>
                <a:gd name="T6" fmla="*/ 87 w 212"/>
                <a:gd name="T7" fmla="*/ 1 h 258"/>
                <a:gd name="T8" fmla="*/ 111 w 212"/>
                <a:gd name="T9" fmla="*/ 0 h 258"/>
                <a:gd name="T10" fmla="*/ 132 w 212"/>
                <a:gd name="T11" fmla="*/ 2 h 258"/>
                <a:gd name="T12" fmla="*/ 152 w 212"/>
                <a:gd name="T13" fmla="*/ 8 h 258"/>
                <a:gd name="T14" fmla="*/ 169 w 212"/>
                <a:gd name="T15" fmla="*/ 15 h 258"/>
                <a:gd name="T16" fmla="*/ 180 w 212"/>
                <a:gd name="T17" fmla="*/ 22 h 258"/>
                <a:gd name="T18" fmla="*/ 191 w 212"/>
                <a:gd name="T19" fmla="*/ 29 h 258"/>
                <a:gd name="T20" fmla="*/ 193 w 212"/>
                <a:gd name="T21" fmla="*/ 34 h 258"/>
                <a:gd name="T22" fmla="*/ 199 w 212"/>
                <a:gd name="T23" fmla="*/ 49 h 258"/>
                <a:gd name="T24" fmla="*/ 203 w 212"/>
                <a:gd name="T25" fmla="*/ 68 h 258"/>
                <a:gd name="T26" fmla="*/ 199 w 212"/>
                <a:gd name="T27" fmla="*/ 81 h 258"/>
                <a:gd name="T28" fmla="*/ 192 w 212"/>
                <a:gd name="T29" fmla="*/ 89 h 258"/>
                <a:gd name="T30" fmla="*/ 203 w 212"/>
                <a:gd name="T31" fmla="*/ 102 h 258"/>
                <a:gd name="T32" fmla="*/ 212 w 212"/>
                <a:gd name="T33" fmla="*/ 118 h 258"/>
                <a:gd name="T34" fmla="*/ 209 w 212"/>
                <a:gd name="T35" fmla="*/ 129 h 258"/>
                <a:gd name="T36" fmla="*/ 200 w 212"/>
                <a:gd name="T37" fmla="*/ 139 h 258"/>
                <a:gd name="T38" fmla="*/ 185 w 212"/>
                <a:gd name="T39" fmla="*/ 142 h 258"/>
                <a:gd name="T40" fmla="*/ 196 w 212"/>
                <a:gd name="T41" fmla="*/ 154 h 258"/>
                <a:gd name="T42" fmla="*/ 196 w 212"/>
                <a:gd name="T43" fmla="*/ 167 h 258"/>
                <a:gd name="T44" fmla="*/ 181 w 212"/>
                <a:gd name="T45" fmla="*/ 176 h 258"/>
                <a:gd name="T46" fmla="*/ 169 w 212"/>
                <a:gd name="T47" fmla="*/ 182 h 258"/>
                <a:gd name="T48" fmla="*/ 164 w 212"/>
                <a:gd name="T49" fmla="*/ 180 h 258"/>
                <a:gd name="T50" fmla="*/ 151 w 212"/>
                <a:gd name="T51" fmla="*/ 168 h 258"/>
                <a:gd name="T52" fmla="*/ 131 w 212"/>
                <a:gd name="T53" fmla="*/ 159 h 258"/>
                <a:gd name="T54" fmla="*/ 118 w 212"/>
                <a:gd name="T55" fmla="*/ 156 h 258"/>
                <a:gd name="T56" fmla="*/ 105 w 212"/>
                <a:gd name="T57" fmla="*/ 156 h 258"/>
                <a:gd name="T58" fmla="*/ 91 w 212"/>
                <a:gd name="T59" fmla="*/ 158 h 258"/>
                <a:gd name="T60" fmla="*/ 81 w 212"/>
                <a:gd name="T61" fmla="*/ 161 h 258"/>
                <a:gd name="T62" fmla="*/ 71 w 212"/>
                <a:gd name="T63" fmla="*/ 257 h 258"/>
                <a:gd name="T64" fmla="*/ 53 w 212"/>
                <a:gd name="T65" fmla="*/ 258 h 258"/>
                <a:gd name="T66" fmla="*/ 40 w 212"/>
                <a:gd name="T67" fmla="*/ 254 h 258"/>
                <a:gd name="T68" fmla="*/ 28 w 212"/>
                <a:gd name="T69" fmla="*/ 246 h 258"/>
                <a:gd name="T70" fmla="*/ 19 w 212"/>
                <a:gd name="T71" fmla="*/ 233 h 258"/>
                <a:gd name="T72" fmla="*/ 12 w 212"/>
                <a:gd name="T73" fmla="*/ 218 h 258"/>
                <a:gd name="T74" fmla="*/ 6 w 212"/>
                <a:gd name="T75" fmla="*/ 200 h 258"/>
                <a:gd name="T76" fmla="*/ 1 w 212"/>
                <a:gd name="T77" fmla="*/ 182 h 258"/>
                <a:gd name="T78" fmla="*/ 0 w 212"/>
                <a:gd name="T79" fmla="*/ 166 h 258"/>
                <a:gd name="T80" fmla="*/ 1 w 212"/>
                <a:gd name="T81" fmla="*/ 154 h 258"/>
                <a:gd name="T82" fmla="*/ 3 w 212"/>
                <a:gd name="T83" fmla="*/ 146 h 258"/>
                <a:gd name="T84" fmla="*/ 11 w 212"/>
                <a:gd name="T85" fmla="*/ 132 h 258"/>
                <a:gd name="T86" fmla="*/ 10 w 212"/>
                <a:gd name="T87" fmla="*/ 113 h 258"/>
                <a:gd name="T88" fmla="*/ 6 w 212"/>
                <a:gd name="T89" fmla="*/ 100 h 258"/>
                <a:gd name="T90" fmla="*/ 5 w 212"/>
                <a:gd name="T91" fmla="*/ 86 h 258"/>
                <a:gd name="T92" fmla="*/ 10 w 212"/>
                <a:gd name="T93" fmla="*/ 70 h 258"/>
                <a:gd name="T94" fmla="*/ 14 w 212"/>
                <a:gd name="T95" fmla="*/ 61 h 258"/>
                <a:gd name="T96" fmla="*/ 8 w 212"/>
                <a:gd name="T97" fmla="*/ 54 h 258"/>
                <a:gd name="T98" fmla="*/ 18 w 212"/>
                <a:gd name="T99" fmla="*/ 37 h 258"/>
                <a:gd name="T100" fmla="*/ 30 w 212"/>
                <a:gd name="T101" fmla="*/ 19 h 258"/>
                <a:gd name="T102" fmla="*/ 37 w 212"/>
                <a:gd name="T103" fmla="*/ 10 h 258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212"/>
                <a:gd name="T157" fmla="*/ 0 h 258"/>
                <a:gd name="T158" fmla="*/ 212 w 212"/>
                <a:gd name="T159" fmla="*/ 258 h 258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212" h="258">
                  <a:moveTo>
                    <a:pt x="37" y="10"/>
                  </a:moveTo>
                  <a:lnTo>
                    <a:pt x="37" y="10"/>
                  </a:lnTo>
                  <a:lnTo>
                    <a:pt x="39" y="9"/>
                  </a:lnTo>
                  <a:lnTo>
                    <a:pt x="41" y="8"/>
                  </a:lnTo>
                  <a:lnTo>
                    <a:pt x="46" y="8"/>
                  </a:lnTo>
                  <a:lnTo>
                    <a:pt x="48" y="7"/>
                  </a:lnTo>
                  <a:lnTo>
                    <a:pt x="54" y="7"/>
                  </a:lnTo>
                  <a:lnTo>
                    <a:pt x="60" y="4"/>
                  </a:lnTo>
                  <a:lnTo>
                    <a:pt x="67" y="4"/>
                  </a:lnTo>
                  <a:lnTo>
                    <a:pt x="73" y="3"/>
                  </a:lnTo>
                  <a:lnTo>
                    <a:pt x="80" y="2"/>
                  </a:lnTo>
                  <a:lnTo>
                    <a:pt x="87" y="1"/>
                  </a:lnTo>
                  <a:lnTo>
                    <a:pt x="96" y="1"/>
                  </a:lnTo>
                  <a:lnTo>
                    <a:pt x="103" y="0"/>
                  </a:lnTo>
                  <a:lnTo>
                    <a:pt x="111" y="0"/>
                  </a:lnTo>
                  <a:lnTo>
                    <a:pt x="118" y="1"/>
                  </a:lnTo>
                  <a:lnTo>
                    <a:pt x="126" y="2"/>
                  </a:lnTo>
                  <a:lnTo>
                    <a:pt x="132" y="2"/>
                  </a:lnTo>
                  <a:lnTo>
                    <a:pt x="139" y="3"/>
                  </a:lnTo>
                  <a:lnTo>
                    <a:pt x="145" y="6"/>
                  </a:lnTo>
                  <a:lnTo>
                    <a:pt x="152" y="8"/>
                  </a:lnTo>
                  <a:lnTo>
                    <a:pt x="158" y="10"/>
                  </a:lnTo>
                  <a:lnTo>
                    <a:pt x="163" y="12"/>
                  </a:lnTo>
                  <a:lnTo>
                    <a:pt x="169" y="15"/>
                  </a:lnTo>
                  <a:lnTo>
                    <a:pt x="173" y="17"/>
                  </a:lnTo>
                  <a:lnTo>
                    <a:pt x="177" y="20"/>
                  </a:lnTo>
                  <a:lnTo>
                    <a:pt x="180" y="22"/>
                  </a:lnTo>
                  <a:lnTo>
                    <a:pt x="184" y="24"/>
                  </a:lnTo>
                  <a:lnTo>
                    <a:pt x="187" y="26"/>
                  </a:lnTo>
                  <a:lnTo>
                    <a:pt x="191" y="29"/>
                  </a:lnTo>
                  <a:lnTo>
                    <a:pt x="192" y="30"/>
                  </a:lnTo>
                  <a:lnTo>
                    <a:pt x="192" y="32"/>
                  </a:lnTo>
                  <a:lnTo>
                    <a:pt x="193" y="34"/>
                  </a:lnTo>
                  <a:lnTo>
                    <a:pt x="196" y="37"/>
                  </a:lnTo>
                  <a:lnTo>
                    <a:pt x="198" y="43"/>
                  </a:lnTo>
                  <a:lnTo>
                    <a:pt x="199" y="49"/>
                  </a:lnTo>
                  <a:lnTo>
                    <a:pt x="201" y="55"/>
                  </a:lnTo>
                  <a:lnTo>
                    <a:pt x="203" y="62"/>
                  </a:lnTo>
                  <a:lnTo>
                    <a:pt x="203" y="68"/>
                  </a:lnTo>
                  <a:lnTo>
                    <a:pt x="203" y="73"/>
                  </a:lnTo>
                  <a:lnTo>
                    <a:pt x="201" y="77"/>
                  </a:lnTo>
                  <a:lnTo>
                    <a:pt x="199" y="81"/>
                  </a:lnTo>
                  <a:lnTo>
                    <a:pt x="198" y="83"/>
                  </a:lnTo>
                  <a:lnTo>
                    <a:pt x="193" y="87"/>
                  </a:lnTo>
                  <a:lnTo>
                    <a:pt x="192" y="89"/>
                  </a:lnTo>
                  <a:lnTo>
                    <a:pt x="194" y="92"/>
                  </a:lnTo>
                  <a:lnTo>
                    <a:pt x="200" y="98"/>
                  </a:lnTo>
                  <a:lnTo>
                    <a:pt x="203" y="102"/>
                  </a:lnTo>
                  <a:lnTo>
                    <a:pt x="207" y="107"/>
                  </a:lnTo>
                  <a:lnTo>
                    <a:pt x="209" y="112"/>
                  </a:lnTo>
                  <a:lnTo>
                    <a:pt x="212" y="118"/>
                  </a:lnTo>
                  <a:lnTo>
                    <a:pt x="211" y="122"/>
                  </a:lnTo>
                  <a:lnTo>
                    <a:pt x="210" y="126"/>
                  </a:lnTo>
                  <a:lnTo>
                    <a:pt x="209" y="129"/>
                  </a:lnTo>
                  <a:lnTo>
                    <a:pt x="206" y="133"/>
                  </a:lnTo>
                  <a:lnTo>
                    <a:pt x="201" y="136"/>
                  </a:lnTo>
                  <a:lnTo>
                    <a:pt x="200" y="139"/>
                  </a:lnTo>
                  <a:lnTo>
                    <a:pt x="179" y="139"/>
                  </a:lnTo>
                  <a:lnTo>
                    <a:pt x="181" y="140"/>
                  </a:lnTo>
                  <a:lnTo>
                    <a:pt x="185" y="142"/>
                  </a:lnTo>
                  <a:lnTo>
                    <a:pt x="190" y="147"/>
                  </a:lnTo>
                  <a:lnTo>
                    <a:pt x="192" y="151"/>
                  </a:lnTo>
                  <a:lnTo>
                    <a:pt x="196" y="154"/>
                  </a:lnTo>
                  <a:lnTo>
                    <a:pt x="198" y="159"/>
                  </a:lnTo>
                  <a:lnTo>
                    <a:pt x="198" y="163"/>
                  </a:lnTo>
                  <a:lnTo>
                    <a:pt x="196" y="167"/>
                  </a:lnTo>
                  <a:lnTo>
                    <a:pt x="192" y="171"/>
                  </a:lnTo>
                  <a:lnTo>
                    <a:pt x="186" y="173"/>
                  </a:lnTo>
                  <a:lnTo>
                    <a:pt x="181" y="176"/>
                  </a:lnTo>
                  <a:lnTo>
                    <a:pt x="176" y="179"/>
                  </a:lnTo>
                  <a:lnTo>
                    <a:pt x="172" y="181"/>
                  </a:lnTo>
                  <a:lnTo>
                    <a:pt x="169" y="182"/>
                  </a:lnTo>
                  <a:lnTo>
                    <a:pt x="167" y="184"/>
                  </a:lnTo>
                  <a:lnTo>
                    <a:pt x="166" y="182"/>
                  </a:lnTo>
                  <a:lnTo>
                    <a:pt x="164" y="180"/>
                  </a:lnTo>
                  <a:lnTo>
                    <a:pt x="160" y="176"/>
                  </a:lnTo>
                  <a:lnTo>
                    <a:pt x="157" y="173"/>
                  </a:lnTo>
                  <a:lnTo>
                    <a:pt x="151" y="168"/>
                  </a:lnTo>
                  <a:lnTo>
                    <a:pt x="145" y="165"/>
                  </a:lnTo>
                  <a:lnTo>
                    <a:pt x="138" y="160"/>
                  </a:lnTo>
                  <a:lnTo>
                    <a:pt x="131" y="159"/>
                  </a:lnTo>
                  <a:lnTo>
                    <a:pt x="126" y="158"/>
                  </a:lnTo>
                  <a:lnTo>
                    <a:pt x="123" y="156"/>
                  </a:lnTo>
                  <a:lnTo>
                    <a:pt x="118" y="156"/>
                  </a:lnTo>
                  <a:lnTo>
                    <a:pt x="114" y="156"/>
                  </a:lnTo>
                  <a:lnTo>
                    <a:pt x="110" y="156"/>
                  </a:lnTo>
                  <a:lnTo>
                    <a:pt x="105" y="156"/>
                  </a:lnTo>
                  <a:lnTo>
                    <a:pt x="101" y="156"/>
                  </a:lnTo>
                  <a:lnTo>
                    <a:pt x="98" y="158"/>
                  </a:lnTo>
                  <a:lnTo>
                    <a:pt x="91" y="158"/>
                  </a:lnTo>
                  <a:lnTo>
                    <a:pt x="86" y="159"/>
                  </a:lnTo>
                  <a:lnTo>
                    <a:pt x="83" y="160"/>
                  </a:lnTo>
                  <a:lnTo>
                    <a:pt x="81" y="161"/>
                  </a:lnTo>
                  <a:lnTo>
                    <a:pt x="77" y="257"/>
                  </a:lnTo>
                  <a:lnTo>
                    <a:pt x="74" y="257"/>
                  </a:lnTo>
                  <a:lnTo>
                    <a:pt x="71" y="257"/>
                  </a:lnTo>
                  <a:lnTo>
                    <a:pt x="65" y="258"/>
                  </a:lnTo>
                  <a:lnTo>
                    <a:pt x="58" y="258"/>
                  </a:lnTo>
                  <a:lnTo>
                    <a:pt x="53" y="258"/>
                  </a:lnTo>
                  <a:lnTo>
                    <a:pt x="48" y="257"/>
                  </a:lnTo>
                  <a:lnTo>
                    <a:pt x="45" y="255"/>
                  </a:lnTo>
                  <a:lnTo>
                    <a:pt x="40" y="254"/>
                  </a:lnTo>
                  <a:lnTo>
                    <a:pt x="37" y="252"/>
                  </a:lnTo>
                  <a:lnTo>
                    <a:pt x="32" y="249"/>
                  </a:lnTo>
                  <a:lnTo>
                    <a:pt x="28" y="246"/>
                  </a:lnTo>
                  <a:lnTo>
                    <a:pt x="26" y="242"/>
                  </a:lnTo>
                  <a:lnTo>
                    <a:pt x="23" y="238"/>
                  </a:lnTo>
                  <a:lnTo>
                    <a:pt x="19" y="233"/>
                  </a:lnTo>
                  <a:lnTo>
                    <a:pt x="15" y="228"/>
                  </a:lnTo>
                  <a:lnTo>
                    <a:pt x="14" y="222"/>
                  </a:lnTo>
                  <a:lnTo>
                    <a:pt x="12" y="218"/>
                  </a:lnTo>
                  <a:lnTo>
                    <a:pt x="10" y="212"/>
                  </a:lnTo>
                  <a:lnTo>
                    <a:pt x="7" y="206"/>
                  </a:lnTo>
                  <a:lnTo>
                    <a:pt x="6" y="200"/>
                  </a:lnTo>
                  <a:lnTo>
                    <a:pt x="4" y="194"/>
                  </a:lnTo>
                  <a:lnTo>
                    <a:pt x="3" y="188"/>
                  </a:lnTo>
                  <a:lnTo>
                    <a:pt x="1" y="182"/>
                  </a:lnTo>
                  <a:lnTo>
                    <a:pt x="1" y="176"/>
                  </a:lnTo>
                  <a:lnTo>
                    <a:pt x="0" y="172"/>
                  </a:lnTo>
                  <a:lnTo>
                    <a:pt x="0" y="166"/>
                  </a:lnTo>
                  <a:lnTo>
                    <a:pt x="0" y="162"/>
                  </a:lnTo>
                  <a:lnTo>
                    <a:pt x="1" y="159"/>
                  </a:lnTo>
                  <a:lnTo>
                    <a:pt x="1" y="154"/>
                  </a:lnTo>
                  <a:lnTo>
                    <a:pt x="1" y="151"/>
                  </a:lnTo>
                  <a:lnTo>
                    <a:pt x="1" y="147"/>
                  </a:lnTo>
                  <a:lnTo>
                    <a:pt x="3" y="146"/>
                  </a:lnTo>
                  <a:lnTo>
                    <a:pt x="5" y="140"/>
                  </a:lnTo>
                  <a:lnTo>
                    <a:pt x="7" y="136"/>
                  </a:lnTo>
                  <a:lnTo>
                    <a:pt x="11" y="132"/>
                  </a:lnTo>
                  <a:lnTo>
                    <a:pt x="14" y="126"/>
                  </a:lnTo>
                  <a:lnTo>
                    <a:pt x="12" y="119"/>
                  </a:lnTo>
                  <a:lnTo>
                    <a:pt x="10" y="113"/>
                  </a:lnTo>
                  <a:lnTo>
                    <a:pt x="7" y="108"/>
                  </a:lnTo>
                  <a:lnTo>
                    <a:pt x="7" y="105"/>
                  </a:lnTo>
                  <a:lnTo>
                    <a:pt x="6" y="100"/>
                  </a:lnTo>
                  <a:lnTo>
                    <a:pt x="6" y="96"/>
                  </a:lnTo>
                  <a:lnTo>
                    <a:pt x="5" y="90"/>
                  </a:lnTo>
                  <a:lnTo>
                    <a:pt x="5" y="86"/>
                  </a:lnTo>
                  <a:lnTo>
                    <a:pt x="6" y="80"/>
                  </a:lnTo>
                  <a:lnTo>
                    <a:pt x="8" y="75"/>
                  </a:lnTo>
                  <a:lnTo>
                    <a:pt x="10" y="70"/>
                  </a:lnTo>
                  <a:lnTo>
                    <a:pt x="11" y="66"/>
                  </a:lnTo>
                  <a:lnTo>
                    <a:pt x="12" y="62"/>
                  </a:lnTo>
                  <a:lnTo>
                    <a:pt x="14" y="61"/>
                  </a:lnTo>
                  <a:lnTo>
                    <a:pt x="12" y="57"/>
                  </a:lnTo>
                  <a:lnTo>
                    <a:pt x="11" y="55"/>
                  </a:lnTo>
                  <a:lnTo>
                    <a:pt x="8" y="54"/>
                  </a:lnTo>
                  <a:lnTo>
                    <a:pt x="11" y="49"/>
                  </a:lnTo>
                  <a:lnTo>
                    <a:pt x="13" y="43"/>
                  </a:lnTo>
                  <a:lnTo>
                    <a:pt x="18" y="37"/>
                  </a:lnTo>
                  <a:lnTo>
                    <a:pt x="21" y="32"/>
                  </a:lnTo>
                  <a:lnTo>
                    <a:pt x="26" y="24"/>
                  </a:lnTo>
                  <a:lnTo>
                    <a:pt x="30" y="19"/>
                  </a:lnTo>
                  <a:lnTo>
                    <a:pt x="33" y="14"/>
                  </a:lnTo>
                  <a:lnTo>
                    <a:pt x="35" y="12"/>
                  </a:lnTo>
                  <a:lnTo>
                    <a:pt x="37" y="10"/>
                  </a:lnTo>
                  <a:close/>
                </a:path>
              </a:pathLst>
            </a:custGeom>
            <a:solidFill>
              <a:srgbClr val="FAC7C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342" name="Freeform 97"/>
            <p:cNvSpPr>
              <a:spLocks/>
            </p:cNvSpPr>
            <p:nvPr/>
          </p:nvSpPr>
          <p:spPr bwMode="auto">
            <a:xfrm>
              <a:off x="1752" y="1992"/>
              <a:ext cx="239" cy="358"/>
            </a:xfrm>
            <a:custGeom>
              <a:avLst/>
              <a:gdLst>
                <a:gd name="T0" fmla="*/ 74 w 239"/>
                <a:gd name="T1" fmla="*/ 18 h 358"/>
                <a:gd name="T2" fmla="*/ 86 w 239"/>
                <a:gd name="T3" fmla="*/ 7 h 358"/>
                <a:gd name="T4" fmla="*/ 100 w 239"/>
                <a:gd name="T5" fmla="*/ 0 h 358"/>
                <a:gd name="T6" fmla="*/ 101 w 239"/>
                <a:gd name="T7" fmla="*/ 13 h 358"/>
                <a:gd name="T8" fmla="*/ 100 w 239"/>
                <a:gd name="T9" fmla="*/ 23 h 358"/>
                <a:gd name="T10" fmla="*/ 106 w 239"/>
                <a:gd name="T11" fmla="*/ 21 h 358"/>
                <a:gd name="T12" fmla="*/ 116 w 239"/>
                <a:gd name="T13" fmla="*/ 17 h 358"/>
                <a:gd name="T14" fmla="*/ 127 w 239"/>
                <a:gd name="T15" fmla="*/ 16 h 358"/>
                <a:gd name="T16" fmla="*/ 143 w 239"/>
                <a:gd name="T17" fmla="*/ 15 h 358"/>
                <a:gd name="T18" fmla="*/ 159 w 239"/>
                <a:gd name="T19" fmla="*/ 15 h 358"/>
                <a:gd name="T20" fmla="*/ 174 w 239"/>
                <a:gd name="T21" fmla="*/ 15 h 358"/>
                <a:gd name="T22" fmla="*/ 187 w 239"/>
                <a:gd name="T23" fmla="*/ 16 h 358"/>
                <a:gd name="T24" fmla="*/ 183 w 239"/>
                <a:gd name="T25" fmla="*/ 37 h 358"/>
                <a:gd name="T26" fmla="*/ 123 w 239"/>
                <a:gd name="T27" fmla="*/ 41 h 358"/>
                <a:gd name="T28" fmla="*/ 139 w 239"/>
                <a:gd name="T29" fmla="*/ 41 h 358"/>
                <a:gd name="T30" fmla="*/ 151 w 239"/>
                <a:gd name="T31" fmla="*/ 42 h 358"/>
                <a:gd name="T32" fmla="*/ 161 w 239"/>
                <a:gd name="T33" fmla="*/ 43 h 358"/>
                <a:gd name="T34" fmla="*/ 178 w 239"/>
                <a:gd name="T35" fmla="*/ 48 h 358"/>
                <a:gd name="T36" fmla="*/ 188 w 239"/>
                <a:gd name="T37" fmla="*/ 56 h 358"/>
                <a:gd name="T38" fmla="*/ 227 w 239"/>
                <a:gd name="T39" fmla="*/ 99 h 358"/>
                <a:gd name="T40" fmla="*/ 225 w 239"/>
                <a:gd name="T41" fmla="*/ 115 h 358"/>
                <a:gd name="T42" fmla="*/ 224 w 239"/>
                <a:gd name="T43" fmla="*/ 126 h 358"/>
                <a:gd name="T44" fmla="*/ 239 w 239"/>
                <a:gd name="T45" fmla="*/ 140 h 358"/>
                <a:gd name="T46" fmla="*/ 205 w 239"/>
                <a:gd name="T47" fmla="*/ 136 h 358"/>
                <a:gd name="T48" fmla="*/ 194 w 239"/>
                <a:gd name="T49" fmla="*/ 135 h 358"/>
                <a:gd name="T50" fmla="*/ 177 w 239"/>
                <a:gd name="T51" fmla="*/ 128 h 358"/>
                <a:gd name="T52" fmla="*/ 171 w 239"/>
                <a:gd name="T53" fmla="*/ 126 h 358"/>
                <a:gd name="T54" fmla="*/ 165 w 239"/>
                <a:gd name="T55" fmla="*/ 130 h 358"/>
                <a:gd name="T56" fmla="*/ 147 w 239"/>
                <a:gd name="T57" fmla="*/ 133 h 358"/>
                <a:gd name="T58" fmla="*/ 133 w 239"/>
                <a:gd name="T59" fmla="*/ 243 h 358"/>
                <a:gd name="T60" fmla="*/ 134 w 239"/>
                <a:gd name="T61" fmla="*/ 259 h 358"/>
                <a:gd name="T62" fmla="*/ 119 w 239"/>
                <a:gd name="T63" fmla="*/ 262 h 358"/>
                <a:gd name="T64" fmla="*/ 100 w 239"/>
                <a:gd name="T65" fmla="*/ 262 h 358"/>
                <a:gd name="T66" fmla="*/ 79 w 239"/>
                <a:gd name="T67" fmla="*/ 265 h 358"/>
                <a:gd name="T68" fmla="*/ 64 w 239"/>
                <a:gd name="T69" fmla="*/ 272 h 358"/>
                <a:gd name="T70" fmla="*/ 51 w 239"/>
                <a:gd name="T71" fmla="*/ 283 h 358"/>
                <a:gd name="T72" fmla="*/ 39 w 239"/>
                <a:gd name="T73" fmla="*/ 301 h 358"/>
                <a:gd name="T74" fmla="*/ 27 w 239"/>
                <a:gd name="T75" fmla="*/ 320 h 358"/>
                <a:gd name="T76" fmla="*/ 18 w 239"/>
                <a:gd name="T77" fmla="*/ 339 h 358"/>
                <a:gd name="T78" fmla="*/ 11 w 239"/>
                <a:gd name="T79" fmla="*/ 352 h 358"/>
                <a:gd name="T80" fmla="*/ 10 w 239"/>
                <a:gd name="T81" fmla="*/ 358 h 358"/>
                <a:gd name="T82" fmla="*/ 3 w 239"/>
                <a:gd name="T83" fmla="*/ 283 h 358"/>
                <a:gd name="T84" fmla="*/ 15 w 239"/>
                <a:gd name="T85" fmla="*/ 272 h 358"/>
                <a:gd name="T86" fmla="*/ 33 w 239"/>
                <a:gd name="T87" fmla="*/ 252 h 358"/>
                <a:gd name="T88" fmla="*/ 39 w 239"/>
                <a:gd name="T89" fmla="*/ 237 h 358"/>
                <a:gd name="T90" fmla="*/ 44 w 239"/>
                <a:gd name="T91" fmla="*/ 222 h 358"/>
                <a:gd name="T92" fmla="*/ 47 w 239"/>
                <a:gd name="T93" fmla="*/ 208 h 358"/>
                <a:gd name="T94" fmla="*/ 50 w 239"/>
                <a:gd name="T95" fmla="*/ 199 h 358"/>
                <a:gd name="T96" fmla="*/ 64 w 239"/>
                <a:gd name="T97" fmla="*/ 173 h 358"/>
                <a:gd name="T98" fmla="*/ 60 w 239"/>
                <a:gd name="T99" fmla="*/ 163 h 358"/>
                <a:gd name="T100" fmla="*/ 58 w 239"/>
                <a:gd name="T101" fmla="*/ 152 h 358"/>
                <a:gd name="T102" fmla="*/ 54 w 239"/>
                <a:gd name="T103" fmla="*/ 139 h 358"/>
                <a:gd name="T104" fmla="*/ 53 w 239"/>
                <a:gd name="T105" fmla="*/ 126 h 358"/>
                <a:gd name="T106" fmla="*/ 54 w 239"/>
                <a:gd name="T107" fmla="*/ 113 h 358"/>
                <a:gd name="T108" fmla="*/ 61 w 239"/>
                <a:gd name="T109" fmla="*/ 103 h 358"/>
                <a:gd name="T110" fmla="*/ 71 w 239"/>
                <a:gd name="T111" fmla="*/ 93 h 358"/>
                <a:gd name="T112" fmla="*/ 67 w 239"/>
                <a:gd name="T113" fmla="*/ 80 h 358"/>
                <a:gd name="T114" fmla="*/ 63 w 239"/>
                <a:gd name="T115" fmla="*/ 62 h 358"/>
                <a:gd name="T116" fmla="*/ 64 w 239"/>
                <a:gd name="T117" fmla="*/ 43 h 358"/>
                <a:gd name="T118" fmla="*/ 68 w 239"/>
                <a:gd name="T119" fmla="*/ 27 h 358"/>
                <a:gd name="T120" fmla="*/ 71 w 239"/>
                <a:gd name="T121" fmla="*/ 22 h 358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239"/>
                <a:gd name="T184" fmla="*/ 0 h 358"/>
                <a:gd name="T185" fmla="*/ 239 w 239"/>
                <a:gd name="T186" fmla="*/ 358 h 358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239" h="358">
                  <a:moveTo>
                    <a:pt x="71" y="22"/>
                  </a:moveTo>
                  <a:lnTo>
                    <a:pt x="71" y="20"/>
                  </a:lnTo>
                  <a:lnTo>
                    <a:pt x="74" y="18"/>
                  </a:lnTo>
                  <a:lnTo>
                    <a:pt x="78" y="14"/>
                  </a:lnTo>
                  <a:lnTo>
                    <a:pt x="83" y="10"/>
                  </a:lnTo>
                  <a:lnTo>
                    <a:pt x="86" y="7"/>
                  </a:lnTo>
                  <a:lnTo>
                    <a:pt x="92" y="2"/>
                  </a:lnTo>
                  <a:lnTo>
                    <a:pt x="97" y="0"/>
                  </a:lnTo>
                  <a:lnTo>
                    <a:pt x="100" y="0"/>
                  </a:lnTo>
                  <a:lnTo>
                    <a:pt x="103" y="2"/>
                  </a:lnTo>
                  <a:lnTo>
                    <a:pt x="103" y="9"/>
                  </a:lnTo>
                  <a:lnTo>
                    <a:pt x="101" y="13"/>
                  </a:lnTo>
                  <a:lnTo>
                    <a:pt x="101" y="17"/>
                  </a:lnTo>
                  <a:lnTo>
                    <a:pt x="100" y="20"/>
                  </a:lnTo>
                  <a:lnTo>
                    <a:pt x="100" y="23"/>
                  </a:lnTo>
                  <a:lnTo>
                    <a:pt x="103" y="22"/>
                  </a:lnTo>
                  <a:lnTo>
                    <a:pt x="106" y="21"/>
                  </a:lnTo>
                  <a:lnTo>
                    <a:pt x="110" y="20"/>
                  </a:lnTo>
                  <a:lnTo>
                    <a:pt x="112" y="18"/>
                  </a:lnTo>
                  <a:lnTo>
                    <a:pt x="116" y="17"/>
                  </a:lnTo>
                  <a:lnTo>
                    <a:pt x="119" y="17"/>
                  </a:lnTo>
                  <a:lnTo>
                    <a:pt x="123" y="17"/>
                  </a:lnTo>
                  <a:lnTo>
                    <a:pt x="127" y="16"/>
                  </a:lnTo>
                  <a:lnTo>
                    <a:pt x="132" y="15"/>
                  </a:lnTo>
                  <a:lnTo>
                    <a:pt x="137" y="15"/>
                  </a:lnTo>
                  <a:lnTo>
                    <a:pt x="143" y="15"/>
                  </a:lnTo>
                  <a:lnTo>
                    <a:pt x="147" y="15"/>
                  </a:lnTo>
                  <a:lnTo>
                    <a:pt x="153" y="15"/>
                  </a:lnTo>
                  <a:lnTo>
                    <a:pt x="159" y="15"/>
                  </a:lnTo>
                  <a:lnTo>
                    <a:pt x="165" y="15"/>
                  </a:lnTo>
                  <a:lnTo>
                    <a:pt x="168" y="15"/>
                  </a:lnTo>
                  <a:lnTo>
                    <a:pt x="174" y="15"/>
                  </a:lnTo>
                  <a:lnTo>
                    <a:pt x="178" y="15"/>
                  </a:lnTo>
                  <a:lnTo>
                    <a:pt x="181" y="16"/>
                  </a:lnTo>
                  <a:lnTo>
                    <a:pt x="187" y="16"/>
                  </a:lnTo>
                  <a:lnTo>
                    <a:pt x="190" y="17"/>
                  </a:lnTo>
                  <a:lnTo>
                    <a:pt x="232" y="51"/>
                  </a:lnTo>
                  <a:lnTo>
                    <a:pt x="183" y="37"/>
                  </a:lnTo>
                  <a:lnTo>
                    <a:pt x="118" y="41"/>
                  </a:lnTo>
                  <a:lnTo>
                    <a:pt x="119" y="41"/>
                  </a:lnTo>
                  <a:lnTo>
                    <a:pt x="123" y="41"/>
                  </a:lnTo>
                  <a:lnTo>
                    <a:pt x="128" y="41"/>
                  </a:lnTo>
                  <a:lnTo>
                    <a:pt x="136" y="41"/>
                  </a:lnTo>
                  <a:lnTo>
                    <a:pt x="139" y="41"/>
                  </a:lnTo>
                  <a:lnTo>
                    <a:pt x="143" y="41"/>
                  </a:lnTo>
                  <a:lnTo>
                    <a:pt x="147" y="41"/>
                  </a:lnTo>
                  <a:lnTo>
                    <a:pt x="151" y="42"/>
                  </a:lnTo>
                  <a:lnTo>
                    <a:pt x="154" y="42"/>
                  </a:lnTo>
                  <a:lnTo>
                    <a:pt x="158" y="43"/>
                  </a:lnTo>
                  <a:lnTo>
                    <a:pt x="161" y="43"/>
                  </a:lnTo>
                  <a:lnTo>
                    <a:pt x="166" y="44"/>
                  </a:lnTo>
                  <a:lnTo>
                    <a:pt x="172" y="45"/>
                  </a:lnTo>
                  <a:lnTo>
                    <a:pt x="178" y="48"/>
                  </a:lnTo>
                  <a:lnTo>
                    <a:pt x="181" y="50"/>
                  </a:lnTo>
                  <a:lnTo>
                    <a:pt x="184" y="53"/>
                  </a:lnTo>
                  <a:lnTo>
                    <a:pt x="188" y="56"/>
                  </a:lnTo>
                  <a:lnTo>
                    <a:pt x="190" y="57"/>
                  </a:lnTo>
                  <a:lnTo>
                    <a:pt x="196" y="83"/>
                  </a:lnTo>
                  <a:lnTo>
                    <a:pt x="227" y="99"/>
                  </a:lnTo>
                  <a:lnTo>
                    <a:pt x="232" y="114"/>
                  </a:lnTo>
                  <a:lnTo>
                    <a:pt x="230" y="114"/>
                  </a:lnTo>
                  <a:lnTo>
                    <a:pt x="225" y="115"/>
                  </a:lnTo>
                  <a:lnTo>
                    <a:pt x="221" y="116"/>
                  </a:lnTo>
                  <a:lnTo>
                    <a:pt x="220" y="121"/>
                  </a:lnTo>
                  <a:lnTo>
                    <a:pt x="224" y="126"/>
                  </a:lnTo>
                  <a:lnTo>
                    <a:pt x="230" y="133"/>
                  </a:lnTo>
                  <a:lnTo>
                    <a:pt x="236" y="137"/>
                  </a:lnTo>
                  <a:lnTo>
                    <a:pt x="239" y="140"/>
                  </a:lnTo>
                  <a:lnTo>
                    <a:pt x="225" y="156"/>
                  </a:lnTo>
                  <a:lnTo>
                    <a:pt x="205" y="159"/>
                  </a:lnTo>
                  <a:lnTo>
                    <a:pt x="205" y="136"/>
                  </a:lnTo>
                  <a:lnTo>
                    <a:pt x="204" y="136"/>
                  </a:lnTo>
                  <a:lnTo>
                    <a:pt x="200" y="136"/>
                  </a:lnTo>
                  <a:lnTo>
                    <a:pt x="194" y="135"/>
                  </a:lnTo>
                  <a:lnTo>
                    <a:pt x="190" y="134"/>
                  </a:lnTo>
                  <a:lnTo>
                    <a:pt x="183" y="130"/>
                  </a:lnTo>
                  <a:lnTo>
                    <a:pt x="177" y="128"/>
                  </a:lnTo>
                  <a:lnTo>
                    <a:pt x="172" y="126"/>
                  </a:lnTo>
                  <a:lnTo>
                    <a:pt x="171" y="126"/>
                  </a:lnTo>
                  <a:lnTo>
                    <a:pt x="170" y="127"/>
                  </a:lnTo>
                  <a:lnTo>
                    <a:pt x="167" y="128"/>
                  </a:lnTo>
                  <a:lnTo>
                    <a:pt x="165" y="130"/>
                  </a:lnTo>
                  <a:lnTo>
                    <a:pt x="158" y="131"/>
                  </a:lnTo>
                  <a:lnTo>
                    <a:pt x="153" y="133"/>
                  </a:lnTo>
                  <a:lnTo>
                    <a:pt x="147" y="133"/>
                  </a:lnTo>
                  <a:lnTo>
                    <a:pt x="146" y="134"/>
                  </a:lnTo>
                  <a:lnTo>
                    <a:pt x="138" y="197"/>
                  </a:lnTo>
                  <a:lnTo>
                    <a:pt x="133" y="243"/>
                  </a:lnTo>
                  <a:lnTo>
                    <a:pt x="143" y="255"/>
                  </a:lnTo>
                  <a:lnTo>
                    <a:pt x="140" y="256"/>
                  </a:lnTo>
                  <a:lnTo>
                    <a:pt x="134" y="259"/>
                  </a:lnTo>
                  <a:lnTo>
                    <a:pt x="130" y="261"/>
                  </a:lnTo>
                  <a:lnTo>
                    <a:pt x="125" y="262"/>
                  </a:lnTo>
                  <a:lnTo>
                    <a:pt x="119" y="262"/>
                  </a:lnTo>
                  <a:lnTo>
                    <a:pt x="113" y="263"/>
                  </a:lnTo>
                  <a:lnTo>
                    <a:pt x="106" y="262"/>
                  </a:lnTo>
                  <a:lnTo>
                    <a:pt x="100" y="262"/>
                  </a:lnTo>
                  <a:lnTo>
                    <a:pt x="93" y="262"/>
                  </a:lnTo>
                  <a:lnTo>
                    <a:pt x="86" y="262"/>
                  </a:lnTo>
                  <a:lnTo>
                    <a:pt x="79" y="265"/>
                  </a:lnTo>
                  <a:lnTo>
                    <a:pt x="72" y="267"/>
                  </a:lnTo>
                  <a:lnTo>
                    <a:pt x="67" y="269"/>
                  </a:lnTo>
                  <a:lnTo>
                    <a:pt x="64" y="272"/>
                  </a:lnTo>
                  <a:lnTo>
                    <a:pt x="59" y="275"/>
                  </a:lnTo>
                  <a:lnTo>
                    <a:pt x="55" y="280"/>
                  </a:lnTo>
                  <a:lnTo>
                    <a:pt x="51" y="283"/>
                  </a:lnTo>
                  <a:lnTo>
                    <a:pt x="47" y="289"/>
                  </a:lnTo>
                  <a:lnTo>
                    <a:pt x="43" y="294"/>
                  </a:lnTo>
                  <a:lnTo>
                    <a:pt x="39" y="301"/>
                  </a:lnTo>
                  <a:lnTo>
                    <a:pt x="34" y="307"/>
                  </a:lnTo>
                  <a:lnTo>
                    <a:pt x="31" y="314"/>
                  </a:lnTo>
                  <a:lnTo>
                    <a:pt x="27" y="320"/>
                  </a:lnTo>
                  <a:lnTo>
                    <a:pt x="25" y="327"/>
                  </a:lnTo>
                  <a:lnTo>
                    <a:pt x="20" y="333"/>
                  </a:lnTo>
                  <a:lnTo>
                    <a:pt x="18" y="339"/>
                  </a:lnTo>
                  <a:lnTo>
                    <a:pt x="15" y="344"/>
                  </a:lnTo>
                  <a:lnTo>
                    <a:pt x="13" y="348"/>
                  </a:lnTo>
                  <a:lnTo>
                    <a:pt x="11" y="352"/>
                  </a:lnTo>
                  <a:lnTo>
                    <a:pt x="11" y="354"/>
                  </a:lnTo>
                  <a:lnTo>
                    <a:pt x="10" y="355"/>
                  </a:lnTo>
                  <a:lnTo>
                    <a:pt x="10" y="358"/>
                  </a:lnTo>
                  <a:lnTo>
                    <a:pt x="0" y="287"/>
                  </a:lnTo>
                  <a:lnTo>
                    <a:pt x="0" y="286"/>
                  </a:lnTo>
                  <a:lnTo>
                    <a:pt x="3" y="283"/>
                  </a:lnTo>
                  <a:lnTo>
                    <a:pt x="6" y="280"/>
                  </a:lnTo>
                  <a:lnTo>
                    <a:pt x="11" y="276"/>
                  </a:lnTo>
                  <a:lnTo>
                    <a:pt x="15" y="272"/>
                  </a:lnTo>
                  <a:lnTo>
                    <a:pt x="21" y="266"/>
                  </a:lnTo>
                  <a:lnTo>
                    <a:pt x="27" y="259"/>
                  </a:lnTo>
                  <a:lnTo>
                    <a:pt x="33" y="252"/>
                  </a:lnTo>
                  <a:lnTo>
                    <a:pt x="34" y="247"/>
                  </a:lnTo>
                  <a:lnTo>
                    <a:pt x="37" y="242"/>
                  </a:lnTo>
                  <a:lnTo>
                    <a:pt x="39" y="237"/>
                  </a:lnTo>
                  <a:lnTo>
                    <a:pt x="41" y="233"/>
                  </a:lnTo>
                  <a:lnTo>
                    <a:pt x="43" y="227"/>
                  </a:lnTo>
                  <a:lnTo>
                    <a:pt x="44" y="222"/>
                  </a:lnTo>
                  <a:lnTo>
                    <a:pt x="45" y="217"/>
                  </a:lnTo>
                  <a:lnTo>
                    <a:pt x="46" y="214"/>
                  </a:lnTo>
                  <a:lnTo>
                    <a:pt x="47" y="208"/>
                  </a:lnTo>
                  <a:lnTo>
                    <a:pt x="48" y="205"/>
                  </a:lnTo>
                  <a:lnTo>
                    <a:pt x="48" y="201"/>
                  </a:lnTo>
                  <a:lnTo>
                    <a:pt x="50" y="199"/>
                  </a:lnTo>
                  <a:lnTo>
                    <a:pt x="50" y="194"/>
                  </a:lnTo>
                  <a:lnTo>
                    <a:pt x="51" y="193"/>
                  </a:lnTo>
                  <a:lnTo>
                    <a:pt x="64" y="173"/>
                  </a:lnTo>
                  <a:lnTo>
                    <a:pt x="64" y="172"/>
                  </a:lnTo>
                  <a:lnTo>
                    <a:pt x="61" y="167"/>
                  </a:lnTo>
                  <a:lnTo>
                    <a:pt x="60" y="163"/>
                  </a:lnTo>
                  <a:lnTo>
                    <a:pt x="60" y="160"/>
                  </a:lnTo>
                  <a:lnTo>
                    <a:pt x="59" y="155"/>
                  </a:lnTo>
                  <a:lnTo>
                    <a:pt x="58" y="152"/>
                  </a:lnTo>
                  <a:lnTo>
                    <a:pt x="57" y="147"/>
                  </a:lnTo>
                  <a:lnTo>
                    <a:pt x="57" y="143"/>
                  </a:lnTo>
                  <a:lnTo>
                    <a:pt x="54" y="139"/>
                  </a:lnTo>
                  <a:lnTo>
                    <a:pt x="54" y="134"/>
                  </a:lnTo>
                  <a:lnTo>
                    <a:pt x="54" y="129"/>
                  </a:lnTo>
                  <a:lnTo>
                    <a:pt x="53" y="126"/>
                  </a:lnTo>
                  <a:lnTo>
                    <a:pt x="53" y="122"/>
                  </a:lnTo>
                  <a:lnTo>
                    <a:pt x="54" y="119"/>
                  </a:lnTo>
                  <a:lnTo>
                    <a:pt x="54" y="113"/>
                  </a:lnTo>
                  <a:lnTo>
                    <a:pt x="57" y="108"/>
                  </a:lnTo>
                  <a:lnTo>
                    <a:pt x="59" y="104"/>
                  </a:lnTo>
                  <a:lnTo>
                    <a:pt x="61" y="103"/>
                  </a:lnTo>
                  <a:lnTo>
                    <a:pt x="67" y="100"/>
                  </a:lnTo>
                  <a:lnTo>
                    <a:pt x="71" y="97"/>
                  </a:lnTo>
                  <a:lnTo>
                    <a:pt x="71" y="93"/>
                  </a:lnTo>
                  <a:lnTo>
                    <a:pt x="70" y="89"/>
                  </a:lnTo>
                  <a:lnTo>
                    <a:pt x="68" y="84"/>
                  </a:lnTo>
                  <a:lnTo>
                    <a:pt x="67" y="80"/>
                  </a:lnTo>
                  <a:lnTo>
                    <a:pt x="65" y="73"/>
                  </a:lnTo>
                  <a:lnTo>
                    <a:pt x="64" y="68"/>
                  </a:lnTo>
                  <a:lnTo>
                    <a:pt x="63" y="62"/>
                  </a:lnTo>
                  <a:lnTo>
                    <a:pt x="63" y="56"/>
                  </a:lnTo>
                  <a:lnTo>
                    <a:pt x="63" y="49"/>
                  </a:lnTo>
                  <a:lnTo>
                    <a:pt x="64" y="43"/>
                  </a:lnTo>
                  <a:lnTo>
                    <a:pt x="65" y="37"/>
                  </a:lnTo>
                  <a:lnTo>
                    <a:pt x="67" y="33"/>
                  </a:lnTo>
                  <a:lnTo>
                    <a:pt x="68" y="27"/>
                  </a:lnTo>
                  <a:lnTo>
                    <a:pt x="70" y="24"/>
                  </a:lnTo>
                  <a:lnTo>
                    <a:pt x="71" y="22"/>
                  </a:lnTo>
                  <a:close/>
                </a:path>
              </a:pathLst>
            </a:custGeom>
            <a:solidFill>
              <a:srgbClr val="FAAEA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343" name="Freeform 98"/>
            <p:cNvSpPr>
              <a:spLocks/>
            </p:cNvSpPr>
            <p:nvPr/>
          </p:nvSpPr>
          <p:spPr bwMode="auto">
            <a:xfrm>
              <a:off x="1996" y="1902"/>
              <a:ext cx="54" cy="58"/>
            </a:xfrm>
            <a:custGeom>
              <a:avLst/>
              <a:gdLst>
                <a:gd name="T0" fmla="*/ 0 w 54"/>
                <a:gd name="T1" fmla="*/ 26 h 58"/>
                <a:gd name="T2" fmla="*/ 2 w 54"/>
                <a:gd name="T3" fmla="*/ 22 h 58"/>
                <a:gd name="T4" fmla="*/ 8 w 54"/>
                <a:gd name="T5" fmla="*/ 17 h 58"/>
                <a:gd name="T6" fmla="*/ 13 w 54"/>
                <a:gd name="T7" fmla="*/ 13 h 58"/>
                <a:gd name="T8" fmla="*/ 17 w 54"/>
                <a:gd name="T9" fmla="*/ 9 h 58"/>
                <a:gd name="T10" fmla="*/ 22 w 54"/>
                <a:gd name="T11" fmla="*/ 6 h 58"/>
                <a:gd name="T12" fmla="*/ 28 w 54"/>
                <a:gd name="T13" fmla="*/ 5 h 58"/>
                <a:gd name="T14" fmla="*/ 32 w 54"/>
                <a:gd name="T15" fmla="*/ 1 h 58"/>
                <a:gd name="T16" fmla="*/ 36 w 54"/>
                <a:gd name="T17" fmla="*/ 1 h 58"/>
                <a:gd name="T18" fmla="*/ 40 w 54"/>
                <a:gd name="T19" fmla="*/ 0 h 58"/>
                <a:gd name="T20" fmla="*/ 45 w 54"/>
                <a:gd name="T21" fmla="*/ 1 h 58"/>
                <a:gd name="T22" fmla="*/ 50 w 54"/>
                <a:gd name="T23" fmla="*/ 2 h 58"/>
                <a:gd name="T24" fmla="*/ 54 w 54"/>
                <a:gd name="T25" fmla="*/ 8 h 58"/>
                <a:gd name="T26" fmla="*/ 53 w 54"/>
                <a:gd name="T27" fmla="*/ 9 h 58"/>
                <a:gd name="T28" fmla="*/ 53 w 54"/>
                <a:gd name="T29" fmla="*/ 14 h 58"/>
                <a:gd name="T30" fmla="*/ 50 w 54"/>
                <a:gd name="T31" fmla="*/ 18 h 58"/>
                <a:gd name="T32" fmla="*/ 49 w 54"/>
                <a:gd name="T33" fmla="*/ 22 h 58"/>
                <a:gd name="T34" fmla="*/ 46 w 54"/>
                <a:gd name="T35" fmla="*/ 26 h 58"/>
                <a:gd name="T36" fmla="*/ 43 w 54"/>
                <a:gd name="T37" fmla="*/ 31 h 58"/>
                <a:gd name="T38" fmla="*/ 40 w 54"/>
                <a:gd name="T39" fmla="*/ 34 h 58"/>
                <a:gd name="T40" fmla="*/ 37 w 54"/>
                <a:gd name="T41" fmla="*/ 39 h 58"/>
                <a:gd name="T42" fmla="*/ 35 w 54"/>
                <a:gd name="T43" fmla="*/ 42 h 58"/>
                <a:gd name="T44" fmla="*/ 32 w 54"/>
                <a:gd name="T45" fmla="*/ 46 h 58"/>
                <a:gd name="T46" fmla="*/ 29 w 54"/>
                <a:gd name="T47" fmla="*/ 48 h 58"/>
                <a:gd name="T48" fmla="*/ 28 w 54"/>
                <a:gd name="T49" fmla="*/ 52 h 58"/>
                <a:gd name="T50" fmla="*/ 25 w 54"/>
                <a:gd name="T51" fmla="*/ 55 h 58"/>
                <a:gd name="T52" fmla="*/ 25 w 54"/>
                <a:gd name="T53" fmla="*/ 58 h 58"/>
                <a:gd name="T54" fmla="*/ 0 w 54"/>
                <a:gd name="T55" fmla="*/ 26 h 58"/>
                <a:gd name="T56" fmla="*/ 0 w 54"/>
                <a:gd name="T57" fmla="*/ 26 h 58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54"/>
                <a:gd name="T88" fmla="*/ 0 h 58"/>
                <a:gd name="T89" fmla="*/ 54 w 54"/>
                <a:gd name="T90" fmla="*/ 58 h 58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54" h="58">
                  <a:moveTo>
                    <a:pt x="0" y="26"/>
                  </a:moveTo>
                  <a:lnTo>
                    <a:pt x="2" y="22"/>
                  </a:lnTo>
                  <a:lnTo>
                    <a:pt x="8" y="17"/>
                  </a:lnTo>
                  <a:lnTo>
                    <a:pt x="13" y="13"/>
                  </a:lnTo>
                  <a:lnTo>
                    <a:pt x="17" y="9"/>
                  </a:lnTo>
                  <a:lnTo>
                    <a:pt x="22" y="6"/>
                  </a:lnTo>
                  <a:lnTo>
                    <a:pt x="28" y="5"/>
                  </a:lnTo>
                  <a:lnTo>
                    <a:pt x="32" y="1"/>
                  </a:lnTo>
                  <a:lnTo>
                    <a:pt x="36" y="1"/>
                  </a:lnTo>
                  <a:lnTo>
                    <a:pt x="40" y="0"/>
                  </a:lnTo>
                  <a:lnTo>
                    <a:pt x="45" y="1"/>
                  </a:lnTo>
                  <a:lnTo>
                    <a:pt x="50" y="2"/>
                  </a:lnTo>
                  <a:lnTo>
                    <a:pt x="54" y="8"/>
                  </a:lnTo>
                  <a:lnTo>
                    <a:pt x="53" y="9"/>
                  </a:lnTo>
                  <a:lnTo>
                    <a:pt x="53" y="14"/>
                  </a:lnTo>
                  <a:lnTo>
                    <a:pt x="50" y="18"/>
                  </a:lnTo>
                  <a:lnTo>
                    <a:pt x="49" y="22"/>
                  </a:lnTo>
                  <a:lnTo>
                    <a:pt x="46" y="26"/>
                  </a:lnTo>
                  <a:lnTo>
                    <a:pt x="43" y="31"/>
                  </a:lnTo>
                  <a:lnTo>
                    <a:pt x="40" y="34"/>
                  </a:lnTo>
                  <a:lnTo>
                    <a:pt x="37" y="39"/>
                  </a:lnTo>
                  <a:lnTo>
                    <a:pt x="35" y="42"/>
                  </a:lnTo>
                  <a:lnTo>
                    <a:pt x="32" y="46"/>
                  </a:lnTo>
                  <a:lnTo>
                    <a:pt x="29" y="48"/>
                  </a:lnTo>
                  <a:lnTo>
                    <a:pt x="28" y="52"/>
                  </a:lnTo>
                  <a:lnTo>
                    <a:pt x="25" y="55"/>
                  </a:lnTo>
                  <a:lnTo>
                    <a:pt x="25" y="58"/>
                  </a:lnTo>
                  <a:lnTo>
                    <a:pt x="0" y="26"/>
                  </a:lnTo>
                  <a:close/>
                </a:path>
              </a:pathLst>
            </a:custGeom>
            <a:solidFill>
              <a:srgbClr val="FAAEA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344" name="Freeform 99"/>
            <p:cNvSpPr>
              <a:spLocks/>
            </p:cNvSpPr>
            <p:nvPr/>
          </p:nvSpPr>
          <p:spPr bwMode="auto">
            <a:xfrm>
              <a:off x="1830" y="1897"/>
              <a:ext cx="202" cy="93"/>
            </a:xfrm>
            <a:custGeom>
              <a:avLst/>
              <a:gdLst>
                <a:gd name="T0" fmla="*/ 0 w 202"/>
                <a:gd name="T1" fmla="*/ 80 h 93"/>
                <a:gd name="T2" fmla="*/ 47 w 202"/>
                <a:gd name="T3" fmla="*/ 0 h 93"/>
                <a:gd name="T4" fmla="*/ 140 w 202"/>
                <a:gd name="T5" fmla="*/ 0 h 93"/>
                <a:gd name="T6" fmla="*/ 173 w 202"/>
                <a:gd name="T7" fmla="*/ 29 h 93"/>
                <a:gd name="T8" fmla="*/ 173 w 202"/>
                <a:gd name="T9" fmla="*/ 31 h 93"/>
                <a:gd name="T10" fmla="*/ 175 w 202"/>
                <a:gd name="T11" fmla="*/ 34 h 93"/>
                <a:gd name="T12" fmla="*/ 178 w 202"/>
                <a:gd name="T13" fmla="*/ 37 h 93"/>
                <a:gd name="T14" fmla="*/ 180 w 202"/>
                <a:gd name="T15" fmla="*/ 42 h 93"/>
                <a:gd name="T16" fmla="*/ 181 w 202"/>
                <a:gd name="T17" fmla="*/ 45 h 93"/>
                <a:gd name="T18" fmla="*/ 185 w 202"/>
                <a:gd name="T19" fmla="*/ 50 h 93"/>
                <a:gd name="T20" fmla="*/ 187 w 202"/>
                <a:gd name="T21" fmla="*/ 55 h 93"/>
                <a:gd name="T22" fmla="*/ 191 w 202"/>
                <a:gd name="T23" fmla="*/ 60 h 93"/>
                <a:gd name="T24" fmla="*/ 193 w 202"/>
                <a:gd name="T25" fmla="*/ 65 h 93"/>
                <a:gd name="T26" fmla="*/ 195 w 202"/>
                <a:gd name="T27" fmla="*/ 70 h 93"/>
                <a:gd name="T28" fmla="*/ 198 w 202"/>
                <a:gd name="T29" fmla="*/ 73 h 93"/>
                <a:gd name="T30" fmla="*/ 200 w 202"/>
                <a:gd name="T31" fmla="*/ 77 h 93"/>
                <a:gd name="T32" fmla="*/ 201 w 202"/>
                <a:gd name="T33" fmla="*/ 78 h 93"/>
                <a:gd name="T34" fmla="*/ 202 w 202"/>
                <a:gd name="T35" fmla="*/ 80 h 93"/>
                <a:gd name="T36" fmla="*/ 201 w 202"/>
                <a:gd name="T37" fmla="*/ 80 h 93"/>
                <a:gd name="T38" fmla="*/ 199 w 202"/>
                <a:gd name="T39" fmla="*/ 84 h 93"/>
                <a:gd name="T40" fmla="*/ 195 w 202"/>
                <a:gd name="T41" fmla="*/ 87 h 93"/>
                <a:gd name="T42" fmla="*/ 191 w 202"/>
                <a:gd name="T43" fmla="*/ 92 h 93"/>
                <a:gd name="T44" fmla="*/ 185 w 202"/>
                <a:gd name="T45" fmla="*/ 92 h 93"/>
                <a:gd name="T46" fmla="*/ 180 w 202"/>
                <a:gd name="T47" fmla="*/ 93 h 93"/>
                <a:gd name="T48" fmla="*/ 175 w 202"/>
                <a:gd name="T49" fmla="*/ 93 h 93"/>
                <a:gd name="T50" fmla="*/ 174 w 202"/>
                <a:gd name="T51" fmla="*/ 93 h 93"/>
                <a:gd name="T52" fmla="*/ 121 w 202"/>
                <a:gd name="T53" fmla="*/ 47 h 93"/>
                <a:gd name="T54" fmla="*/ 75 w 202"/>
                <a:gd name="T55" fmla="*/ 47 h 93"/>
                <a:gd name="T56" fmla="*/ 65 w 202"/>
                <a:gd name="T57" fmla="*/ 65 h 93"/>
                <a:gd name="T58" fmla="*/ 6 w 202"/>
                <a:gd name="T59" fmla="*/ 92 h 93"/>
                <a:gd name="T60" fmla="*/ 0 w 202"/>
                <a:gd name="T61" fmla="*/ 80 h 93"/>
                <a:gd name="T62" fmla="*/ 0 w 202"/>
                <a:gd name="T63" fmla="*/ 80 h 93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202"/>
                <a:gd name="T97" fmla="*/ 0 h 93"/>
                <a:gd name="T98" fmla="*/ 202 w 202"/>
                <a:gd name="T99" fmla="*/ 93 h 93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202" h="93">
                  <a:moveTo>
                    <a:pt x="0" y="80"/>
                  </a:moveTo>
                  <a:lnTo>
                    <a:pt x="47" y="0"/>
                  </a:lnTo>
                  <a:lnTo>
                    <a:pt x="140" y="0"/>
                  </a:lnTo>
                  <a:lnTo>
                    <a:pt x="173" y="29"/>
                  </a:lnTo>
                  <a:lnTo>
                    <a:pt x="173" y="31"/>
                  </a:lnTo>
                  <a:lnTo>
                    <a:pt x="175" y="34"/>
                  </a:lnTo>
                  <a:lnTo>
                    <a:pt x="178" y="37"/>
                  </a:lnTo>
                  <a:lnTo>
                    <a:pt x="180" y="42"/>
                  </a:lnTo>
                  <a:lnTo>
                    <a:pt x="181" y="45"/>
                  </a:lnTo>
                  <a:lnTo>
                    <a:pt x="185" y="50"/>
                  </a:lnTo>
                  <a:lnTo>
                    <a:pt x="187" y="55"/>
                  </a:lnTo>
                  <a:lnTo>
                    <a:pt x="191" y="60"/>
                  </a:lnTo>
                  <a:lnTo>
                    <a:pt x="193" y="65"/>
                  </a:lnTo>
                  <a:lnTo>
                    <a:pt x="195" y="70"/>
                  </a:lnTo>
                  <a:lnTo>
                    <a:pt x="198" y="73"/>
                  </a:lnTo>
                  <a:lnTo>
                    <a:pt x="200" y="77"/>
                  </a:lnTo>
                  <a:lnTo>
                    <a:pt x="201" y="78"/>
                  </a:lnTo>
                  <a:lnTo>
                    <a:pt x="202" y="80"/>
                  </a:lnTo>
                  <a:lnTo>
                    <a:pt x="201" y="80"/>
                  </a:lnTo>
                  <a:lnTo>
                    <a:pt x="199" y="84"/>
                  </a:lnTo>
                  <a:lnTo>
                    <a:pt x="195" y="87"/>
                  </a:lnTo>
                  <a:lnTo>
                    <a:pt x="191" y="92"/>
                  </a:lnTo>
                  <a:lnTo>
                    <a:pt x="185" y="92"/>
                  </a:lnTo>
                  <a:lnTo>
                    <a:pt x="180" y="93"/>
                  </a:lnTo>
                  <a:lnTo>
                    <a:pt x="175" y="93"/>
                  </a:lnTo>
                  <a:lnTo>
                    <a:pt x="174" y="93"/>
                  </a:lnTo>
                  <a:lnTo>
                    <a:pt x="121" y="47"/>
                  </a:lnTo>
                  <a:lnTo>
                    <a:pt x="75" y="47"/>
                  </a:lnTo>
                  <a:lnTo>
                    <a:pt x="65" y="65"/>
                  </a:lnTo>
                  <a:lnTo>
                    <a:pt x="6" y="92"/>
                  </a:lnTo>
                  <a:lnTo>
                    <a:pt x="0" y="80"/>
                  </a:lnTo>
                  <a:close/>
                </a:path>
              </a:pathLst>
            </a:custGeom>
            <a:solidFill>
              <a:srgbClr val="FAC7C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345" name="Freeform 100"/>
            <p:cNvSpPr>
              <a:spLocks/>
            </p:cNvSpPr>
            <p:nvPr/>
          </p:nvSpPr>
          <p:spPr bwMode="auto">
            <a:xfrm>
              <a:off x="1865" y="1933"/>
              <a:ext cx="131" cy="54"/>
            </a:xfrm>
            <a:custGeom>
              <a:avLst/>
              <a:gdLst>
                <a:gd name="T0" fmla="*/ 0 w 131"/>
                <a:gd name="T1" fmla="*/ 36 h 54"/>
                <a:gd name="T2" fmla="*/ 1 w 131"/>
                <a:gd name="T3" fmla="*/ 34 h 54"/>
                <a:gd name="T4" fmla="*/ 8 w 131"/>
                <a:gd name="T5" fmla="*/ 28 h 54"/>
                <a:gd name="T6" fmla="*/ 11 w 131"/>
                <a:gd name="T7" fmla="*/ 23 h 54"/>
                <a:gd name="T8" fmla="*/ 15 w 131"/>
                <a:gd name="T9" fmla="*/ 20 h 54"/>
                <a:gd name="T10" fmla="*/ 19 w 131"/>
                <a:gd name="T11" fmla="*/ 16 h 54"/>
                <a:gd name="T12" fmla="*/ 24 w 131"/>
                <a:gd name="T13" fmla="*/ 13 h 54"/>
                <a:gd name="T14" fmla="*/ 30 w 131"/>
                <a:gd name="T15" fmla="*/ 7 h 54"/>
                <a:gd name="T16" fmla="*/ 34 w 131"/>
                <a:gd name="T17" fmla="*/ 2 h 54"/>
                <a:gd name="T18" fmla="*/ 37 w 131"/>
                <a:gd name="T19" fmla="*/ 0 h 54"/>
                <a:gd name="T20" fmla="*/ 38 w 131"/>
                <a:gd name="T21" fmla="*/ 0 h 54"/>
                <a:gd name="T22" fmla="*/ 41 w 131"/>
                <a:gd name="T23" fmla="*/ 0 h 54"/>
                <a:gd name="T24" fmla="*/ 44 w 131"/>
                <a:gd name="T25" fmla="*/ 0 h 54"/>
                <a:gd name="T26" fmla="*/ 48 w 131"/>
                <a:gd name="T27" fmla="*/ 2 h 54"/>
                <a:gd name="T28" fmla="*/ 54 w 131"/>
                <a:gd name="T29" fmla="*/ 2 h 54"/>
                <a:gd name="T30" fmla="*/ 60 w 131"/>
                <a:gd name="T31" fmla="*/ 3 h 54"/>
                <a:gd name="T32" fmla="*/ 66 w 131"/>
                <a:gd name="T33" fmla="*/ 6 h 54"/>
                <a:gd name="T34" fmla="*/ 73 w 131"/>
                <a:gd name="T35" fmla="*/ 7 h 54"/>
                <a:gd name="T36" fmla="*/ 79 w 131"/>
                <a:gd name="T37" fmla="*/ 7 h 54"/>
                <a:gd name="T38" fmla="*/ 85 w 131"/>
                <a:gd name="T39" fmla="*/ 7 h 54"/>
                <a:gd name="T40" fmla="*/ 90 w 131"/>
                <a:gd name="T41" fmla="*/ 7 h 54"/>
                <a:gd name="T42" fmla="*/ 94 w 131"/>
                <a:gd name="T43" fmla="*/ 7 h 54"/>
                <a:gd name="T44" fmla="*/ 98 w 131"/>
                <a:gd name="T45" fmla="*/ 7 h 54"/>
                <a:gd name="T46" fmla="*/ 101 w 131"/>
                <a:gd name="T47" fmla="*/ 7 h 54"/>
                <a:gd name="T48" fmla="*/ 103 w 131"/>
                <a:gd name="T49" fmla="*/ 7 h 54"/>
                <a:gd name="T50" fmla="*/ 105 w 131"/>
                <a:gd name="T51" fmla="*/ 7 h 54"/>
                <a:gd name="T52" fmla="*/ 103 w 131"/>
                <a:gd name="T53" fmla="*/ 7 h 54"/>
                <a:gd name="T54" fmla="*/ 101 w 131"/>
                <a:gd name="T55" fmla="*/ 10 h 54"/>
                <a:gd name="T56" fmla="*/ 101 w 131"/>
                <a:gd name="T57" fmla="*/ 13 h 54"/>
                <a:gd name="T58" fmla="*/ 101 w 131"/>
                <a:gd name="T59" fmla="*/ 15 h 54"/>
                <a:gd name="T60" fmla="*/ 103 w 131"/>
                <a:gd name="T61" fmla="*/ 19 h 54"/>
                <a:gd name="T62" fmla="*/ 106 w 131"/>
                <a:gd name="T63" fmla="*/ 23 h 54"/>
                <a:gd name="T64" fmla="*/ 108 w 131"/>
                <a:gd name="T65" fmla="*/ 27 h 54"/>
                <a:gd name="T66" fmla="*/ 112 w 131"/>
                <a:gd name="T67" fmla="*/ 31 h 54"/>
                <a:gd name="T68" fmla="*/ 116 w 131"/>
                <a:gd name="T69" fmla="*/ 37 h 54"/>
                <a:gd name="T70" fmla="*/ 120 w 131"/>
                <a:gd name="T71" fmla="*/ 42 h 54"/>
                <a:gd name="T72" fmla="*/ 124 w 131"/>
                <a:gd name="T73" fmla="*/ 46 h 54"/>
                <a:gd name="T74" fmla="*/ 127 w 131"/>
                <a:gd name="T75" fmla="*/ 50 h 54"/>
                <a:gd name="T76" fmla="*/ 130 w 131"/>
                <a:gd name="T77" fmla="*/ 53 h 54"/>
                <a:gd name="T78" fmla="*/ 131 w 131"/>
                <a:gd name="T79" fmla="*/ 54 h 54"/>
                <a:gd name="T80" fmla="*/ 83 w 131"/>
                <a:gd name="T81" fmla="*/ 14 h 54"/>
                <a:gd name="T82" fmla="*/ 80 w 131"/>
                <a:gd name="T83" fmla="*/ 14 h 54"/>
                <a:gd name="T84" fmla="*/ 75 w 131"/>
                <a:gd name="T85" fmla="*/ 16 h 54"/>
                <a:gd name="T86" fmla="*/ 71 w 131"/>
                <a:gd name="T87" fmla="*/ 17 h 54"/>
                <a:gd name="T88" fmla="*/ 67 w 131"/>
                <a:gd name="T89" fmla="*/ 17 h 54"/>
                <a:gd name="T90" fmla="*/ 64 w 131"/>
                <a:gd name="T91" fmla="*/ 19 h 54"/>
                <a:gd name="T92" fmla="*/ 60 w 131"/>
                <a:gd name="T93" fmla="*/ 20 h 54"/>
                <a:gd name="T94" fmla="*/ 53 w 131"/>
                <a:gd name="T95" fmla="*/ 17 h 54"/>
                <a:gd name="T96" fmla="*/ 47 w 131"/>
                <a:gd name="T97" fmla="*/ 16 h 54"/>
                <a:gd name="T98" fmla="*/ 44 w 131"/>
                <a:gd name="T99" fmla="*/ 14 h 54"/>
                <a:gd name="T100" fmla="*/ 44 w 131"/>
                <a:gd name="T101" fmla="*/ 14 h 54"/>
                <a:gd name="T102" fmla="*/ 37 w 131"/>
                <a:gd name="T103" fmla="*/ 29 h 54"/>
                <a:gd name="T104" fmla="*/ 0 w 131"/>
                <a:gd name="T105" fmla="*/ 36 h 54"/>
                <a:gd name="T106" fmla="*/ 0 w 131"/>
                <a:gd name="T107" fmla="*/ 36 h 5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131"/>
                <a:gd name="T163" fmla="*/ 0 h 54"/>
                <a:gd name="T164" fmla="*/ 131 w 131"/>
                <a:gd name="T165" fmla="*/ 54 h 5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131" h="54">
                  <a:moveTo>
                    <a:pt x="0" y="36"/>
                  </a:moveTo>
                  <a:lnTo>
                    <a:pt x="1" y="34"/>
                  </a:lnTo>
                  <a:lnTo>
                    <a:pt x="8" y="28"/>
                  </a:lnTo>
                  <a:lnTo>
                    <a:pt x="11" y="23"/>
                  </a:lnTo>
                  <a:lnTo>
                    <a:pt x="15" y="20"/>
                  </a:lnTo>
                  <a:lnTo>
                    <a:pt x="19" y="16"/>
                  </a:lnTo>
                  <a:lnTo>
                    <a:pt x="24" y="13"/>
                  </a:lnTo>
                  <a:lnTo>
                    <a:pt x="30" y="7"/>
                  </a:lnTo>
                  <a:lnTo>
                    <a:pt x="34" y="2"/>
                  </a:lnTo>
                  <a:lnTo>
                    <a:pt x="37" y="0"/>
                  </a:lnTo>
                  <a:lnTo>
                    <a:pt x="38" y="0"/>
                  </a:lnTo>
                  <a:lnTo>
                    <a:pt x="41" y="0"/>
                  </a:lnTo>
                  <a:lnTo>
                    <a:pt x="44" y="0"/>
                  </a:lnTo>
                  <a:lnTo>
                    <a:pt x="48" y="2"/>
                  </a:lnTo>
                  <a:lnTo>
                    <a:pt x="54" y="2"/>
                  </a:lnTo>
                  <a:lnTo>
                    <a:pt x="60" y="3"/>
                  </a:lnTo>
                  <a:lnTo>
                    <a:pt x="66" y="6"/>
                  </a:lnTo>
                  <a:lnTo>
                    <a:pt x="73" y="7"/>
                  </a:lnTo>
                  <a:lnTo>
                    <a:pt x="79" y="7"/>
                  </a:lnTo>
                  <a:lnTo>
                    <a:pt x="85" y="7"/>
                  </a:lnTo>
                  <a:lnTo>
                    <a:pt x="90" y="7"/>
                  </a:lnTo>
                  <a:lnTo>
                    <a:pt x="94" y="7"/>
                  </a:lnTo>
                  <a:lnTo>
                    <a:pt x="98" y="7"/>
                  </a:lnTo>
                  <a:lnTo>
                    <a:pt x="101" y="7"/>
                  </a:lnTo>
                  <a:lnTo>
                    <a:pt x="103" y="7"/>
                  </a:lnTo>
                  <a:lnTo>
                    <a:pt x="105" y="7"/>
                  </a:lnTo>
                  <a:lnTo>
                    <a:pt x="103" y="7"/>
                  </a:lnTo>
                  <a:lnTo>
                    <a:pt x="101" y="10"/>
                  </a:lnTo>
                  <a:lnTo>
                    <a:pt x="101" y="13"/>
                  </a:lnTo>
                  <a:lnTo>
                    <a:pt x="101" y="15"/>
                  </a:lnTo>
                  <a:lnTo>
                    <a:pt x="103" y="19"/>
                  </a:lnTo>
                  <a:lnTo>
                    <a:pt x="106" y="23"/>
                  </a:lnTo>
                  <a:lnTo>
                    <a:pt x="108" y="27"/>
                  </a:lnTo>
                  <a:lnTo>
                    <a:pt x="112" y="31"/>
                  </a:lnTo>
                  <a:lnTo>
                    <a:pt x="116" y="37"/>
                  </a:lnTo>
                  <a:lnTo>
                    <a:pt x="120" y="42"/>
                  </a:lnTo>
                  <a:lnTo>
                    <a:pt x="124" y="46"/>
                  </a:lnTo>
                  <a:lnTo>
                    <a:pt x="127" y="50"/>
                  </a:lnTo>
                  <a:lnTo>
                    <a:pt x="130" y="53"/>
                  </a:lnTo>
                  <a:lnTo>
                    <a:pt x="131" y="54"/>
                  </a:lnTo>
                  <a:lnTo>
                    <a:pt x="83" y="14"/>
                  </a:lnTo>
                  <a:lnTo>
                    <a:pt x="80" y="14"/>
                  </a:lnTo>
                  <a:lnTo>
                    <a:pt x="75" y="16"/>
                  </a:lnTo>
                  <a:lnTo>
                    <a:pt x="71" y="17"/>
                  </a:lnTo>
                  <a:lnTo>
                    <a:pt x="67" y="17"/>
                  </a:lnTo>
                  <a:lnTo>
                    <a:pt x="64" y="19"/>
                  </a:lnTo>
                  <a:lnTo>
                    <a:pt x="60" y="20"/>
                  </a:lnTo>
                  <a:lnTo>
                    <a:pt x="53" y="17"/>
                  </a:lnTo>
                  <a:lnTo>
                    <a:pt x="47" y="16"/>
                  </a:lnTo>
                  <a:lnTo>
                    <a:pt x="44" y="14"/>
                  </a:lnTo>
                  <a:lnTo>
                    <a:pt x="37" y="29"/>
                  </a:lnTo>
                  <a:lnTo>
                    <a:pt x="0" y="36"/>
                  </a:lnTo>
                  <a:close/>
                </a:path>
              </a:pathLst>
            </a:custGeom>
            <a:solidFill>
              <a:srgbClr val="FAAEA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346" name="Freeform 101"/>
            <p:cNvSpPr>
              <a:spLocks/>
            </p:cNvSpPr>
            <p:nvPr/>
          </p:nvSpPr>
          <p:spPr bwMode="auto">
            <a:xfrm>
              <a:off x="1928" y="1769"/>
              <a:ext cx="53" cy="21"/>
            </a:xfrm>
            <a:custGeom>
              <a:avLst/>
              <a:gdLst>
                <a:gd name="T0" fmla="*/ 0 w 53"/>
                <a:gd name="T1" fmla="*/ 2 h 21"/>
                <a:gd name="T2" fmla="*/ 0 w 53"/>
                <a:gd name="T3" fmla="*/ 1 h 21"/>
                <a:gd name="T4" fmla="*/ 3 w 53"/>
                <a:gd name="T5" fmla="*/ 1 h 21"/>
                <a:gd name="T6" fmla="*/ 5 w 53"/>
                <a:gd name="T7" fmla="*/ 1 h 21"/>
                <a:gd name="T8" fmla="*/ 10 w 53"/>
                <a:gd name="T9" fmla="*/ 1 h 21"/>
                <a:gd name="T10" fmla="*/ 14 w 53"/>
                <a:gd name="T11" fmla="*/ 0 h 21"/>
                <a:gd name="T12" fmla="*/ 18 w 53"/>
                <a:gd name="T13" fmla="*/ 0 h 21"/>
                <a:gd name="T14" fmla="*/ 24 w 53"/>
                <a:gd name="T15" fmla="*/ 0 h 21"/>
                <a:gd name="T16" fmla="*/ 29 w 53"/>
                <a:gd name="T17" fmla="*/ 1 h 21"/>
                <a:gd name="T18" fmla="*/ 34 w 53"/>
                <a:gd name="T19" fmla="*/ 1 h 21"/>
                <a:gd name="T20" fmla="*/ 38 w 53"/>
                <a:gd name="T21" fmla="*/ 2 h 21"/>
                <a:gd name="T22" fmla="*/ 42 w 53"/>
                <a:gd name="T23" fmla="*/ 3 h 21"/>
                <a:gd name="T24" fmla="*/ 45 w 53"/>
                <a:gd name="T25" fmla="*/ 5 h 21"/>
                <a:gd name="T26" fmla="*/ 50 w 53"/>
                <a:gd name="T27" fmla="*/ 7 h 21"/>
                <a:gd name="T28" fmla="*/ 53 w 53"/>
                <a:gd name="T29" fmla="*/ 9 h 21"/>
                <a:gd name="T30" fmla="*/ 44 w 53"/>
                <a:gd name="T31" fmla="*/ 21 h 21"/>
                <a:gd name="T32" fmla="*/ 42 w 53"/>
                <a:gd name="T33" fmla="*/ 20 h 21"/>
                <a:gd name="T34" fmla="*/ 37 w 53"/>
                <a:gd name="T35" fmla="*/ 18 h 21"/>
                <a:gd name="T36" fmla="*/ 33 w 53"/>
                <a:gd name="T37" fmla="*/ 16 h 21"/>
                <a:gd name="T38" fmla="*/ 29 w 53"/>
                <a:gd name="T39" fmla="*/ 14 h 21"/>
                <a:gd name="T40" fmla="*/ 25 w 53"/>
                <a:gd name="T41" fmla="*/ 13 h 21"/>
                <a:gd name="T42" fmla="*/ 22 w 53"/>
                <a:gd name="T43" fmla="*/ 12 h 21"/>
                <a:gd name="T44" fmla="*/ 17 w 53"/>
                <a:gd name="T45" fmla="*/ 9 h 21"/>
                <a:gd name="T46" fmla="*/ 12 w 53"/>
                <a:gd name="T47" fmla="*/ 8 h 21"/>
                <a:gd name="T48" fmla="*/ 8 w 53"/>
                <a:gd name="T49" fmla="*/ 7 h 21"/>
                <a:gd name="T50" fmla="*/ 7 w 53"/>
                <a:gd name="T51" fmla="*/ 6 h 21"/>
                <a:gd name="T52" fmla="*/ 2 w 53"/>
                <a:gd name="T53" fmla="*/ 2 h 21"/>
                <a:gd name="T54" fmla="*/ 0 w 53"/>
                <a:gd name="T55" fmla="*/ 2 h 21"/>
                <a:gd name="T56" fmla="*/ 0 w 53"/>
                <a:gd name="T57" fmla="*/ 2 h 21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53"/>
                <a:gd name="T88" fmla="*/ 0 h 21"/>
                <a:gd name="T89" fmla="*/ 53 w 53"/>
                <a:gd name="T90" fmla="*/ 21 h 21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53" h="21">
                  <a:moveTo>
                    <a:pt x="0" y="2"/>
                  </a:moveTo>
                  <a:lnTo>
                    <a:pt x="0" y="1"/>
                  </a:lnTo>
                  <a:lnTo>
                    <a:pt x="3" y="1"/>
                  </a:lnTo>
                  <a:lnTo>
                    <a:pt x="5" y="1"/>
                  </a:lnTo>
                  <a:lnTo>
                    <a:pt x="10" y="1"/>
                  </a:lnTo>
                  <a:lnTo>
                    <a:pt x="14" y="0"/>
                  </a:lnTo>
                  <a:lnTo>
                    <a:pt x="18" y="0"/>
                  </a:lnTo>
                  <a:lnTo>
                    <a:pt x="24" y="0"/>
                  </a:lnTo>
                  <a:lnTo>
                    <a:pt x="29" y="1"/>
                  </a:lnTo>
                  <a:lnTo>
                    <a:pt x="34" y="1"/>
                  </a:lnTo>
                  <a:lnTo>
                    <a:pt x="38" y="2"/>
                  </a:lnTo>
                  <a:lnTo>
                    <a:pt x="42" y="3"/>
                  </a:lnTo>
                  <a:lnTo>
                    <a:pt x="45" y="5"/>
                  </a:lnTo>
                  <a:lnTo>
                    <a:pt x="50" y="7"/>
                  </a:lnTo>
                  <a:lnTo>
                    <a:pt x="53" y="9"/>
                  </a:lnTo>
                  <a:lnTo>
                    <a:pt x="44" y="21"/>
                  </a:lnTo>
                  <a:lnTo>
                    <a:pt x="42" y="20"/>
                  </a:lnTo>
                  <a:lnTo>
                    <a:pt x="37" y="18"/>
                  </a:lnTo>
                  <a:lnTo>
                    <a:pt x="33" y="16"/>
                  </a:lnTo>
                  <a:lnTo>
                    <a:pt x="29" y="14"/>
                  </a:lnTo>
                  <a:lnTo>
                    <a:pt x="25" y="13"/>
                  </a:lnTo>
                  <a:lnTo>
                    <a:pt x="22" y="12"/>
                  </a:lnTo>
                  <a:lnTo>
                    <a:pt x="17" y="9"/>
                  </a:lnTo>
                  <a:lnTo>
                    <a:pt x="12" y="8"/>
                  </a:lnTo>
                  <a:lnTo>
                    <a:pt x="8" y="7"/>
                  </a:lnTo>
                  <a:lnTo>
                    <a:pt x="7" y="6"/>
                  </a:lnTo>
                  <a:lnTo>
                    <a:pt x="2" y="2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F5F5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347" name="Freeform 102"/>
            <p:cNvSpPr>
              <a:spLocks/>
            </p:cNvSpPr>
            <p:nvPr/>
          </p:nvSpPr>
          <p:spPr bwMode="auto">
            <a:xfrm>
              <a:off x="2641" y="2511"/>
              <a:ext cx="45" cy="25"/>
            </a:xfrm>
            <a:custGeom>
              <a:avLst/>
              <a:gdLst>
                <a:gd name="T0" fmla="*/ 45 w 45"/>
                <a:gd name="T1" fmla="*/ 4 h 25"/>
                <a:gd name="T2" fmla="*/ 21 w 45"/>
                <a:gd name="T3" fmla="*/ 0 h 25"/>
                <a:gd name="T4" fmla="*/ 0 w 45"/>
                <a:gd name="T5" fmla="*/ 18 h 25"/>
                <a:gd name="T6" fmla="*/ 40 w 45"/>
                <a:gd name="T7" fmla="*/ 25 h 25"/>
                <a:gd name="T8" fmla="*/ 45 w 45"/>
                <a:gd name="T9" fmla="*/ 4 h 25"/>
                <a:gd name="T10" fmla="*/ 45 w 45"/>
                <a:gd name="T11" fmla="*/ 4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5"/>
                <a:gd name="T19" fmla="*/ 0 h 25"/>
                <a:gd name="T20" fmla="*/ 45 w 45"/>
                <a:gd name="T21" fmla="*/ 25 h 2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5" h="25">
                  <a:moveTo>
                    <a:pt x="45" y="4"/>
                  </a:moveTo>
                  <a:lnTo>
                    <a:pt x="21" y="0"/>
                  </a:lnTo>
                  <a:lnTo>
                    <a:pt x="0" y="18"/>
                  </a:lnTo>
                  <a:lnTo>
                    <a:pt x="40" y="25"/>
                  </a:lnTo>
                  <a:lnTo>
                    <a:pt x="45" y="4"/>
                  </a:lnTo>
                  <a:close/>
                </a:path>
              </a:pathLst>
            </a:custGeom>
            <a:solidFill>
              <a:srgbClr val="FAAEA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348" name="Freeform 103"/>
            <p:cNvSpPr>
              <a:spLocks/>
            </p:cNvSpPr>
            <p:nvPr/>
          </p:nvSpPr>
          <p:spPr bwMode="auto">
            <a:xfrm>
              <a:off x="2118" y="1279"/>
              <a:ext cx="36" cy="55"/>
            </a:xfrm>
            <a:custGeom>
              <a:avLst/>
              <a:gdLst>
                <a:gd name="T0" fmla="*/ 21 w 36"/>
                <a:gd name="T1" fmla="*/ 1 h 55"/>
                <a:gd name="T2" fmla="*/ 23 w 36"/>
                <a:gd name="T3" fmla="*/ 0 h 55"/>
                <a:gd name="T4" fmla="*/ 26 w 36"/>
                <a:gd name="T5" fmla="*/ 1 h 55"/>
                <a:gd name="T6" fmla="*/ 31 w 36"/>
                <a:gd name="T7" fmla="*/ 2 h 55"/>
                <a:gd name="T8" fmla="*/ 34 w 36"/>
                <a:gd name="T9" fmla="*/ 6 h 55"/>
                <a:gd name="T10" fmla="*/ 36 w 36"/>
                <a:gd name="T11" fmla="*/ 11 h 55"/>
                <a:gd name="T12" fmla="*/ 34 w 36"/>
                <a:gd name="T13" fmla="*/ 18 h 55"/>
                <a:gd name="T14" fmla="*/ 33 w 36"/>
                <a:gd name="T15" fmla="*/ 21 h 55"/>
                <a:gd name="T16" fmla="*/ 32 w 36"/>
                <a:gd name="T17" fmla="*/ 25 h 55"/>
                <a:gd name="T18" fmla="*/ 32 w 36"/>
                <a:gd name="T19" fmla="*/ 29 h 55"/>
                <a:gd name="T20" fmla="*/ 31 w 36"/>
                <a:gd name="T21" fmla="*/ 34 h 55"/>
                <a:gd name="T22" fmla="*/ 28 w 36"/>
                <a:gd name="T23" fmla="*/ 39 h 55"/>
                <a:gd name="T24" fmla="*/ 28 w 36"/>
                <a:gd name="T25" fmla="*/ 44 h 55"/>
                <a:gd name="T26" fmla="*/ 26 w 36"/>
                <a:gd name="T27" fmla="*/ 47 h 55"/>
                <a:gd name="T28" fmla="*/ 25 w 36"/>
                <a:gd name="T29" fmla="*/ 51 h 55"/>
                <a:gd name="T30" fmla="*/ 21 w 36"/>
                <a:gd name="T31" fmla="*/ 54 h 55"/>
                <a:gd name="T32" fmla="*/ 18 w 36"/>
                <a:gd name="T33" fmla="*/ 55 h 55"/>
                <a:gd name="T34" fmla="*/ 16 w 36"/>
                <a:gd name="T35" fmla="*/ 53 h 55"/>
                <a:gd name="T36" fmla="*/ 13 w 36"/>
                <a:gd name="T37" fmla="*/ 52 h 55"/>
                <a:gd name="T38" fmla="*/ 11 w 36"/>
                <a:gd name="T39" fmla="*/ 48 h 55"/>
                <a:gd name="T40" fmla="*/ 10 w 36"/>
                <a:gd name="T41" fmla="*/ 45 h 55"/>
                <a:gd name="T42" fmla="*/ 7 w 36"/>
                <a:gd name="T43" fmla="*/ 40 h 55"/>
                <a:gd name="T44" fmla="*/ 6 w 36"/>
                <a:gd name="T45" fmla="*/ 36 h 55"/>
                <a:gd name="T46" fmla="*/ 4 w 36"/>
                <a:gd name="T47" fmla="*/ 32 h 55"/>
                <a:gd name="T48" fmla="*/ 3 w 36"/>
                <a:gd name="T49" fmla="*/ 28 h 55"/>
                <a:gd name="T50" fmla="*/ 0 w 36"/>
                <a:gd name="T51" fmla="*/ 23 h 55"/>
                <a:gd name="T52" fmla="*/ 0 w 36"/>
                <a:gd name="T53" fmla="*/ 19 h 55"/>
                <a:gd name="T54" fmla="*/ 0 w 36"/>
                <a:gd name="T55" fmla="*/ 15 h 55"/>
                <a:gd name="T56" fmla="*/ 1 w 36"/>
                <a:gd name="T57" fmla="*/ 13 h 55"/>
                <a:gd name="T58" fmla="*/ 3 w 36"/>
                <a:gd name="T59" fmla="*/ 9 h 55"/>
                <a:gd name="T60" fmla="*/ 3 w 36"/>
                <a:gd name="T61" fmla="*/ 8 h 55"/>
                <a:gd name="T62" fmla="*/ 21 w 36"/>
                <a:gd name="T63" fmla="*/ 1 h 55"/>
                <a:gd name="T64" fmla="*/ 21 w 36"/>
                <a:gd name="T65" fmla="*/ 1 h 55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36"/>
                <a:gd name="T100" fmla="*/ 0 h 55"/>
                <a:gd name="T101" fmla="*/ 36 w 36"/>
                <a:gd name="T102" fmla="*/ 55 h 55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36" h="55">
                  <a:moveTo>
                    <a:pt x="21" y="1"/>
                  </a:moveTo>
                  <a:lnTo>
                    <a:pt x="23" y="0"/>
                  </a:lnTo>
                  <a:lnTo>
                    <a:pt x="26" y="1"/>
                  </a:lnTo>
                  <a:lnTo>
                    <a:pt x="31" y="2"/>
                  </a:lnTo>
                  <a:lnTo>
                    <a:pt x="34" y="6"/>
                  </a:lnTo>
                  <a:lnTo>
                    <a:pt x="36" y="11"/>
                  </a:lnTo>
                  <a:lnTo>
                    <a:pt x="34" y="18"/>
                  </a:lnTo>
                  <a:lnTo>
                    <a:pt x="33" y="21"/>
                  </a:lnTo>
                  <a:lnTo>
                    <a:pt x="32" y="25"/>
                  </a:lnTo>
                  <a:lnTo>
                    <a:pt x="32" y="29"/>
                  </a:lnTo>
                  <a:lnTo>
                    <a:pt x="31" y="34"/>
                  </a:lnTo>
                  <a:lnTo>
                    <a:pt x="28" y="39"/>
                  </a:lnTo>
                  <a:lnTo>
                    <a:pt x="28" y="44"/>
                  </a:lnTo>
                  <a:lnTo>
                    <a:pt x="26" y="47"/>
                  </a:lnTo>
                  <a:lnTo>
                    <a:pt x="25" y="51"/>
                  </a:lnTo>
                  <a:lnTo>
                    <a:pt x="21" y="54"/>
                  </a:lnTo>
                  <a:lnTo>
                    <a:pt x="18" y="55"/>
                  </a:lnTo>
                  <a:lnTo>
                    <a:pt x="16" y="53"/>
                  </a:lnTo>
                  <a:lnTo>
                    <a:pt x="13" y="52"/>
                  </a:lnTo>
                  <a:lnTo>
                    <a:pt x="11" y="48"/>
                  </a:lnTo>
                  <a:lnTo>
                    <a:pt x="10" y="45"/>
                  </a:lnTo>
                  <a:lnTo>
                    <a:pt x="7" y="40"/>
                  </a:lnTo>
                  <a:lnTo>
                    <a:pt x="6" y="36"/>
                  </a:lnTo>
                  <a:lnTo>
                    <a:pt x="4" y="32"/>
                  </a:lnTo>
                  <a:lnTo>
                    <a:pt x="3" y="28"/>
                  </a:lnTo>
                  <a:lnTo>
                    <a:pt x="0" y="23"/>
                  </a:lnTo>
                  <a:lnTo>
                    <a:pt x="0" y="19"/>
                  </a:lnTo>
                  <a:lnTo>
                    <a:pt x="0" y="15"/>
                  </a:lnTo>
                  <a:lnTo>
                    <a:pt x="1" y="13"/>
                  </a:lnTo>
                  <a:lnTo>
                    <a:pt x="3" y="9"/>
                  </a:lnTo>
                  <a:lnTo>
                    <a:pt x="3" y="8"/>
                  </a:lnTo>
                  <a:lnTo>
                    <a:pt x="21" y="1"/>
                  </a:lnTo>
                  <a:close/>
                </a:path>
              </a:pathLst>
            </a:custGeom>
            <a:solidFill>
              <a:srgbClr val="D1D14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349" name="Freeform 104"/>
            <p:cNvSpPr>
              <a:spLocks/>
            </p:cNvSpPr>
            <p:nvPr/>
          </p:nvSpPr>
          <p:spPr bwMode="auto">
            <a:xfrm>
              <a:off x="2132" y="1282"/>
              <a:ext cx="20" cy="41"/>
            </a:xfrm>
            <a:custGeom>
              <a:avLst/>
              <a:gdLst>
                <a:gd name="T0" fmla="*/ 0 w 20"/>
                <a:gd name="T1" fmla="*/ 0 h 41"/>
                <a:gd name="T2" fmla="*/ 20 w 20"/>
                <a:gd name="T3" fmla="*/ 0 h 41"/>
                <a:gd name="T4" fmla="*/ 17 w 20"/>
                <a:gd name="T5" fmla="*/ 25 h 41"/>
                <a:gd name="T6" fmla="*/ 7 w 20"/>
                <a:gd name="T7" fmla="*/ 41 h 41"/>
                <a:gd name="T8" fmla="*/ 0 w 20"/>
                <a:gd name="T9" fmla="*/ 20 h 41"/>
                <a:gd name="T10" fmla="*/ 0 w 20"/>
                <a:gd name="T11" fmla="*/ 0 h 41"/>
                <a:gd name="T12" fmla="*/ 0 w 20"/>
                <a:gd name="T13" fmla="*/ 0 h 4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0"/>
                <a:gd name="T22" fmla="*/ 0 h 41"/>
                <a:gd name="T23" fmla="*/ 20 w 20"/>
                <a:gd name="T24" fmla="*/ 41 h 4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0" h="41">
                  <a:moveTo>
                    <a:pt x="0" y="0"/>
                  </a:moveTo>
                  <a:lnTo>
                    <a:pt x="20" y="0"/>
                  </a:lnTo>
                  <a:lnTo>
                    <a:pt x="17" y="25"/>
                  </a:lnTo>
                  <a:lnTo>
                    <a:pt x="7" y="41"/>
                  </a:lnTo>
                  <a:lnTo>
                    <a:pt x="0" y="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C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10350" name="Group 105"/>
            <p:cNvGrpSpPr>
              <a:grpSpLocks/>
            </p:cNvGrpSpPr>
            <p:nvPr/>
          </p:nvGrpSpPr>
          <p:grpSpPr bwMode="auto">
            <a:xfrm rot="11763606" flipV="1">
              <a:off x="1776" y="1968"/>
              <a:ext cx="1203" cy="799"/>
              <a:chOff x="-1491" y="19"/>
              <a:chExt cx="2922" cy="1941"/>
            </a:xfrm>
          </p:grpSpPr>
          <p:sp>
            <p:nvSpPr>
              <p:cNvPr id="10351" name="Freeform 106"/>
              <p:cNvSpPr>
                <a:spLocks/>
              </p:cNvSpPr>
              <p:nvPr/>
            </p:nvSpPr>
            <p:spPr bwMode="auto">
              <a:xfrm>
                <a:off x="1346" y="1648"/>
                <a:ext cx="85" cy="132"/>
              </a:xfrm>
              <a:custGeom>
                <a:avLst/>
                <a:gdLst>
                  <a:gd name="T0" fmla="*/ 0 w 85"/>
                  <a:gd name="T1" fmla="*/ 129 h 132"/>
                  <a:gd name="T2" fmla="*/ 4 w 85"/>
                  <a:gd name="T3" fmla="*/ 121 h 132"/>
                  <a:gd name="T4" fmla="*/ 8 w 85"/>
                  <a:gd name="T5" fmla="*/ 113 h 132"/>
                  <a:gd name="T6" fmla="*/ 13 w 85"/>
                  <a:gd name="T7" fmla="*/ 104 h 132"/>
                  <a:gd name="T8" fmla="*/ 20 w 85"/>
                  <a:gd name="T9" fmla="*/ 96 h 132"/>
                  <a:gd name="T10" fmla="*/ 26 w 85"/>
                  <a:gd name="T11" fmla="*/ 88 h 132"/>
                  <a:gd name="T12" fmla="*/ 34 w 85"/>
                  <a:gd name="T13" fmla="*/ 83 h 132"/>
                  <a:gd name="T14" fmla="*/ 42 w 85"/>
                  <a:gd name="T15" fmla="*/ 81 h 132"/>
                  <a:gd name="T16" fmla="*/ 51 w 85"/>
                  <a:gd name="T17" fmla="*/ 81 h 132"/>
                  <a:gd name="T18" fmla="*/ 58 w 85"/>
                  <a:gd name="T19" fmla="*/ 83 h 132"/>
                  <a:gd name="T20" fmla="*/ 65 w 85"/>
                  <a:gd name="T21" fmla="*/ 87 h 132"/>
                  <a:gd name="T22" fmla="*/ 75 w 85"/>
                  <a:gd name="T23" fmla="*/ 94 h 132"/>
                  <a:gd name="T24" fmla="*/ 84 w 85"/>
                  <a:gd name="T25" fmla="*/ 101 h 132"/>
                  <a:gd name="T26" fmla="*/ 85 w 85"/>
                  <a:gd name="T27" fmla="*/ 99 h 132"/>
                  <a:gd name="T28" fmla="*/ 82 w 85"/>
                  <a:gd name="T29" fmla="*/ 89 h 132"/>
                  <a:gd name="T30" fmla="*/ 80 w 85"/>
                  <a:gd name="T31" fmla="*/ 80 h 132"/>
                  <a:gd name="T32" fmla="*/ 78 w 85"/>
                  <a:gd name="T33" fmla="*/ 68 h 132"/>
                  <a:gd name="T34" fmla="*/ 75 w 85"/>
                  <a:gd name="T35" fmla="*/ 55 h 132"/>
                  <a:gd name="T36" fmla="*/ 72 w 85"/>
                  <a:gd name="T37" fmla="*/ 43 h 132"/>
                  <a:gd name="T38" fmla="*/ 68 w 85"/>
                  <a:gd name="T39" fmla="*/ 31 h 132"/>
                  <a:gd name="T40" fmla="*/ 64 w 85"/>
                  <a:gd name="T41" fmla="*/ 23 h 132"/>
                  <a:gd name="T42" fmla="*/ 58 w 85"/>
                  <a:gd name="T43" fmla="*/ 15 h 132"/>
                  <a:gd name="T44" fmla="*/ 51 w 85"/>
                  <a:gd name="T45" fmla="*/ 8 h 132"/>
                  <a:gd name="T46" fmla="*/ 42 w 85"/>
                  <a:gd name="T47" fmla="*/ 1 h 132"/>
                  <a:gd name="T48" fmla="*/ 37 w 85"/>
                  <a:gd name="T49" fmla="*/ 0 h 132"/>
                  <a:gd name="T50" fmla="*/ 37 w 85"/>
                  <a:gd name="T51" fmla="*/ 3 h 132"/>
                  <a:gd name="T52" fmla="*/ 37 w 85"/>
                  <a:gd name="T53" fmla="*/ 16 h 132"/>
                  <a:gd name="T54" fmla="*/ 35 w 85"/>
                  <a:gd name="T55" fmla="*/ 24 h 132"/>
                  <a:gd name="T56" fmla="*/ 33 w 85"/>
                  <a:gd name="T57" fmla="*/ 33 h 132"/>
                  <a:gd name="T58" fmla="*/ 32 w 85"/>
                  <a:gd name="T59" fmla="*/ 41 h 132"/>
                  <a:gd name="T60" fmla="*/ 28 w 85"/>
                  <a:gd name="T61" fmla="*/ 51 h 132"/>
                  <a:gd name="T62" fmla="*/ 25 w 85"/>
                  <a:gd name="T63" fmla="*/ 59 h 132"/>
                  <a:gd name="T64" fmla="*/ 20 w 85"/>
                  <a:gd name="T65" fmla="*/ 67 h 132"/>
                  <a:gd name="T66" fmla="*/ 11 w 85"/>
                  <a:gd name="T67" fmla="*/ 80 h 132"/>
                  <a:gd name="T68" fmla="*/ 4 w 85"/>
                  <a:gd name="T69" fmla="*/ 88 h 132"/>
                  <a:gd name="T70" fmla="*/ 0 w 85"/>
                  <a:gd name="T71" fmla="*/ 91 h 132"/>
                  <a:gd name="T72" fmla="*/ 0 w 85"/>
                  <a:gd name="T73" fmla="*/ 132 h 132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85"/>
                  <a:gd name="T112" fmla="*/ 0 h 132"/>
                  <a:gd name="T113" fmla="*/ 85 w 85"/>
                  <a:gd name="T114" fmla="*/ 132 h 132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85" h="132">
                    <a:moveTo>
                      <a:pt x="0" y="132"/>
                    </a:moveTo>
                    <a:lnTo>
                      <a:pt x="0" y="129"/>
                    </a:lnTo>
                    <a:lnTo>
                      <a:pt x="4" y="124"/>
                    </a:lnTo>
                    <a:lnTo>
                      <a:pt x="4" y="121"/>
                    </a:lnTo>
                    <a:lnTo>
                      <a:pt x="6" y="117"/>
                    </a:lnTo>
                    <a:lnTo>
                      <a:pt x="8" y="113"/>
                    </a:lnTo>
                    <a:lnTo>
                      <a:pt x="11" y="109"/>
                    </a:lnTo>
                    <a:lnTo>
                      <a:pt x="13" y="104"/>
                    </a:lnTo>
                    <a:lnTo>
                      <a:pt x="17" y="101"/>
                    </a:lnTo>
                    <a:lnTo>
                      <a:pt x="20" y="96"/>
                    </a:lnTo>
                    <a:lnTo>
                      <a:pt x="22" y="93"/>
                    </a:lnTo>
                    <a:lnTo>
                      <a:pt x="26" y="88"/>
                    </a:lnTo>
                    <a:lnTo>
                      <a:pt x="29" y="87"/>
                    </a:lnTo>
                    <a:lnTo>
                      <a:pt x="34" y="83"/>
                    </a:lnTo>
                    <a:lnTo>
                      <a:pt x="39" y="82"/>
                    </a:lnTo>
                    <a:lnTo>
                      <a:pt x="42" y="81"/>
                    </a:lnTo>
                    <a:lnTo>
                      <a:pt x="46" y="81"/>
                    </a:lnTo>
                    <a:lnTo>
                      <a:pt x="51" y="81"/>
                    </a:lnTo>
                    <a:lnTo>
                      <a:pt x="54" y="82"/>
                    </a:lnTo>
                    <a:lnTo>
                      <a:pt x="58" y="83"/>
                    </a:lnTo>
                    <a:lnTo>
                      <a:pt x="61" y="84"/>
                    </a:lnTo>
                    <a:lnTo>
                      <a:pt x="65" y="87"/>
                    </a:lnTo>
                    <a:lnTo>
                      <a:pt x="69" y="89"/>
                    </a:lnTo>
                    <a:lnTo>
                      <a:pt x="75" y="94"/>
                    </a:lnTo>
                    <a:lnTo>
                      <a:pt x="80" y="97"/>
                    </a:lnTo>
                    <a:lnTo>
                      <a:pt x="84" y="101"/>
                    </a:lnTo>
                    <a:lnTo>
                      <a:pt x="85" y="102"/>
                    </a:lnTo>
                    <a:lnTo>
                      <a:pt x="85" y="99"/>
                    </a:lnTo>
                    <a:lnTo>
                      <a:pt x="84" y="94"/>
                    </a:lnTo>
                    <a:lnTo>
                      <a:pt x="82" y="89"/>
                    </a:lnTo>
                    <a:lnTo>
                      <a:pt x="81" y="84"/>
                    </a:lnTo>
                    <a:lnTo>
                      <a:pt x="80" y="80"/>
                    </a:lnTo>
                    <a:lnTo>
                      <a:pt x="80" y="74"/>
                    </a:lnTo>
                    <a:lnTo>
                      <a:pt x="78" y="68"/>
                    </a:lnTo>
                    <a:lnTo>
                      <a:pt x="77" y="62"/>
                    </a:lnTo>
                    <a:lnTo>
                      <a:pt x="75" y="55"/>
                    </a:lnTo>
                    <a:lnTo>
                      <a:pt x="74" y="49"/>
                    </a:lnTo>
                    <a:lnTo>
                      <a:pt x="72" y="43"/>
                    </a:lnTo>
                    <a:lnTo>
                      <a:pt x="69" y="37"/>
                    </a:lnTo>
                    <a:lnTo>
                      <a:pt x="68" y="31"/>
                    </a:lnTo>
                    <a:lnTo>
                      <a:pt x="67" y="28"/>
                    </a:lnTo>
                    <a:lnTo>
                      <a:pt x="64" y="23"/>
                    </a:lnTo>
                    <a:lnTo>
                      <a:pt x="61" y="18"/>
                    </a:lnTo>
                    <a:lnTo>
                      <a:pt x="58" y="15"/>
                    </a:lnTo>
                    <a:lnTo>
                      <a:pt x="57" y="13"/>
                    </a:lnTo>
                    <a:lnTo>
                      <a:pt x="51" y="8"/>
                    </a:lnTo>
                    <a:lnTo>
                      <a:pt x="46" y="3"/>
                    </a:lnTo>
                    <a:lnTo>
                      <a:pt x="42" y="1"/>
                    </a:lnTo>
                    <a:lnTo>
                      <a:pt x="39" y="0"/>
                    </a:lnTo>
                    <a:lnTo>
                      <a:pt x="37" y="0"/>
                    </a:lnTo>
                    <a:lnTo>
                      <a:pt x="37" y="3"/>
                    </a:lnTo>
                    <a:lnTo>
                      <a:pt x="37" y="9"/>
                    </a:lnTo>
                    <a:lnTo>
                      <a:pt x="37" y="16"/>
                    </a:lnTo>
                    <a:lnTo>
                      <a:pt x="35" y="20"/>
                    </a:lnTo>
                    <a:lnTo>
                      <a:pt x="35" y="24"/>
                    </a:lnTo>
                    <a:lnTo>
                      <a:pt x="34" y="28"/>
                    </a:lnTo>
                    <a:lnTo>
                      <a:pt x="33" y="33"/>
                    </a:lnTo>
                    <a:lnTo>
                      <a:pt x="32" y="37"/>
                    </a:lnTo>
                    <a:lnTo>
                      <a:pt x="32" y="41"/>
                    </a:lnTo>
                    <a:lnTo>
                      <a:pt x="29" y="46"/>
                    </a:lnTo>
                    <a:lnTo>
                      <a:pt x="28" y="51"/>
                    </a:lnTo>
                    <a:lnTo>
                      <a:pt x="26" y="55"/>
                    </a:lnTo>
                    <a:lnTo>
                      <a:pt x="25" y="59"/>
                    </a:lnTo>
                    <a:lnTo>
                      <a:pt x="22" y="62"/>
                    </a:lnTo>
                    <a:lnTo>
                      <a:pt x="20" y="67"/>
                    </a:lnTo>
                    <a:lnTo>
                      <a:pt x="15" y="73"/>
                    </a:lnTo>
                    <a:lnTo>
                      <a:pt x="11" y="80"/>
                    </a:lnTo>
                    <a:lnTo>
                      <a:pt x="7" y="84"/>
                    </a:lnTo>
                    <a:lnTo>
                      <a:pt x="4" y="88"/>
                    </a:lnTo>
                    <a:lnTo>
                      <a:pt x="0" y="90"/>
                    </a:lnTo>
                    <a:lnTo>
                      <a:pt x="0" y="91"/>
                    </a:lnTo>
                    <a:lnTo>
                      <a:pt x="0" y="132"/>
                    </a:lnTo>
                    <a:close/>
                  </a:path>
                </a:pathLst>
              </a:custGeom>
              <a:solidFill>
                <a:srgbClr val="4A687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352" name="Freeform 107"/>
              <p:cNvSpPr>
                <a:spLocks/>
              </p:cNvSpPr>
              <p:nvPr/>
            </p:nvSpPr>
            <p:spPr bwMode="auto">
              <a:xfrm>
                <a:off x="-1213" y="1706"/>
                <a:ext cx="2314" cy="225"/>
              </a:xfrm>
              <a:custGeom>
                <a:avLst/>
                <a:gdLst>
                  <a:gd name="T0" fmla="*/ 0 w 4629"/>
                  <a:gd name="T1" fmla="*/ 65 h 450"/>
                  <a:gd name="T2" fmla="*/ 585 w 4629"/>
                  <a:gd name="T3" fmla="*/ 0 h 450"/>
                  <a:gd name="T4" fmla="*/ 1157 w 4629"/>
                  <a:gd name="T5" fmla="*/ 59 h 450"/>
                  <a:gd name="T6" fmla="*/ 1149 w 4629"/>
                  <a:gd name="T7" fmla="*/ 88 h 450"/>
                  <a:gd name="T8" fmla="*/ 594 w 4629"/>
                  <a:gd name="T9" fmla="*/ 65 h 450"/>
                  <a:gd name="T10" fmla="*/ 556 w 4629"/>
                  <a:gd name="T11" fmla="*/ 103 h 450"/>
                  <a:gd name="T12" fmla="*/ 508 w 4629"/>
                  <a:gd name="T13" fmla="*/ 54 h 450"/>
                  <a:gd name="T14" fmla="*/ 9 w 4629"/>
                  <a:gd name="T15" fmla="*/ 113 h 450"/>
                  <a:gd name="T16" fmla="*/ 0 w 4629"/>
                  <a:gd name="T17" fmla="*/ 65 h 450"/>
                  <a:gd name="T18" fmla="*/ 0 w 4629"/>
                  <a:gd name="T19" fmla="*/ 65 h 450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4629"/>
                  <a:gd name="T31" fmla="*/ 0 h 450"/>
                  <a:gd name="T32" fmla="*/ 4629 w 4629"/>
                  <a:gd name="T33" fmla="*/ 450 h 450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4629" h="450">
                    <a:moveTo>
                      <a:pt x="0" y="260"/>
                    </a:moveTo>
                    <a:lnTo>
                      <a:pt x="2340" y="0"/>
                    </a:lnTo>
                    <a:lnTo>
                      <a:pt x="4629" y="236"/>
                    </a:lnTo>
                    <a:lnTo>
                      <a:pt x="4599" y="350"/>
                    </a:lnTo>
                    <a:lnTo>
                      <a:pt x="2376" y="260"/>
                    </a:lnTo>
                    <a:lnTo>
                      <a:pt x="2226" y="409"/>
                    </a:lnTo>
                    <a:lnTo>
                      <a:pt x="2032" y="215"/>
                    </a:lnTo>
                    <a:lnTo>
                      <a:pt x="38" y="450"/>
                    </a:lnTo>
                    <a:lnTo>
                      <a:pt x="0" y="260"/>
                    </a:lnTo>
                    <a:close/>
                  </a:path>
                </a:pathLst>
              </a:custGeom>
              <a:solidFill>
                <a:srgbClr val="BD003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353" name="Freeform 108"/>
              <p:cNvSpPr>
                <a:spLocks/>
              </p:cNvSpPr>
              <p:nvPr/>
            </p:nvSpPr>
            <p:spPr bwMode="auto">
              <a:xfrm>
                <a:off x="-1460" y="1150"/>
                <a:ext cx="2561" cy="724"/>
              </a:xfrm>
              <a:custGeom>
                <a:avLst/>
                <a:gdLst>
                  <a:gd name="T0" fmla="*/ 60 w 5123"/>
                  <a:gd name="T1" fmla="*/ 0 h 1448"/>
                  <a:gd name="T2" fmla="*/ 0 w 5123"/>
                  <a:gd name="T3" fmla="*/ 14 h 1448"/>
                  <a:gd name="T4" fmla="*/ 3 w 5123"/>
                  <a:gd name="T5" fmla="*/ 46 h 1448"/>
                  <a:gd name="T6" fmla="*/ 147 w 5123"/>
                  <a:gd name="T7" fmla="*/ 362 h 1448"/>
                  <a:gd name="T8" fmla="*/ 642 w 5123"/>
                  <a:gd name="T9" fmla="*/ 308 h 1448"/>
                  <a:gd name="T10" fmla="*/ 678 w 5123"/>
                  <a:gd name="T11" fmla="*/ 344 h 1448"/>
                  <a:gd name="T12" fmla="*/ 703 w 5123"/>
                  <a:gd name="T13" fmla="*/ 308 h 1448"/>
                  <a:gd name="T14" fmla="*/ 1280 w 5123"/>
                  <a:gd name="T15" fmla="*/ 337 h 1448"/>
                  <a:gd name="T16" fmla="*/ 1178 w 5123"/>
                  <a:gd name="T17" fmla="*/ 184 h 1448"/>
                  <a:gd name="T18" fmla="*/ 60 w 5123"/>
                  <a:gd name="T19" fmla="*/ 0 h 1448"/>
                  <a:gd name="T20" fmla="*/ 60 w 5123"/>
                  <a:gd name="T21" fmla="*/ 0 h 1448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5123"/>
                  <a:gd name="T34" fmla="*/ 0 h 1448"/>
                  <a:gd name="T35" fmla="*/ 5123 w 5123"/>
                  <a:gd name="T36" fmla="*/ 1448 h 1448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5123" h="1448">
                    <a:moveTo>
                      <a:pt x="240" y="0"/>
                    </a:moveTo>
                    <a:lnTo>
                      <a:pt x="0" y="57"/>
                    </a:lnTo>
                    <a:lnTo>
                      <a:pt x="12" y="186"/>
                    </a:lnTo>
                    <a:lnTo>
                      <a:pt x="589" y="1448"/>
                    </a:lnTo>
                    <a:lnTo>
                      <a:pt x="2568" y="1230"/>
                    </a:lnTo>
                    <a:lnTo>
                      <a:pt x="2713" y="1376"/>
                    </a:lnTo>
                    <a:lnTo>
                      <a:pt x="2812" y="1230"/>
                    </a:lnTo>
                    <a:lnTo>
                      <a:pt x="5123" y="1348"/>
                    </a:lnTo>
                    <a:lnTo>
                      <a:pt x="4714" y="737"/>
                    </a:lnTo>
                    <a:lnTo>
                      <a:pt x="240" y="0"/>
                    </a:lnTo>
                    <a:close/>
                  </a:path>
                </a:pathLst>
              </a:custGeom>
              <a:solidFill>
                <a:srgbClr val="DE759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354" name="Freeform 109"/>
              <p:cNvSpPr>
                <a:spLocks/>
              </p:cNvSpPr>
              <p:nvPr/>
            </p:nvSpPr>
            <p:spPr bwMode="auto">
              <a:xfrm>
                <a:off x="-1375" y="875"/>
                <a:ext cx="2275" cy="663"/>
              </a:xfrm>
              <a:custGeom>
                <a:avLst/>
                <a:gdLst>
                  <a:gd name="T0" fmla="*/ 0 w 4551"/>
                  <a:gd name="T1" fmla="*/ 16 h 1324"/>
                  <a:gd name="T2" fmla="*/ 133 w 4551"/>
                  <a:gd name="T3" fmla="*/ 0 h 1324"/>
                  <a:gd name="T4" fmla="*/ 237 w 4551"/>
                  <a:gd name="T5" fmla="*/ 7 h 1324"/>
                  <a:gd name="T6" fmla="*/ 367 w 4551"/>
                  <a:gd name="T7" fmla="*/ 32 h 1324"/>
                  <a:gd name="T8" fmla="*/ 885 w 4551"/>
                  <a:gd name="T9" fmla="*/ 85 h 1324"/>
                  <a:gd name="T10" fmla="*/ 975 w 4551"/>
                  <a:gd name="T11" fmla="*/ 102 h 1324"/>
                  <a:gd name="T12" fmla="*/ 1039 w 4551"/>
                  <a:gd name="T13" fmla="*/ 179 h 1324"/>
                  <a:gd name="T14" fmla="*/ 1137 w 4551"/>
                  <a:gd name="T15" fmla="*/ 279 h 1324"/>
                  <a:gd name="T16" fmla="*/ 149 w 4551"/>
                  <a:gd name="T17" fmla="*/ 332 h 1324"/>
                  <a:gd name="T18" fmla="*/ 0 w 4551"/>
                  <a:gd name="T19" fmla="*/ 16 h 1324"/>
                  <a:gd name="T20" fmla="*/ 0 w 4551"/>
                  <a:gd name="T21" fmla="*/ 16 h 1324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4551"/>
                  <a:gd name="T34" fmla="*/ 0 h 1324"/>
                  <a:gd name="T35" fmla="*/ 4551 w 4551"/>
                  <a:gd name="T36" fmla="*/ 1324 h 1324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4551" h="1324">
                    <a:moveTo>
                      <a:pt x="0" y="62"/>
                    </a:moveTo>
                    <a:lnTo>
                      <a:pt x="532" y="0"/>
                    </a:lnTo>
                    <a:lnTo>
                      <a:pt x="949" y="28"/>
                    </a:lnTo>
                    <a:lnTo>
                      <a:pt x="1471" y="125"/>
                    </a:lnTo>
                    <a:lnTo>
                      <a:pt x="3543" y="340"/>
                    </a:lnTo>
                    <a:lnTo>
                      <a:pt x="3903" y="408"/>
                    </a:lnTo>
                    <a:lnTo>
                      <a:pt x="4159" y="714"/>
                    </a:lnTo>
                    <a:lnTo>
                      <a:pt x="4551" y="1112"/>
                    </a:lnTo>
                    <a:lnTo>
                      <a:pt x="597" y="1324"/>
                    </a:lnTo>
                    <a:lnTo>
                      <a:pt x="0" y="62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355" name="Freeform 110"/>
              <p:cNvSpPr>
                <a:spLocks/>
              </p:cNvSpPr>
              <p:nvPr/>
            </p:nvSpPr>
            <p:spPr bwMode="auto">
              <a:xfrm>
                <a:off x="-1379" y="1021"/>
                <a:ext cx="337" cy="740"/>
              </a:xfrm>
              <a:custGeom>
                <a:avLst/>
                <a:gdLst>
                  <a:gd name="T0" fmla="*/ 42 w 672"/>
                  <a:gd name="T1" fmla="*/ 0 h 1481"/>
                  <a:gd name="T2" fmla="*/ 169 w 672"/>
                  <a:gd name="T3" fmla="*/ 243 h 1481"/>
                  <a:gd name="T4" fmla="*/ 130 w 672"/>
                  <a:gd name="T5" fmla="*/ 370 h 1481"/>
                  <a:gd name="T6" fmla="*/ 0 w 672"/>
                  <a:gd name="T7" fmla="*/ 96 h 1481"/>
                  <a:gd name="T8" fmla="*/ 26 w 672"/>
                  <a:gd name="T9" fmla="*/ 62 h 1481"/>
                  <a:gd name="T10" fmla="*/ 42 w 672"/>
                  <a:gd name="T11" fmla="*/ 0 h 1481"/>
                  <a:gd name="T12" fmla="*/ 42 w 672"/>
                  <a:gd name="T13" fmla="*/ 0 h 148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72"/>
                  <a:gd name="T22" fmla="*/ 0 h 1481"/>
                  <a:gd name="T23" fmla="*/ 672 w 672"/>
                  <a:gd name="T24" fmla="*/ 1481 h 148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72" h="1481">
                    <a:moveTo>
                      <a:pt x="165" y="0"/>
                    </a:moveTo>
                    <a:lnTo>
                      <a:pt x="672" y="974"/>
                    </a:lnTo>
                    <a:lnTo>
                      <a:pt x="517" y="1481"/>
                    </a:lnTo>
                    <a:lnTo>
                      <a:pt x="0" y="384"/>
                    </a:lnTo>
                    <a:lnTo>
                      <a:pt x="102" y="251"/>
                    </a:lnTo>
                    <a:lnTo>
                      <a:pt x="165" y="0"/>
                    </a:lnTo>
                    <a:close/>
                  </a:path>
                </a:pathLst>
              </a:custGeom>
              <a:solidFill>
                <a:srgbClr val="94DEDE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356" name="Freeform 111"/>
              <p:cNvSpPr>
                <a:spLocks/>
              </p:cNvSpPr>
              <p:nvPr/>
            </p:nvSpPr>
            <p:spPr bwMode="auto">
              <a:xfrm>
                <a:off x="-165" y="570"/>
                <a:ext cx="894" cy="894"/>
              </a:xfrm>
              <a:custGeom>
                <a:avLst/>
                <a:gdLst>
                  <a:gd name="T0" fmla="*/ 0 w 1789"/>
                  <a:gd name="T1" fmla="*/ 169 h 1787"/>
                  <a:gd name="T2" fmla="*/ 128 w 1789"/>
                  <a:gd name="T3" fmla="*/ 40 h 1787"/>
                  <a:gd name="T4" fmla="*/ 184 w 1789"/>
                  <a:gd name="T5" fmla="*/ 0 h 1787"/>
                  <a:gd name="T6" fmla="*/ 447 w 1789"/>
                  <a:gd name="T7" fmla="*/ 202 h 1787"/>
                  <a:gd name="T8" fmla="*/ 344 w 1789"/>
                  <a:gd name="T9" fmla="*/ 210 h 1787"/>
                  <a:gd name="T10" fmla="*/ 178 w 1789"/>
                  <a:gd name="T11" fmla="*/ 273 h 1787"/>
                  <a:gd name="T12" fmla="*/ 81 w 1789"/>
                  <a:gd name="T13" fmla="*/ 347 h 1787"/>
                  <a:gd name="T14" fmla="*/ 0 w 1789"/>
                  <a:gd name="T15" fmla="*/ 447 h 1787"/>
                  <a:gd name="T16" fmla="*/ 0 w 1789"/>
                  <a:gd name="T17" fmla="*/ 169 h 1787"/>
                  <a:gd name="T18" fmla="*/ 0 w 1789"/>
                  <a:gd name="T19" fmla="*/ 169 h 178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789"/>
                  <a:gd name="T31" fmla="*/ 0 h 1787"/>
                  <a:gd name="T32" fmla="*/ 1789 w 1789"/>
                  <a:gd name="T33" fmla="*/ 1787 h 178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789" h="1787">
                    <a:moveTo>
                      <a:pt x="0" y="673"/>
                    </a:moveTo>
                    <a:lnTo>
                      <a:pt x="515" y="160"/>
                    </a:lnTo>
                    <a:lnTo>
                      <a:pt x="736" y="0"/>
                    </a:lnTo>
                    <a:lnTo>
                      <a:pt x="1789" y="806"/>
                    </a:lnTo>
                    <a:lnTo>
                      <a:pt x="1378" y="839"/>
                    </a:lnTo>
                    <a:lnTo>
                      <a:pt x="715" y="1090"/>
                    </a:lnTo>
                    <a:lnTo>
                      <a:pt x="327" y="1388"/>
                    </a:lnTo>
                    <a:lnTo>
                      <a:pt x="0" y="1787"/>
                    </a:lnTo>
                    <a:lnTo>
                      <a:pt x="0" y="673"/>
                    </a:lnTo>
                    <a:close/>
                  </a:path>
                </a:pathLst>
              </a:custGeom>
              <a:solidFill>
                <a:srgbClr val="94DEDE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357" name="Freeform 112"/>
              <p:cNvSpPr>
                <a:spLocks/>
              </p:cNvSpPr>
              <p:nvPr/>
            </p:nvSpPr>
            <p:spPr bwMode="auto">
              <a:xfrm>
                <a:off x="-1135" y="1346"/>
                <a:ext cx="2087" cy="439"/>
              </a:xfrm>
              <a:custGeom>
                <a:avLst/>
                <a:gdLst>
                  <a:gd name="T0" fmla="*/ 39 w 4175"/>
                  <a:gd name="T1" fmla="*/ 70 h 879"/>
                  <a:gd name="T2" fmla="*/ 181 w 4175"/>
                  <a:gd name="T3" fmla="*/ 15 h 879"/>
                  <a:gd name="T4" fmla="*/ 310 w 4175"/>
                  <a:gd name="T5" fmla="*/ 11 h 879"/>
                  <a:gd name="T6" fmla="*/ 455 w 4175"/>
                  <a:gd name="T7" fmla="*/ 57 h 879"/>
                  <a:gd name="T8" fmla="*/ 489 w 4175"/>
                  <a:gd name="T9" fmla="*/ 77 h 879"/>
                  <a:gd name="T10" fmla="*/ 618 w 4175"/>
                  <a:gd name="T11" fmla="*/ 31 h 879"/>
                  <a:gd name="T12" fmla="*/ 809 w 4175"/>
                  <a:gd name="T13" fmla="*/ 0 h 879"/>
                  <a:gd name="T14" fmla="*/ 918 w 4175"/>
                  <a:gd name="T15" fmla="*/ 20 h 879"/>
                  <a:gd name="T16" fmla="*/ 1033 w 4175"/>
                  <a:gd name="T17" fmla="*/ 57 h 879"/>
                  <a:gd name="T18" fmla="*/ 1026 w 4175"/>
                  <a:gd name="T19" fmla="*/ 103 h 879"/>
                  <a:gd name="T20" fmla="*/ 1029 w 4175"/>
                  <a:gd name="T21" fmla="*/ 173 h 879"/>
                  <a:gd name="T22" fmla="*/ 1043 w 4175"/>
                  <a:gd name="T23" fmla="*/ 207 h 879"/>
                  <a:gd name="T24" fmla="*/ 922 w 4175"/>
                  <a:gd name="T25" fmla="*/ 188 h 879"/>
                  <a:gd name="T26" fmla="*/ 732 w 4175"/>
                  <a:gd name="T27" fmla="*/ 178 h 879"/>
                  <a:gd name="T28" fmla="*/ 512 w 4175"/>
                  <a:gd name="T29" fmla="*/ 184 h 879"/>
                  <a:gd name="T30" fmla="*/ 481 w 4175"/>
                  <a:gd name="T31" fmla="*/ 182 h 879"/>
                  <a:gd name="T32" fmla="*/ 435 w 4175"/>
                  <a:gd name="T33" fmla="*/ 175 h 879"/>
                  <a:gd name="T34" fmla="*/ 319 w 4175"/>
                  <a:gd name="T35" fmla="*/ 169 h 879"/>
                  <a:gd name="T36" fmla="*/ 195 w 4175"/>
                  <a:gd name="T37" fmla="*/ 178 h 879"/>
                  <a:gd name="T38" fmla="*/ 0 w 4175"/>
                  <a:gd name="T39" fmla="*/ 219 h 879"/>
                  <a:gd name="T40" fmla="*/ 37 w 4175"/>
                  <a:gd name="T41" fmla="*/ 135 h 879"/>
                  <a:gd name="T42" fmla="*/ 39 w 4175"/>
                  <a:gd name="T43" fmla="*/ 70 h 879"/>
                  <a:gd name="T44" fmla="*/ 39 w 4175"/>
                  <a:gd name="T45" fmla="*/ 70 h 879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4175"/>
                  <a:gd name="T70" fmla="*/ 0 h 879"/>
                  <a:gd name="T71" fmla="*/ 4175 w 4175"/>
                  <a:gd name="T72" fmla="*/ 879 h 879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4175" h="879">
                    <a:moveTo>
                      <a:pt x="156" y="282"/>
                    </a:moveTo>
                    <a:lnTo>
                      <a:pt x="726" y="61"/>
                    </a:lnTo>
                    <a:lnTo>
                      <a:pt x="1241" y="46"/>
                    </a:lnTo>
                    <a:lnTo>
                      <a:pt x="1823" y="229"/>
                    </a:lnTo>
                    <a:lnTo>
                      <a:pt x="1956" y="308"/>
                    </a:lnTo>
                    <a:lnTo>
                      <a:pt x="2475" y="126"/>
                    </a:lnTo>
                    <a:lnTo>
                      <a:pt x="3236" y="0"/>
                    </a:lnTo>
                    <a:lnTo>
                      <a:pt x="3673" y="80"/>
                    </a:lnTo>
                    <a:lnTo>
                      <a:pt x="4135" y="229"/>
                    </a:lnTo>
                    <a:lnTo>
                      <a:pt x="4104" y="415"/>
                    </a:lnTo>
                    <a:lnTo>
                      <a:pt x="4119" y="692"/>
                    </a:lnTo>
                    <a:lnTo>
                      <a:pt x="4175" y="831"/>
                    </a:lnTo>
                    <a:lnTo>
                      <a:pt x="3688" y="753"/>
                    </a:lnTo>
                    <a:lnTo>
                      <a:pt x="2928" y="715"/>
                    </a:lnTo>
                    <a:lnTo>
                      <a:pt x="2051" y="738"/>
                    </a:lnTo>
                    <a:lnTo>
                      <a:pt x="1926" y="730"/>
                    </a:lnTo>
                    <a:lnTo>
                      <a:pt x="1740" y="700"/>
                    </a:lnTo>
                    <a:lnTo>
                      <a:pt x="1276" y="677"/>
                    </a:lnTo>
                    <a:lnTo>
                      <a:pt x="781" y="715"/>
                    </a:lnTo>
                    <a:lnTo>
                      <a:pt x="0" y="879"/>
                    </a:lnTo>
                    <a:lnTo>
                      <a:pt x="148" y="540"/>
                    </a:lnTo>
                    <a:lnTo>
                      <a:pt x="156" y="282"/>
                    </a:lnTo>
                    <a:close/>
                  </a:path>
                </a:pathLst>
              </a:custGeom>
              <a:solidFill>
                <a:srgbClr val="664DC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358" name="Freeform 113"/>
              <p:cNvSpPr>
                <a:spLocks/>
              </p:cNvSpPr>
              <p:nvPr/>
            </p:nvSpPr>
            <p:spPr bwMode="auto">
              <a:xfrm>
                <a:off x="-855" y="59"/>
                <a:ext cx="686" cy="1368"/>
              </a:xfrm>
              <a:custGeom>
                <a:avLst/>
                <a:gdLst>
                  <a:gd name="T0" fmla="*/ 104 w 1372"/>
                  <a:gd name="T1" fmla="*/ 437 h 2737"/>
                  <a:gd name="T2" fmla="*/ 96 w 1372"/>
                  <a:gd name="T3" fmla="*/ 319 h 2737"/>
                  <a:gd name="T4" fmla="*/ 75 w 1372"/>
                  <a:gd name="T5" fmla="*/ 229 h 2737"/>
                  <a:gd name="T6" fmla="*/ 31 w 1372"/>
                  <a:gd name="T7" fmla="*/ 92 h 2737"/>
                  <a:gd name="T8" fmla="*/ 0 w 1372"/>
                  <a:gd name="T9" fmla="*/ 0 h 2737"/>
                  <a:gd name="T10" fmla="*/ 343 w 1372"/>
                  <a:gd name="T11" fmla="*/ 243 h 2737"/>
                  <a:gd name="T12" fmla="*/ 338 w 1372"/>
                  <a:gd name="T13" fmla="*/ 684 h 2737"/>
                  <a:gd name="T14" fmla="*/ 288 w 1372"/>
                  <a:gd name="T15" fmla="*/ 623 h 2737"/>
                  <a:gd name="T16" fmla="*/ 199 w 1372"/>
                  <a:gd name="T17" fmla="*/ 526 h 2737"/>
                  <a:gd name="T18" fmla="*/ 104 w 1372"/>
                  <a:gd name="T19" fmla="*/ 437 h 2737"/>
                  <a:gd name="T20" fmla="*/ 104 w 1372"/>
                  <a:gd name="T21" fmla="*/ 437 h 2737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372"/>
                  <a:gd name="T34" fmla="*/ 0 h 2737"/>
                  <a:gd name="T35" fmla="*/ 1372 w 1372"/>
                  <a:gd name="T36" fmla="*/ 2737 h 2737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372" h="2737">
                    <a:moveTo>
                      <a:pt x="416" y="1750"/>
                    </a:moveTo>
                    <a:lnTo>
                      <a:pt x="384" y="1279"/>
                    </a:lnTo>
                    <a:lnTo>
                      <a:pt x="298" y="918"/>
                    </a:lnTo>
                    <a:lnTo>
                      <a:pt x="125" y="369"/>
                    </a:lnTo>
                    <a:lnTo>
                      <a:pt x="0" y="0"/>
                    </a:lnTo>
                    <a:lnTo>
                      <a:pt x="1372" y="973"/>
                    </a:lnTo>
                    <a:lnTo>
                      <a:pt x="1350" y="2737"/>
                    </a:lnTo>
                    <a:lnTo>
                      <a:pt x="1152" y="2494"/>
                    </a:lnTo>
                    <a:lnTo>
                      <a:pt x="798" y="2104"/>
                    </a:lnTo>
                    <a:lnTo>
                      <a:pt x="416" y="1750"/>
                    </a:lnTo>
                    <a:close/>
                  </a:path>
                </a:pathLst>
              </a:custGeom>
              <a:solidFill>
                <a:srgbClr val="A9AEEB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359" name="Freeform 114"/>
              <p:cNvSpPr>
                <a:spLocks/>
              </p:cNvSpPr>
              <p:nvPr/>
            </p:nvSpPr>
            <p:spPr bwMode="auto">
              <a:xfrm>
                <a:off x="-1491" y="1178"/>
                <a:ext cx="2582" cy="782"/>
              </a:xfrm>
              <a:custGeom>
                <a:avLst/>
                <a:gdLst>
                  <a:gd name="T0" fmla="*/ 16 w 5165"/>
                  <a:gd name="T1" fmla="*/ 0 h 1562"/>
                  <a:gd name="T2" fmla="*/ 166 w 5165"/>
                  <a:gd name="T3" fmla="*/ 348 h 1562"/>
                  <a:gd name="T4" fmla="*/ 164 w 5165"/>
                  <a:gd name="T5" fmla="*/ 367 h 1562"/>
                  <a:gd name="T6" fmla="*/ 650 w 5165"/>
                  <a:gd name="T7" fmla="*/ 309 h 1562"/>
                  <a:gd name="T8" fmla="*/ 695 w 5165"/>
                  <a:gd name="T9" fmla="*/ 355 h 1562"/>
                  <a:gd name="T10" fmla="*/ 728 w 5165"/>
                  <a:gd name="T11" fmla="*/ 313 h 1562"/>
                  <a:gd name="T12" fmla="*/ 1291 w 5165"/>
                  <a:gd name="T13" fmla="*/ 345 h 1562"/>
                  <a:gd name="T14" fmla="*/ 1286 w 5165"/>
                  <a:gd name="T15" fmla="*/ 362 h 1562"/>
                  <a:gd name="T16" fmla="*/ 738 w 5165"/>
                  <a:gd name="T17" fmla="*/ 333 h 1562"/>
                  <a:gd name="T18" fmla="*/ 698 w 5165"/>
                  <a:gd name="T19" fmla="*/ 380 h 1562"/>
                  <a:gd name="T20" fmla="*/ 645 w 5165"/>
                  <a:gd name="T21" fmla="*/ 330 h 1562"/>
                  <a:gd name="T22" fmla="*/ 147 w 5165"/>
                  <a:gd name="T23" fmla="*/ 392 h 1562"/>
                  <a:gd name="T24" fmla="*/ 0 w 5165"/>
                  <a:gd name="T25" fmla="*/ 34 h 1562"/>
                  <a:gd name="T26" fmla="*/ 16 w 5165"/>
                  <a:gd name="T27" fmla="*/ 0 h 1562"/>
                  <a:gd name="T28" fmla="*/ 16 w 5165"/>
                  <a:gd name="T29" fmla="*/ 0 h 1562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5165"/>
                  <a:gd name="T46" fmla="*/ 0 h 1562"/>
                  <a:gd name="T47" fmla="*/ 5165 w 5165"/>
                  <a:gd name="T48" fmla="*/ 1562 h 1562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5165" h="1562">
                    <a:moveTo>
                      <a:pt x="65" y="0"/>
                    </a:moveTo>
                    <a:lnTo>
                      <a:pt x="666" y="1391"/>
                    </a:lnTo>
                    <a:lnTo>
                      <a:pt x="658" y="1467"/>
                    </a:lnTo>
                    <a:lnTo>
                      <a:pt x="2601" y="1232"/>
                    </a:lnTo>
                    <a:lnTo>
                      <a:pt x="2781" y="1418"/>
                    </a:lnTo>
                    <a:lnTo>
                      <a:pt x="2914" y="1251"/>
                    </a:lnTo>
                    <a:lnTo>
                      <a:pt x="5165" y="1376"/>
                    </a:lnTo>
                    <a:lnTo>
                      <a:pt x="5146" y="1444"/>
                    </a:lnTo>
                    <a:lnTo>
                      <a:pt x="2954" y="1330"/>
                    </a:lnTo>
                    <a:lnTo>
                      <a:pt x="2793" y="1519"/>
                    </a:lnTo>
                    <a:lnTo>
                      <a:pt x="2580" y="1319"/>
                    </a:lnTo>
                    <a:lnTo>
                      <a:pt x="590" y="1562"/>
                    </a:lnTo>
                    <a:lnTo>
                      <a:pt x="0" y="133"/>
                    </a:lnTo>
                    <a:lnTo>
                      <a:pt x="65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360" name="Freeform 115"/>
              <p:cNvSpPr>
                <a:spLocks/>
              </p:cNvSpPr>
              <p:nvPr/>
            </p:nvSpPr>
            <p:spPr bwMode="auto">
              <a:xfrm>
                <a:off x="-1405" y="19"/>
                <a:ext cx="2397" cy="1792"/>
              </a:xfrm>
              <a:custGeom>
                <a:avLst/>
                <a:gdLst>
                  <a:gd name="T0" fmla="*/ 543 w 4794"/>
                  <a:gd name="T1" fmla="*/ 195 h 3585"/>
                  <a:gd name="T2" fmla="*/ 349 w 4794"/>
                  <a:gd name="T3" fmla="*/ 58 h 3585"/>
                  <a:gd name="T4" fmla="*/ 258 w 4794"/>
                  <a:gd name="T5" fmla="*/ 2 h 3585"/>
                  <a:gd name="T6" fmla="*/ 303 w 4794"/>
                  <a:gd name="T7" fmla="*/ 122 h 3585"/>
                  <a:gd name="T8" fmla="*/ 362 w 4794"/>
                  <a:gd name="T9" fmla="*/ 339 h 3585"/>
                  <a:gd name="T10" fmla="*/ 350 w 4794"/>
                  <a:gd name="T11" fmla="*/ 447 h 3585"/>
                  <a:gd name="T12" fmla="*/ 211 w 4794"/>
                  <a:gd name="T13" fmla="*/ 423 h 3585"/>
                  <a:gd name="T14" fmla="*/ 27 w 4794"/>
                  <a:gd name="T15" fmla="*/ 432 h 3585"/>
                  <a:gd name="T16" fmla="*/ 17 w 4794"/>
                  <a:gd name="T17" fmla="*/ 462 h 3585"/>
                  <a:gd name="T18" fmla="*/ 38 w 4794"/>
                  <a:gd name="T19" fmla="*/ 528 h 3585"/>
                  <a:gd name="T20" fmla="*/ 11 w 4794"/>
                  <a:gd name="T21" fmla="*/ 600 h 3585"/>
                  <a:gd name="T22" fmla="*/ 59 w 4794"/>
                  <a:gd name="T23" fmla="*/ 703 h 3585"/>
                  <a:gd name="T24" fmla="*/ 120 w 4794"/>
                  <a:gd name="T25" fmla="*/ 851 h 3585"/>
                  <a:gd name="T26" fmla="*/ 164 w 4794"/>
                  <a:gd name="T27" fmla="*/ 887 h 3585"/>
                  <a:gd name="T28" fmla="*/ 360 w 4794"/>
                  <a:gd name="T29" fmla="*/ 850 h 3585"/>
                  <a:gd name="T30" fmla="*/ 590 w 4794"/>
                  <a:gd name="T31" fmla="*/ 846 h 3585"/>
                  <a:gd name="T32" fmla="*/ 710 w 4794"/>
                  <a:gd name="T33" fmla="*/ 856 h 3585"/>
                  <a:gd name="T34" fmla="*/ 945 w 4794"/>
                  <a:gd name="T35" fmla="*/ 855 h 3585"/>
                  <a:gd name="T36" fmla="*/ 1178 w 4794"/>
                  <a:gd name="T37" fmla="*/ 882 h 3585"/>
                  <a:gd name="T38" fmla="*/ 1188 w 4794"/>
                  <a:gd name="T39" fmla="*/ 871 h 3585"/>
                  <a:gd name="T40" fmla="*/ 1171 w 4794"/>
                  <a:gd name="T41" fmla="*/ 805 h 3585"/>
                  <a:gd name="T42" fmla="*/ 1179 w 4794"/>
                  <a:gd name="T43" fmla="*/ 717 h 3585"/>
                  <a:gd name="T44" fmla="*/ 1106 w 4794"/>
                  <a:gd name="T45" fmla="*/ 647 h 3585"/>
                  <a:gd name="T46" fmla="*/ 1012 w 4794"/>
                  <a:gd name="T47" fmla="*/ 551 h 3585"/>
                  <a:gd name="T48" fmla="*/ 987 w 4794"/>
                  <a:gd name="T49" fmla="*/ 537 h 3585"/>
                  <a:gd name="T50" fmla="*/ 1027 w 4794"/>
                  <a:gd name="T51" fmla="*/ 584 h 3585"/>
                  <a:gd name="T52" fmla="*/ 1110 w 4794"/>
                  <a:gd name="T53" fmla="*/ 674 h 3585"/>
                  <a:gd name="T54" fmla="*/ 1160 w 4794"/>
                  <a:gd name="T55" fmla="*/ 721 h 3585"/>
                  <a:gd name="T56" fmla="*/ 1153 w 4794"/>
                  <a:gd name="T57" fmla="*/ 771 h 3585"/>
                  <a:gd name="T58" fmla="*/ 1158 w 4794"/>
                  <a:gd name="T59" fmla="*/ 838 h 3585"/>
                  <a:gd name="T60" fmla="*/ 1125 w 4794"/>
                  <a:gd name="T61" fmla="*/ 850 h 3585"/>
                  <a:gd name="T62" fmla="*/ 938 w 4794"/>
                  <a:gd name="T63" fmla="*/ 836 h 3585"/>
                  <a:gd name="T64" fmla="*/ 668 w 4794"/>
                  <a:gd name="T65" fmla="*/ 841 h 3585"/>
                  <a:gd name="T66" fmla="*/ 592 w 4794"/>
                  <a:gd name="T67" fmla="*/ 754 h 3585"/>
                  <a:gd name="T68" fmla="*/ 538 w 4794"/>
                  <a:gd name="T69" fmla="*/ 747 h 3585"/>
                  <a:gd name="T70" fmla="*/ 483 w 4794"/>
                  <a:gd name="T71" fmla="*/ 740 h 3585"/>
                  <a:gd name="T72" fmla="*/ 615 w 4794"/>
                  <a:gd name="T73" fmla="*/ 815 h 3585"/>
                  <a:gd name="T74" fmla="*/ 595 w 4794"/>
                  <a:gd name="T75" fmla="*/ 836 h 3585"/>
                  <a:gd name="T76" fmla="*/ 454 w 4794"/>
                  <a:gd name="T77" fmla="*/ 827 h 3585"/>
                  <a:gd name="T78" fmla="*/ 205 w 4794"/>
                  <a:gd name="T79" fmla="*/ 856 h 3585"/>
                  <a:gd name="T80" fmla="*/ 27 w 4794"/>
                  <a:gd name="T81" fmla="*/ 598 h 3585"/>
                  <a:gd name="T82" fmla="*/ 45 w 4794"/>
                  <a:gd name="T83" fmla="*/ 567 h 3585"/>
                  <a:gd name="T84" fmla="*/ 54 w 4794"/>
                  <a:gd name="T85" fmla="*/ 523 h 3585"/>
                  <a:gd name="T86" fmla="*/ 90 w 4794"/>
                  <a:gd name="T87" fmla="*/ 589 h 3585"/>
                  <a:gd name="T88" fmla="*/ 150 w 4794"/>
                  <a:gd name="T89" fmla="*/ 704 h 3585"/>
                  <a:gd name="T90" fmla="*/ 183 w 4794"/>
                  <a:gd name="T91" fmla="*/ 723 h 3585"/>
                  <a:gd name="T92" fmla="*/ 138 w 4794"/>
                  <a:gd name="T93" fmla="*/ 632 h 3585"/>
                  <a:gd name="T94" fmla="*/ 65 w 4794"/>
                  <a:gd name="T95" fmla="*/ 499 h 3585"/>
                  <a:gd name="T96" fmla="*/ 45 w 4794"/>
                  <a:gd name="T97" fmla="*/ 451 h 3585"/>
                  <a:gd name="T98" fmla="*/ 139 w 4794"/>
                  <a:gd name="T99" fmla="*/ 437 h 3585"/>
                  <a:gd name="T100" fmla="*/ 337 w 4794"/>
                  <a:gd name="T101" fmla="*/ 456 h 3585"/>
                  <a:gd name="T102" fmla="*/ 429 w 4794"/>
                  <a:gd name="T103" fmla="*/ 512 h 3585"/>
                  <a:gd name="T104" fmla="*/ 546 w 4794"/>
                  <a:gd name="T105" fmla="*/ 634 h 3585"/>
                  <a:gd name="T106" fmla="*/ 607 w 4794"/>
                  <a:gd name="T107" fmla="*/ 719 h 3585"/>
                  <a:gd name="T108" fmla="*/ 615 w 4794"/>
                  <a:gd name="T109" fmla="*/ 698 h 3585"/>
                  <a:gd name="T110" fmla="*/ 588 w 4794"/>
                  <a:gd name="T111" fmla="*/ 661 h 3585"/>
                  <a:gd name="T112" fmla="*/ 495 w 4794"/>
                  <a:gd name="T113" fmla="*/ 555 h 3585"/>
                  <a:gd name="T114" fmla="*/ 388 w 4794"/>
                  <a:gd name="T115" fmla="*/ 452 h 3585"/>
                  <a:gd name="T116" fmla="*/ 383 w 4794"/>
                  <a:gd name="T117" fmla="*/ 368 h 3585"/>
                  <a:gd name="T118" fmla="*/ 339 w 4794"/>
                  <a:gd name="T119" fmla="*/ 174 h 3585"/>
                  <a:gd name="T120" fmla="*/ 625 w 4794"/>
                  <a:gd name="T121" fmla="*/ 255 h 3585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4794"/>
                  <a:gd name="T184" fmla="*/ 0 h 3585"/>
                  <a:gd name="T185" fmla="*/ 4794 w 4794"/>
                  <a:gd name="T186" fmla="*/ 3585 h 3585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4794" h="3585">
                    <a:moveTo>
                      <a:pt x="2500" y="1023"/>
                    </a:moveTo>
                    <a:lnTo>
                      <a:pt x="2483" y="1009"/>
                    </a:lnTo>
                    <a:lnTo>
                      <a:pt x="2437" y="979"/>
                    </a:lnTo>
                    <a:lnTo>
                      <a:pt x="2369" y="926"/>
                    </a:lnTo>
                    <a:lnTo>
                      <a:pt x="2280" y="863"/>
                    </a:lnTo>
                    <a:lnTo>
                      <a:pt x="2171" y="783"/>
                    </a:lnTo>
                    <a:lnTo>
                      <a:pt x="2051" y="698"/>
                    </a:lnTo>
                    <a:lnTo>
                      <a:pt x="1922" y="604"/>
                    </a:lnTo>
                    <a:lnTo>
                      <a:pt x="1789" y="511"/>
                    </a:lnTo>
                    <a:lnTo>
                      <a:pt x="1654" y="412"/>
                    </a:lnTo>
                    <a:lnTo>
                      <a:pt x="1523" y="321"/>
                    </a:lnTo>
                    <a:lnTo>
                      <a:pt x="1398" y="234"/>
                    </a:lnTo>
                    <a:lnTo>
                      <a:pt x="1287" y="160"/>
                    </a:lnTo>
                    <a:lnTo>
                      <a:pt x="1188" y="91"/>
                    </a:lnTo>
                    <a:lnTo>
                      <a:pt x="1109" y="44"/>
                    </a:lnTo>
                    <a:lnTo>
                      <a:pt x="1053" y="10"/>
                    </a:lnTo>
                    <a:lnTo>
                      <a:pt x="1027" y="0"/>
                    </a:lnTo>
                    <a:lnTo>
                      <a:pt x="1031" y="11"/>
                    </a:lnTo>
                    <a:lnTo>
                      <a:pt x="1046" y="46"/>
                    </a:lnTo>
                    <a:lnTo>
                      <a:pt x="1069" y="99"/>
                    </a:lnTo>
                    <a:lnTo>
                      <a:pt x="1099" y="173"/>
                    </a:lnTo>
                    <a:lnTo>
                      <a:pt x="1133" y="264"/>
                    </a:lnTo>
                    <a:lnTo>
                      <a:pt x="1175" y="371"/>
                    </a:lnTo>
                    <a:lnTo>
                      <a:pt x="1215" y="489"/>
                    </a:lnTo>
                    <a:lnTo>
                      <a:pt x="1261" y="620"/>
                    </a:lnTo>
                    <a:lnTo>
                      <a:pt x="1302" y="757"/>
                    </a:lnTo>
                    <a:lnTo>
                      <a:pt x="1344" y="901"/>
                    </a:lnTo>
                    <a:lnTo>
                      <a:pt x="1384" y="1051"/>
                    </a:lnTo>
                    <a:lnTo>
                      <a:pt x="1422" y="1207"/>
                    </a:lnTo>
                    <a:lnTo>
                      <a:pt x="1449" y="1359"/>
                    </a:lnTo>
                    <a:lnTo>
                      <a:pt x="1472" y="1515"/>
                    </a:lnTo>
                    <a:lnTo>
                      <a:pt x="1487" y="1665"/>
                    </a:lnTo>
                    <a:lnTo>
                      <a:pt x="1493" y="1813"/>
                    </a:lnTo>
                    <a:lnTo>
                      <a:pt x="1481" y="1810"/>
                    </a:lnTo>
                    <a:lnTo>
                      <a:pt x="1451" y="1802"/>
                    </a:lnTo>
                    <a:lnTo>
                      <a:pt x="1403" y="1789"/>
                    </a:lnTo>
                    <a:lnTo>
                      <a:pt x="1339" y="1775"/>
                    </a:lnTo>
                    <a:lnTo>
                      <a:pt x="1259" y="1758"/>
                    </a:lnTo>
                    <a:lnTo>
                      <a:pt x="1169" y="1741"/>
                    </a:lnTo>
                    <a:lnTo>
                      <a:pt x="1069" y="1724"/>
                    </a:lnTo>
                    <a:lnTo>
                      <a:pt x="962" y="1709"/>
                    </a:lnTo>
                    <a:lnTo>
                      <a:pt x="844" y="1695"/>
                    </a:lnTo>
                    <a:lnTo>
                      <a:pt x="725" y="1688"/>
                    </a:lnTo>
                    <a:lnTo>
                      <a:pt x="599" y="1682"/>
                    </a:lnTo>
                    <a:lnTo>
                      <a:pt x="476" y="1684"/>
                    </a:lnTo>
                    <a:lnTo>
                      <a:pt x="348" y="1690"/>
                    </a:lnTo>
                    <a:lnTo>
                      <a:pt x="227" y="1705"/>
                    </a:lnTo>
                    <a:lnTo>
                      <a:pt x="111" y="1728"/>
                    </a:lnTo>
                    <a:lnTo>
                      <a:pt x="0" y="1764"/>
                    </a:lnTo>
                    <a:lnTo>
                      <a:pt x="2" y="1766"/>
                    </a:lnTo>
                    <a:lnTo>
                      <a:pt x="12" y="1777"/>
                    </a:lnTo>
                    <a:lnTo>
                      <a:pt x="27" y="1796"/>
                    </a:lnTo>
                    <a:lnTo>
                      <a:pt x="46" y="1821"/>
                    </a:lnTo>
                    <a:lnTo>
                      <a:pt x="65" y="1848"/>
                    </a:lnTo>
                    <a:lnTo>
                      <a:pt x="88" y="1884"/>
                    </a:lnTo>
                    <a:lnTo>
                      <a:pt x="107" y="1924"/>
                    </a:lnTo>
                    <a:lnTo>
                      <a:pt x="126" y="1967"/>
                    </a:lnTo>
                    <a:lnTo>
                      <a:pt x="141" y="2013"/>
                    </a:lnTo>
                    <a:lnTo>
                      <a:pt x="151" y="2062"/>
                    </a:lnTo>
                    <a:lnTo>
                      <a:pt x="154" y="2114"/>
                    </a:lnTo>
                    <a:lnTo>
                      <a:pt x="154" y="2169"/>
                    </a:lnTo>
                    <a:lnTo>
                      <a:pt x="141" y="2222"/>
                    </a:lnTo>
                    <a:lnTo>
                      <a:pt x="120" y="2279"/>
                    </a:lnTo>
                    <a:lnTo>
                      <a:pt x="88" y="2334"/>
                    </a:lnTo>
                    <a:lnTo>
                      <a:pt x="42" y="2391"/>
                    </a:lnTo>
                    <a:lnTo>
                      <a:pt x="46" y="2401"/>
                    </a:lnTo>
                    <a:lnTo>
                      <a:pt x="63" y="2433"/>
                    </a:lnTo>
                    <a:lnTo>
                      <a:pt x="86" y="2482"/>
                    </a:lnTo>
                    <a:lnTo>
                      <a:pt x="116" y="2549"/>
                    </a:lnTo>
                    <a:lnTo>
                      <a:pt x="152" y="2629"/>
                    </a:lnTo>
                    <a:lnTo>
                      <a:pt x="196" y="2718"/>
                    </a:lnTo>
                    <a:lnTo>
                      <a:pt x="238" y="2815"/>
                    </a:lnTo>
                    <a:lnTo>
                      <a:pt x="285" y="2918"/>
                    </a:lnTo>
                    <a:lnTo>
                      <a:pt x="329" y="3020"/>
                    </a:lnTo>
                    <a:lnTo>
                      <a:pt x="373" y="3125"/>
                    </a:lnTo>
                    <a:lnTo>
                      <a:pt x="415" y="3226"/>
                    </a:lnTo>
                    <a:lnTo>
                      <a:pt x="451" y="3321"/>
                    </a:lnTo>
                    <a:lnTo>
                      <a:pt x="481" y="3404"/>
                    </a:lnTo>
                    <a:lnTo>
                      <a:pt x="506" y="3480"/>
                    </a:lnTo>
                    <a:lnTo>
                      <a:pt x="521" y="3539"/>
                    </a:lnTo>
                    <a:lnTo>
                      <a:pt x="529" y="3585"/>
                    </a:lnTo>
                    <a:lnTo>
                      <a:pt x="544" y="3579"/>
                    </a:lnTo>
                    <a:lnTo>
                      <a:pt x="586" y="3568"/>
                    </a:lnTo>
                    <a:lnTo>
                      <a:pt x="658" y="3551"/>
                    </a:lnTo>
                    <a:lnTo>
                      <a:pt x="751" y="3530"/>
                    </a:lnTo>
                    <a:lnTo>
                      <a:pt x="861" y="3503"/>
                    </a:lnTo>
                    <a:lnTo>
                      <a:pt x="989" y="3478"/>
                    </a:lnTo>
                    <a:lnTo>
                      <a:pt x="1131" y="3452"/>
                    </a:lnTo>
                    <a:lnTo>
                      <a:pt x="1285" y="3427"/>
                    </a:lnTo>
                    <a:lnTo>
                      <a:pt x="1441" y="3402"/>
                    </a:lnTo>
                    <a:lnTo>
                      <a:pt x="1605" y="3381"/>
                    </a:lnTo>
                    <a:lnTo>
                      <a:pt x="1764" y="3368"/>
                    </a:lnTo>
                    <a:lnTo>
                      <a:pt x="1928" y="3361"/>
                    </a:lnTo>
                    <a:lnTo>
                      <a:pt x="2082" y="3359"/>
                    </a:lnTo>
                    <a:lnTo>
                      <a:pt x="2224" y="3368"/>
                    </a:lnTo>
                    <a:lnTo>
                      <a:pt x="2357" y="3385"/>
                    </a:lnTo>
                    <a:lnTo>
                      <a:pt x="2477" y="3418"/>
                    </a:lnTo>
                    <a:lnTo>
                      <a:pt x="2595" y="3558"/>
                    </a:lnTo>
                    <a:lnTo>
                      <a:pt x="2679" y="3433"/>
                    </a:lnTo>
                    <a:lnTo>
                      <a:pt x="2698" y="3431"/>
                    </a:lnTo>
                    <a:lnTo>
                      <a:pt x="2753" y="3429"/>
                    </a:lnTo>
                    <a:lnTo>
                      <a:pt x="2842" y="3425"/>
                    </a:lnTo>
                    <a:lnTo>
                      <a:pt x="2958" y="3423"/>
                    </a:lnTo>
                    <a:lnTo>
                      <a:pt x="3095" y="3418"/>
                    </a:lnTo>
                    <a:lnTo>
                      <a:pt x="3253" y="3418"/>
                    </a:lnTo>
                    <a:lnTo>
                      <a:pt x="3420" y="3416"/>
                    </a:lnTo>
                    <a:lnTo>
                      <a:pt x="3603" y="3419"/>
                    </a:lnTo>
                    <a:lnTo>
                      <a:pt x="3783" y="3421"/>
                    </a:lnTo>
                    <a:lnTo>
                      <a:pt x="3966" y="3429"/>
                    </a:lnTo>
                    <a:lnTo>
                      <a:pt x="4144" y="3438"/>
                    </a:lnTo>
                    <a:lnTo>
                      <a:pt x="4312" y="3456"/>
                    </a:lnTo>
                    <a:lnTo>
                      <a:pt x="4466" y="3475"/>
                    </a:lnTo>
                    <a:lnTo>
                      <a:pt x="4600" y="3497"/>
                    </a:lnTo>
                    <a:lnTo>
                      <a:pt x="4711" y="3528"/>
                    </a:lnTo>
                    <a:lnTo>
                      <a:pt x="4794" y="3566"/>
                    </a:lnTo>
                    <a:lnTo>
                      <a:pt x="4791" y="3560"/>
                    </a:lnTo>
                    <a:lnTo>
                      <a:pt x="4785" y="3551"/>
                    </a:lnTo>
                    <a:lnTo>
                      <a:pt x="4773" y="3535"/>
                    </a:lnTo>
                    <a:lnTo>
                      <a:pt x="4764" y="3514"/>
                    </a:lnTo>
                    <a:lnTo>
                      <a:pt x="4751" y="3486"/>
                    </a:lnTo>
                    <a:lnTo>
                      <a:pt x="4737" y="3456"/>
                    </a:lnTo>
                    <a:lnTo>
                      <a:pt x="4724" y="3418"/>
                    </a:lnTo>
                    <a:lnTo>
                      <a:pt x="4713" y="3376"/>
                    </a:lnTo>
                    <a:lnTo>
                      <a:pt x="4699" y="3328"/>
                    </a:lnTo>
                    <a:lnTo>
                      <a:pt x="4690" y="3275"/>
                    </a:lnTo>
                    <a:lnTo>
                      <a:pt x="4682" y="3220"/>
                    </a:lnTo>
                    <a:lnTo>
                      <a:pt x="4682" y="3159"/>
                    </a:lnTo>
                    <a:lnTo>
                      <a:pt x="4682" y="3093"/>
                    </a:lnTo>
                    <a:lnTo>
                      <a:pt x="4690" y="3024"/>
                    </a:lnTo>
                    <a:lnTo>
                      <a:pt x="4703" y="2952"/>
                    </a:lnTo>
                    <a:lnTo>
                      <a:pt x="4726" y="2878"/>
                    </a:lnTo>
                    <a:lnTo>
                      <a:pt x="4716" y="2868"/>
                    </a:lnTo>
                    <a:lnTo>
                      <a:pt x="4692" y="2847"/>
                    </a:lnTo>
                    <a:lnTo>
                      <a:pt x="4656" y="2811"/>
                    </a:lnTo>
                    <a:lnTo>
                      <a:pt x="4610" y="2769"/>
                    </a:lnTo>
                    <a:lnTo>
                      <a:pt x="4551" y="2714"/>
                    </a:lnTo>
                    <a:lnTo>
                      <a:pt x="4490" y="2653"/>
                    </a:lnTo>
                    <a:lnTo>
                      <a:pt x="4422" y="2591"/>
                    </a:lnTo>
                    <a:lnTo>
                      <a:pt x="4355" y="2526"/>
                    </a:lnTo>
                    <a:lnTo>
                      <a:pt x="4285" y="2454"/>
                    </a:lnTo>
                    <a:lnTo>
                      <a:pt x="4218" y="2389"/>
                    </a:lnTo>
                    <a:lnTo>
                      <a:pt x="4156" y="2323"/>
                    </a:lnTo>
                    <a:lnTo>
                      <a:pt x="4099" y="2264"/>
                    </a:lnTo>
                    <a:lnTo>
                      <a:pt x="4051" y="2207"/>
                    </a:lnTo>
                    <a:lnTo>
                      <a:pt x="4015" y="2165"/>
                    </a:lnTo>
                    <a:lnTo>
                      <a:pt x="3988" y="2129"/>
                    </a:lnTo>
                    <a:lnTo>
                      <a:pt x="3981" y="2106"/>
                    </a:lnTo>
                    <a:lnTo>
                      <a:pt x="3511" y="2022"/>
                    </a:lnTo>
                    <a:lnTo>
                      <a:pt x="3471" y="2070"/>
                    </a:lnTo>
                    <a:lnTo>
                      <a:pt x="3950" y="2148"/>
                    </a:lnTo>
                    <a:lnTo>
                      <a:pt x="3954" y="2154"/>
                    </a:lnTo>
                    <a:lnTo>
                      <a:pt x="3967" y="2173"/>
                    </a:lnTo>
                    <a:lnTo>
                      <a:pt x="3992" y="2199"/>
                    </a:lnTo>
                    <a:lnTo>
                      <a:pt x="4026" y="2241"/>
                    </a:lnTo>
                    <a:lnTo>
                      <a:pt x="4064" y="2287"/>
                    </a:lnTo>
                    <a:lnTo>
                      <a:pt x="4108" y="2338"/>
                    </a:lnTo>
                    <a:lnTo>
                      <a:pt x="4158" y="2397"/>
                    </a:lnTo>
                    <a:lnTo>
                      <a:pt x="4211" y="2458"/>
                    </a:lnTo>
                    <a:lnTo>
                      <a:pt x="4266" y="2520"/>
                    </a:lnTo>
                    <a:lnTo>
                      <a:pt x="4323" y="2581"/>
                    </a:lnTo>
                    <a:lnTo>
                      <a:pt x="4380" y="2642"/>
                    </a:lnTo>
                    <a:lnTo>
                      <a:pt x="4439" y="2699"/>
                    </a:lnTo>
                    <a:lnTo>
                      <a:pt x="4494" y="2752"/>
                    </a:lnTo>
                    <a:lnTo>
                      <a:pt x="4545" y="2798"/>
                    </a:lnTo>
                    <a:lnTo>
                      <a:pt x="4597" y="2838"/>
                    </a:lnTo>
                    <a:lnTo>
                      <a:pt x="4640" y="2870"/>
                    </a:lnTo>
                    <a:lnTo>
                      <a:pt x="4639" y="2874"/>
                    </a:lnTo>
                    <a:lnTo>
                      <a:pt x="4637" y="2887"/>
                    </a:lnTo>
                    <a:lnTo>
                      <a:pt x="4631" y="2904"/>
                    </a:lnTo>
                    <a:lnTo>
                      <a:pt x="4627" y="2931"/>
                    </a:lnTo>
                    <a:lnTo>
                      <a:pt x="4623" y="2961"/>
                    </a:lnTo>
                    <a:lnTo>
                      <a:pt x="4619" y="2999"/>
                    </a:lnTo>
                    <a:lnTo>
                      <a:pt x="4614" y="3039"/>
                    </a:lnTo>
                    <a:lnTo>
                      <a:pt x="4612" y="3085"/>
                    </a:lnTo>
                    <a:lnTo>
                      <a:pt x="4608" y="3131"/>
                    </a:lnTo>
                    <a:lnTo>
                      <a:pt x="4608" y="3176"/>
                    </a:lnTo>
                    <a:lnTo>
                      <a:pt x="4608" y="3222"/>
                    </a:lnTo>
                    <a:lnTo>
                      <a:pt x="4614" y="3267"/>
                    </a:lnTo>
                    <a:lnTo>
                      <a:pt x="4619" y="3311"/>
                    </a:lnTo>
                    <a:lnTo>
                      <a:pt x="4629" y="3353"/>
                    </a:lnTo>
                    <a:lnTo>
                      <a:pt x="4642" y="3391"/>
                    </a:lnTo>
                    <a:lnTo>
                      <a:pt x="4663" y="3425"/>
                    </a:lnTo>
                    <a:lnTo>
                      <a:pt x="4652" y="3421"/>
                    </a:lnTo>
                    <a:lnTo>
                      <a:pt x="4619" y="3418"/>
                    </a:lnTo>
                    <a:lnTo>
                      <a:pt x="4566" y="3410"/>
                    </a:lnTo>
                    <a:lnTo>
                      <a:pt x="4498" y="3402"/>
                    </a:lnTo>
                    <a:lnTo>
                      <a:pt x="4409" y="3391"/>
                    </a:lnTo>
                    <a:lnTo>
                      <a:pt x="4304" y="3381"/>
                    </a:lnTo>
                    <a:lnTo>
                      <a:pt x="4186" y="3372"/>
                    </a:lnTo>
                    <a:lnTo>
                      <a:pt x="4055" y="3364"/>
                    </a:lnTo>
                    <a:lnTo>
                      <a:pt x="3909" y="3353"/>
                    </a:lnTo>
                    <a:lnTo>
                      <a:pt x="3753" y="3347"/>
                    </a:lnTo>
                    <a:lnTo>
                      <a:pt x="3589" y="3342"/>
                    </a:lnTo>
                    <a:lnTo>
                      <a:pt x="3418" y="3340"/>
                    </a:lnTo>
                    <a:lnTo>
                      <a:pt x="3238" y="3338"/>
                    </a:lnTo>
                    <a:lnTo>
                      <a:pt x="3055" y="3343"/>
                    </a:lnTo>
                    <a:lnTo>
                      <a:pt x="2863" y="3351"/>
                    </a:lnTo>
                    <a:lnTo>
                      <a:pt x="2673" y="3364"/>
                    </a:lnTo>
                    <a:lnTo>
                      <a:pt x="2568" y="2942"/>
                    </a:lnTo>
                    <a:lnTo>
                      <a:pt x="2466" y="2946"/>
                    </a:lnTo>
                    <a:lnTo>
                      <a:pt x="2477" y="3034"/>
                    </a:lnTo>
                    <a:lnTo>
                      <a:pt x="2439" y="3028"/>
                    </a:lnTo>
                    <a:lnTo>
                      <a:pt x="2405" y="3022"/>
                    </a:lnTo>
                    <a:lnTo>
                      <a:pt x="2367" y="3016"/>
                    </a:lnTo>
                    <a:lnTo>
                      <a:pt x="2331" y="3013"/>
                    </a:lnTo>
                    <a:lnTo>
                      <a:pt x="2295" y="3009"/>
                    </a:lnTo>
                    <a:lnTo>
                      <a:pt x="2259" y="3005"/>
                    </a:lnTo>
                    <a:lnTo>
                      <a:pt x="2222" y="2999"/>
                    </a:lnTo>
                    <a:lnTo>
                      <a:pt x="2188" y="2996"/>
                    </a:lnTo>
                    <a:lnTo>
                      <a:pt x="2150" y="2990"/>
                    </a:lnTo>
                    <a:lnTo>
                      <a:pt x="2114" y="2984"/>
                    </a:lnTo>
                    <a:lnTo>
                      <a:pt x="2078" y="2978"/>
                    </a:lnTo>
                    <a:lnTo>
                      <a:pt x="2042" y="2975"/>
                    </a:lnTo>
                    <a:lnTo>
                      <a:pt x="2004" y="2969"/>
                    </a:lnTo>
                    <a:lnTo>
                      <a:pt x="1972" y="2965"/>
                    </a:lnTo>
                    <a:lnTo>
                      <a:pt x="1934" y="2961"/>
                    </a:lnTo>
                    <a:lnTo>
                      <a:pt x="1899" y="2958"/>
                    </a:lnTo>
                    <a:lnTo>
                      <a:pt x="2473" y="3102"/>
                    </a:lnTo>
                    <a:lnTo>
                      <a:pt x="2470" y="3151"/>
                    </a:lnTo>
                    <a:lnTo>
                      <a:pt x="1852" y="3068"/>
                    </a:lnTo>
                    <a:lnTo>
                      <a:pt x="2462" y="3227"/>
                    </a:lnTo>
                    <a:lnTo>
                      <a:pt x="2462" y="3262"/>
                    </a:lnTo>
                    <a:lnTo>
                      <a:pt x="1839" y="3201"/>
                    </a:lnTo>
                    <a:lnTo>
                      <a:pt x="2451" y="3323"/>
                    </a:lnTo>
                    <a:lnTo>
                      <a:pt x="2454" y="3361"/>
                    </a:lnTo>
                    <a:lnTo>
                      <a:pt x="2445" y="3357"/>
                    </a:lnTo>
                    <a:lnTo>
                      <a:pt x="2420" y="3353"/>
                    </a:lnTo>
                    <a:lnTo>
                      <a:pt x="2378" y="3345"/>
                    </a:lnTo>
                    <a:lnTo>
                      <a:pt x="2321" y="3338"/>
                    </a:lnTo>
                    <a:lnTo>
                      <a:pt x="2247" y="3328"/>
                    </a:lnTo>
                    <a:lnTo>
                      <a:pt x="2162" y="3321"/>
                    </a:lnTo>
                    <a:lnTo>
                      <a:pt x="2061" y="3313"/>
                    </a:lnTo>
                    <a:lnTo>
                      <a:pt x="1949" y="3311"/>
                    </a:lnTo>
                    <a:lnTo>
                      <a:pt x="1819" y="3309"/>
                    </a:lnTo>
                    <a:lnTo>
                      <a:pt x="1681" y="3313"/>
                    </a:lnTo>
                    <a:lnTo>
                      <a:pt x="1531" y="3321"/>
                    </a:lnTo>
                    <a:lnTo>
                      <a:pt x="1369" y="3338"/>
                    </a:lnTo>
                    <a:lnTo>
                      <a:pt x="1196" y="3361"/>
                    </a:lnTo>
                    <a:lnTo>
                      <a:pt x="1014" y="3389"/>
                    </a:lnTo>
                    <a:lnTo>
                      <a:pt x="820" y="3427"/>
                    </a:lnTo>
                    <a:lnTo>
                      <a:pt x="620" y="3478"/>
                    </a:lnTo>
                    <a:lnTo>
                      <a:pt x="90" y="2423"/>
                    </a:lnTo>
                    <a:lnTo>
                      <a:pt x="90" y="2420"/>
                    </a:lnTo>
                    <a:lnTo>
                      <a:pt x="93" y="2416"/>
                    </a:lnTo>
                    <a:lnTo>
                      <a:pt x="99" y="2406"/>
                    </a:lnTo>
                    <a:lnTo>
                      <a:pt x="109" y="2395"/>
                    </a:lnTo>
                    <a:lnTo>
                      <a:pt x="118" y="2378"/>
                    </a:lnTo>
                    <a:lnTo>
                      <a:pt x="130" y="2363"/>
                    </a:lnTo>
                    <a:lnTo>
                      <a:pt x="143" y="2342"/>
                    </a:lnTo>
                    <a:lnTo>
                      <a:pt x="156" y="2321"/>
                    </a:lnTo>
                    <a:lnTo>
                      <a:pt x="168" y="2294"/>
                    </a:lnTo>
                    <a:lnTo>
                      <a:pt x="181" y="2271"/>
                    </a:lnTo>
                    <a:lnTo>
                      <a:pt x="190" y="2243"/>
                    </a:lnTo>
                    <a:lnTo>
                      <a:pt x="202" y="2214"/>
                    </a:lnTo>
                    <a:lnTo>
                      <a:pt x="208" y="2184"/>
                    </a:lnTo>
                    <a:lnTo>
                      <a:pt x="213" y="2155"/>
                    </a:lnTo>
                    <a:lnTo>
                      <a:pt x="217" y="2125"/>
                    </a:lnTo>
                    <a:lnTo>
                      <a:pt x="219" y="2095"/>
                    </a:lnTo>
                    <a:lnTo>
                      <a:pt x="221" y="2102"/>
                    </a:lnTo>
                    <a:lnTo>
                      <a:pt x="236" y="2129"/>
                    </a:lnTo>
                    <a:lnTo>
                      <a:pt x="257" y="2169"/>
                    </a:lnTo>
                    <a:lnTo>
                      <a:pt x="287" y="2222"/>
                    </a:lnTo>
                    <a:lnTo>
                      <a:pt x="322" y="2285"/>
                    </a:lnTo>
                    <a:lnTo>
                      <a:pt x="360" y="2357"/>
                    </a:lnTo>
                    <a:lnTo>
                      <a:pt x="400" y="2431"/>
                    </a:lnTo>
                    <a:lnTo>
                      <a:pt x="443" y="2515"/>
                    </a:lnTo>
                    <a:lnTo>
                      <a:pt x="485" y="2593"/>
                    </a:lnTo>
                    <a:lnTo>
                      <a:pt x="527" y="2672"/>
                    </a:lnTo>
                    <a:lnTo>
                      <a:pt x="563" y="2748"/>
                    </a:lnTo>
                    <a:lnTo>
                      <a:pt x="599" y="2819"/>
                    </a:lnTo>
                    <a:lnTo>
                      <a:pt x="628" y="2882"/>
                    </a:lnTo>
                    <a:lnTo>
                      <a:pt x="652" y="2931"/>
                    </a:lnTo>
                    <a:lnTo>
                      <a:pt x="666" y="2971"/>
                    </a:lnTo>
                    <a:lnTo>
                      <a:pt x="671" y="2996"/>
                    </a:lnTo>
                    <a:lnTo>
                      <a:pt x="738" y="2902"/>
                    </a:lnTo>
                    <a:lnTo>
                      <a:pt x="732" y="2893"/>
                    </a:lnTo>
                    <a:lnTo>
                      <a:pt x="719" y="2864"/>
                    </a:lnTo>
                    <a:lnTo>
                      <a:pt x="696" y="2819"/>
                    </a:lnTo>
                    <a:lnTo>
                      <a:pt x="668" y="2764"/>
                    </a:lnTo>
                    <a:lnTo>
                      <a:pt x="633" y="2691"/>
                    </a:lnTo>
                    <a:lnTo>
                      <a:pt x="595" y="2614"/>
                    </a:lnTo>
                    <a:lnTo>
                      <a:pt x="550" y="2528"/>
                    </a:lnTo>
                    <a:lnTo>
                      <a:pt x="506" y="2439"/>
                    </a:lnTo>
                    <a:lnTo>
                      <a:pt x="455" y="2346"/>
                    </a:lnTo>
                    <a:lnTo>
                      <a:pt x="407" y="2252"/>
                    </a:lnTo>
                    <a:lnTo>
                      <a:pt x="356" y="2161"/>
                    </a:lnTo>
                    <a:lnTo>
                      <a:pt x="308" y="2076"/>
                    </a:lnTo>
                    <a:lnTo>
                      <a:pt x="257" y="1996"/>
                    </a:lnTo>
                    <a:lnTo>
                      <a:pt x="213" y="1925"/>
                    </a:lnTo>
                    <a:lnTo>
                      <a:pt x="173" y="1865"/>
                    </a:lnTo>
                    <a:lnTo>
                      <a:pt x="137" y="1821"/>
                    </a:lnTo>
                    <a:lnTo>
                      <a:pt x="141" y="1817"/>
                    </a:lnTo>
                    <a:lnTo>
                      <a:pt x="156" y="1813"/>
                    </a:lnTo>
                    <a:lnTo>
                      <a:pt x="181" y="1804"/>
                    </a:lnTo>
                    <a:lnTo>
                      <a:pt x="217" y="1794"/>
                    </a:lnTo>
                    <a:lnTo>
                      <a:pt x="261" y="1783"/>
                    </a:lnTo>
                    <a:lnTo>
                      <a:pt x="318" y="1773"/>
                    </a:lnTo>
                    <a:lnTo>
                      <a:pt x="384" y="1764"/>
                    </a:lnTo>
                    <a:lnTo>
                      <a:pt x="464" y="1758"/>
                    </a:lnTo>
                    <a:lnTo>
                      <a:pt x="554" y="1751"/>
                    </a:lnTo>
                    <a:lnTo>
                      <a:pt x="656" y="1751"/>
                    </a:lnTo>
                    <a:lnTo>
                      <a:pt x="768" y="1753"/>
                    </a:lnTo>
                    <a:lnTo>
                      <a:pt x="894" y="1762"/>
                    </a:lnTo>
                    <a:lnTo>
                      <a:pt x="1033" y="1775"/>
                    </a:lnTo>
                    <a:lnTo>
                      <a:pt x="1185" y="1796"/>
                    </a:lnTo>
                    <a:lnTo>
                      <a:pt x="1348" y="1825"/>
                    </a:lnTo>
                    <a:lnTo>
                      <a:pt x="1529" y="1863"/>
                    </a:lnTo>
                    <a:lnTo>
                      <a:pt x="1536" y="1870"/>
                    </a:lnTo>
                    <a:lnTo>
                      <a:pt x="1561" y="1897"/>
                    </a:lnTo>
                    <a:lnTo>
                      <a:pt x="1603" y="1935"/>
                    </a:lnTo>
                    <a:lnTo>
                      <a:pt x="1656" y="1988"/>
                    </a:lnTo>
                    <a:lnTo>
                      <a:pt x="1719" y="2049"/>
                    </a:lnTo>
                    <a:lnTo>
                      <a:pt x="1791" y="2121"/>
                    </a:lnTo>
                    <a:lnTo>
                      <a:pt x="1865" y="2197"/>
                    </a:lnTo>
                    <a:lnTo>
                      <a:pt x="1949" y="2283"/>
                    </a:lnTo>
                    <a:lnTo>
                      <a:pt x="2029" y="2366"/>
                    </a:lnTo>
                    <a:lnTo>
                      <a:pt x="2108" y="2452"/>
                    </a:lnTo>
                    <a:lnTo>
                      <a:pt x="2184" y="2536"/>
                    </a:lnTo>
                    <a:lnTo>
                      <a:pt x="2255" y="2621"/>
                    </a:lnTo>
                    <a:lnTo>
                      <a:pt x="2316" y="2695"/>
                    </a:lnTo>
                    <a:lnTo>
                      <a:pt x="2367" y="2768"/>
                    </a:lnTo>
                    <a:lnTo>
                      <a:pt x="2407" y="2828"/>
                    </a:lnTo>
                    <a:lnTo>
                      <a:pt x="2430" y="2882"/>
                    </a:lnTo>
                    <a:lnTo>
                      <a:pt x="2430" y="2878"/>
                    </a:lnTo>
                    <a:lnTo>
                      <a:pt x="2433" y="2870"/>
                    </a:lnTo>
                    <a:lnTo>
                      <a:pt x="2439" y="2853"/>
                    </a:lnTo>
                    <a:lnTo>
                      <a:pt x="2447" y="2838"/>
                    </a:lnTo>
                    <a:lnTo>
                      <a:pt x="2452" y="2819"/>
                    </a:lnTo>
                    <a:lnTo>
                      <a:pt x="2458" y="2806"/>
                    </a:lnTo>
                    <a:lnTo>
                      <a:pt x="2462" y="2794"/>
                    </a:lnTo>
                    <a:lnTo>
                      <a:pt x="2466" y="2790"/>
                    </a:lnTo>
                    <a:lnTo>
                      <a:pt x="2460" y="2783"/>
                    </a:lnTo>
                    <a:lnTo>
                      <a:pt x="2445" y="2766"/>
                    </a:lnTo>
                    <a:lnTo>
                      <a:pt x="2422" y="2733"/>
                    </a:lnTo>
                    <a:lnTo>
                      <a:pt x="2392" y="2693"/>
                    </a:lnTo>
                    <a:lnTo>
                      <a:pt x="2350" y="2644"/>
                    </a:lnTo>
                    <a:lnTo>
                      <a:pt x="2304" y="2587"/>
                    </a:lnTo>
                    <a:lnTo>
                      <a:pt x="2249" y="2522"/>
                    </a:lnTo>
                    <a:lnTo>
                      <a:pt x="2192" y="2454"/>
                    </a:lnTo>
                    <a:lnTo>
                      <a:pt x="2124" y="2378"/>
                    </a:lnTo>
                    <a:lnTo>
                      <a:pt x="2055" y="2300"/>
                    </a:lnTo>
                    <a:lnTo>
                      <a:pt x="1981" y="2220"/>
                    </a:lnTo>
                    <a:lnTo>
                      <a:pt x="1901" y="2140"/>
                    </a:lnTo>
                    <a:lnTo>
                      <a:pt x="1818" y="2057"/>
                    </a:lnTo>
                    <a:lnTo>
                      <a:pt x="1734" y="1975"/>
                    </a:lnTo>
                    <a:lnTo>
                      <a:pt x="1647" y="1895"/>
                    </a:lnTo>
                    <a:lnTo>
                      <a:pt x="1557" y="1821"/>
                    </a:lnTo>
                    <a:lnTo>
                      <a:pt x="1555" y="1811"/>
                    </a:lnTo>
                    <a:lnTo>
                      <a:pt x="1555" y="1791"/>
                    </a:lnTo>
                    <a:lnTo>
                      <a:pt x="1553" y="1753"/>
                    </a:lnTo>
                    <a:lnTo>
                      <a:pt x="1553" y="1705"/>
                    </a:lnTo>
                    <a:lnTo>
                      <a:pt x="1548" y="1640"/>
                    </a:lnTo>
                    <a:lnTo>
                      <a:pt x="1542" y="1564"/>
                    </a:lnTo>
                    <a:lnTo>
                      <a:pt x="1532" y="1473"/>
                    </a:lnTo>
                    <a:lnTo>
                      <a:pt x="1519" y="1374"/>
                    </a:lnTo>
                    <a:lnTo>
                      <a:pt x="1496" y="1260"/>
                    </a:lnTo>
                    <a:lnTo>
                      <a:pt x="1472" y="1137"/>
                    </a:lnTo>
                    <a:lnTo>
                      <a:pt x="1439" y="1000"/>
                    </a:lnTo>
                    <a:lnTo>
                      <a:pt x="1403" y="855"/>
                    </a:lnTo>
                    <a:lnTo>
                      <a:pt x="1356" y="698"/>
                    </a:lnTo>
                    <a:lnTo>
                      <a:pt x="1302" y="530"/>
                    </a:lnTo>
                    <a:lnTo>
                      <a:pt x="1238" y="354"/>
                    </a:lnTo>
                    <a:lnTo>
                      <a:pt x="1167" y="169"/>
                    </a:lnTo>
                    <a:lnTo>
                      <a:pt x="2454" y="1068"/>
                    </a:lnTo>
                    <a:lnTo>
                      <a:pt x="2500" y="102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361" name="Freeform 116"/>
              <p:cNvSpPr>
                <a:spLocks/>
              </p:cNvSpPr>
              <p:nvPr/>
            </p:nvSpPr>
            <p:spPr bwMode="auto">
              <a:xfrm>
                <a:off x="-1177" y="551"/>
                <a:ext cx="2119" cy="1226"/>
              </a:xfrm>
              <a:custGeom>
                <a:avLst/>
                <a:gdLst>
                  <a:gd name="T0" fmla="*/ 38 w 4239"/>
                  <a:gd name="T1" fmla="*/ 607 h 2452"/>
                  <a:gd name="T2" fmla="*/ 48 w 4239"/>
                  <a:gd name="T3" fmla="*/ 583 h 2452"/>
                  <a:gd name="T4" fmla="*/ 60 w 4239"/>
                  <a:gd name="T5" fmla="*/ 533 h 2452"/>
                  <a:gd name="T6" fmla="*/ 71 w 4239"/>
                  <a:gd name="T7" fmla="*/ 468 h 2452"/>
                  <a:gd name="T8" fmla="*/ 132 w 4239"/>
                  <a:gd name="T9" fmla="*/ 445 h 2452"/>
                  <a:gd name="T10" fmla="*/ 249 w 4239"/>
                  <a:gd name="T11" fmla="*/ 423 h 2452"/>
                  <a:gd name="T12" fmla="*/ 398 w 4239"/>
                  <a:gd name="T13" fmla="*/ 436 h 2452"/>
                  <a:gd name="T14" fmla="*/ 516 w 4239"/>
                  <a:gd name="T15" fmla="*/ 488 h 2452"/>
                  <a:gd name="T16" fmla="*/ 582 w 4239"/>
                  <a:gd name="T17" fmla="*/ 457 h 2452"/>
                  <a:gd name="T18" fmla="*/ 718 w 4239"/>
                  <a:gd name="T19" fmla="*/ 421 h 2452"/>
                  <a:gd name="T20" fmla="*/ 899 w 4239"/>
                  <a:gd name="T21" fmla="*/ 419 h 2452"/>
                  <a:gd name="T22" fmla="*/ 1047 w 4239"/>
                  <a:gd name="T23" fmla="*/ 475 h 2452"/>
                  <a:gd name="T24" fmla="*/ 878 w 4239"/>
                  <a:gd name="T25" fmla="*/ 493 h 2452"/>
                  <a:gd name="T26" fmla="*/ 1041 w 4239"/>
                  <a:gd name="T27" fmla="*/ 550 h 2452"/>
                  <a:gd name="T28" fmla="*/ 1058 w 4239"/>
                  <a:gd name="T29" fmla="*/ 578 h 2452"/>
                  <a:gd name="T30" fmla="*/ 1056 w 4239"/>
                  <a:gd name="T31" fmla="*/ 449 h 2452"/>
                  <a:gd name="T32" fmla="*/ 996 w 4239"/>
                  <a:gd name="T33" fmla="*/ 422 h 2452"/>
                  <a:gd name="T34" fmla="*/ 867 w 4239"/>
                  <a:gd name="T35" fmla="*/ 393 h 2452"/>
                  <a:gd name="T36" fmla="*/ 685 w 4239"/>
                  <a:gd name="T37" fmla="*/ 401 h 2452"/>
                  <a:gd name="T38" fmla="*/ 523 w 4239"/>
                  <a:gd name="T39" fmla="*/ 457 h 2452"/>
                  <a:gd name="T40" fmla="*/ 558 w 4239"/>
                  <a:gd name="T41" fmla="*/ 404 h 2452"/>
                  <a:gd name="T42" fmla="*/ 651 w 4239"/>
                  <a:gd name="T43" fmla="*/ 319 h 2452"/>
                  <a:gd name="T44" fmla="*/ 812 w 4239"/>
                  <a:gd name="T45" fmla="*/ 247 h 2452"/>
                  <a:gd name="T46" fmla="*/ 690 w 4239"/>
                  <a:gd name="T47" fmla="*/ 0 h 2452"/>
                  <a:gd name="T48" fmla="*/ 671 w 4239"/>
                  <a:gd name="T49" fmla="*/ 14 h 2452"/>
                  <a:gd name="T50" fmla="*/ 625 w 4239"/>
                  <a:gd name="T51" fmla="*/ 53 h 2452"/>
                  <a:gd name="T52" fmla="*/ 564 w 4239"/>
                  <a:gd name="T53" fmla="*/ 110 h 2452"/>
                  <a:gd name="T54" fmla="*/ 499 w 4239"/>
                  <a:gd name="T55" fmla="*/ 178 h 2452"/>
                  <a:gd name="T56" fmla="*/ 516 w 4239"/>
                  <a:gd name="T57" fmla="*/ 183 h 2452"/>
                  <a:gd name="T58" fmla="*/ 556 w 4239"/>
                  <a:gd name="T59" fmla="*/ 138 h 2452"/>
                  <a:gd name="T60" fmla="*/ 612 w 4239"/>
                  <a:gd name="T61" fmla="*/ 81 h 2452"/>
                  <a:gd name="T62" fmla="*/ 669 w 4239"/>
                  <a:gd name="T63" fmla="*/ 33 h 2452"/>
                  <a:gd name="T64" fmla="*/ 922 w 4239"/>
                  <a:gd name="T65" fmla="*/ 204 h 2452"/>
                  <a:gd name="T66" fmla="*/ 851 w 4239"/>
                  <a:gd name="T67" fmla="*/ 207 h 2452"/>
                  <a:gd name="T68" fmla="*/ 731 w 4239"/>
                  <a:gd name="T69" fmla="*/ 244 h 2452"/>
                  <a:gd name="T70" fmla="*/ 585 w 4239"/>
                  <a:gd name="T71" fmla="*/ 345 h 2452"/>
                  <a:gd name="T72" fmla="*/ 494 w 4239"/>
                  <a:gd name="T73" fmla="*/ 451 h 2452"/>
                  <a:gd name="T74" fmla="*/ 444 w 4239"/>
                  <a:gd name="T75" fmla="*/ 427 h 2452"/>
                  <a:gd name="T76" fmla="*/ 341 w 4239"/>
                  <a:gd name="T77" fmla="*/ 403 h 2452"/>
                  <a:gd name="T78" fmla="*/ 192 w 4239"/>
                  <a:gd name="T79" fmla="*/ 409 h 2452"/>
                  <a:gd name="T80" fmla="*/ 53 w 4239"/>
                  <a:gd name="T81" fmla="*/ 478 h 2452"/>
                  <a:gd name="T82" fmla="*/ 52 w 4239"/>
                  <a:gd name="T83" fmla="*/ 490 h 2452"/>
                  <a:gd name="T84" fmla="*/ 50 w 4239"/>
                  <a:gd name="T85" fmla="*/ 504 h 2452"/>
                  <a:gd name="T86" fmla="*/ 34 w 4239"/>
                  <a:gd name="T87" fmla="*/ 559 h 2452"/>
                  <a:gd name="T88" fmla="*/ 33 w 4239"/>
                  <a:gd name="T89" fmla="*/ 568 h 2452"/>
                  <a:gd name="T90" fmla="*/ 25 w 4239"/>
                  <a:gd name="T91" fmla="*/ 583 h 2452"/>
                  <a:gd name="T92" fmla="*/ 20 w 4239"/>
                  <a:gd name="T93" fmla="*/ 594 h 2452"/>
                  <a:gd name="T94" fmla="*/ 31 w 4239"/>
                  <a:gd name="T95" fmla="*/ 610 h 2452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w 4239"/>
                  <a:gd name="T145" fmla="*/ 0 h 2452"/>
                  <a:gd name="T146" fmla="*/ 4239 w 4239"/>
                  <a:gd name="T147" fmla="*/ 2452 h 2452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T144" t="T145" r="T146" b="T147"/>
                <a:pathLst>
                  <a:path w="4239" h="2452">
                    <a:moveTo>
                      <a:pt x="136" y="2452"/>
                    </a:moveTo>
                    <a:lnTo>
                      <a:pt x="138" y="2449"/>
                    </a:lnTo>
                    <a:lnTo>
                      <a:pt x="150" y="2435"/>
                    </a:lnTo>
                    <a:lnTo>
                      <a:pt x="155" y="2426"/>
                    </a:lnTo>
                    <a:lnTo>
                      <a:pt x="165" y="2411"/>
                    </a:lnTo>
                    <a:lnTo>
                      <a:pt x="176" y="2390"/>
                    </a:lnTo>
                    <a:lnTo>
                      <a:pt x="188" y="2365"/>
                    </a:lnTo>
                    <a:lnTo>
                      <a:pt x="195" y="2331"/>
                    </a:lnTo>
                    <a:lnTo>
                      <a:pt x="207" y="2293"/>
                    </a:lnTo>
                    <a:lnTo>
                      <a:pt x="218" y="2245"/>
                    </a:lnTo>
                    <a:lnTo>
                      <a:pt x="231" y="2192"/>
                    </a:lnTo>
                    <a:lnTo>
                      <a:pt x="243" y="2129"/>
                    </a:lnTo>
                    <a:lnTo>
                      <a:pt x="254" y="2057"/>
                    </a:lnTo>
                    <a:lnTo>
                      <a:pt x="266" y="1973"/>
                    </a:lnTo>
                    <a:lnTo>
                      <a:pt x="277" y="1882"/>
                    </a:lnTo>
                    <a:lnTo>
                      <a:pt x="287" y="1873"/>
                    </a:lnTo>
                    <a:lnTo>
                      <a:pt x="319" y="1857"/>
                    </a:lnTo>
                    <a:lnTo>
                      <a:pt x="372" y="1835"/>
                    </a:lnTo>
                    <a:lnTo>
                      <a:pt x="442" y="1810"/>
                    </a:lnTo>
                    <a:lnTo>
                      <a:pt x="528" y="1781"/>
                    </a:lnTo>
                    <a:lnTo>
                      <a:pt x="631" y="1753"/>
                    </a:lnTo>
                    <a:lnTo>
                      <a:pt x="743" y="1726"/>
                    </a:lnTo>
                    <a:lnTo>
                      <a:pt x="866" y="1709"/>
                    </a:lnTo>
                    <a:lnTo>
                      <a:pt x="999" y="1692"/>
                    </a:lnTo>
                    <a:lnTo>
                      <a:pt x="1142" y="1688"/>
                    </a:lnTo>
                    <a:lnTo>
                      <a:pt x="1288" y="1694"/>
                    </a:lnTo>
                    <a:lnTo>
                      <a:pt x="1440" y="1715"/>
                    </a:lnTo>
                    <a:lnTo>
                      <a:pt x="1593" y="1745"/>
                    </a:lnTo>
                    <a:lnTo>
                      <a:pt x="1746" y="1799"/>
                    </a:lnTo>
                    <a:lnTo>
                      <a:pt x="1900" y="1869"/>
                    </a:lnTo>
                    <a:lnTo>
                      <a:pt x="2054" y="1962"/>
                    </a:lnTo>
                    <a:lnTo>
                      <a:pt x="2066" y="1954"/>
                    </a:lnTo>
                    <a:lnTo>
                      <a:pt x="2100" y="1937"/>
                    </a:lnTo>
                    <a:lnTo>
                      <a:pt x="2157" y="1907"/>
                    </a:lnTo>
                    <a:lnTo>
                      <a:pt x="2235" y="1873"/>
                    </a:lnTo>
                    <a:lnTo>
                      <a:pt x="2330" y="1831"/>
                    </a:lnTo>
                    <a:lnTo>
                      <a:pt x="2446" y="1793"/>
                    </a:lnTo>
                    <a:lnTo>
                      <a:pt x="2573" y="1753"/>
                    </a:lnTo>
                    <a:lnTo>
                      <a:pt x="2720" y="1717"/>
                    </a:lnTo>
                    <a:lnTo>
                      <a:pt x="2874" y="1686"/>
                    </a:lnTo>
                    <a:lnTo>
                      <a:pt x="3043" y="1665"/>
                    </a:lnTo>
                    <a:lnTo>
                      <a:pt x="3220" y="1654"/>
                    </a:lnTo>
                    <a:lnTo>
                      <a:pt x="3404" y="1660"/>
                    </a:lnTo>
                    <a:lnTo>
                      <a:pt x="3596" y="1679"/>
                    </a:lnTo>
                    <a:lnTo>
                      <a:pt x="3794" y="1717"/>
                    </a:lnTo>
                    <a:lnTo>
                      <a:pt x="3995" y="1780"/>
                    </a:lnTo>
                    <a:lnTo>
                      <a:pt x="4199" y="1867"/>
                    </a:lnTo>
                    <a:lnTo>
                      <a:pt x="4191" y="1901"/>
                    </a:lnTo>
                    <a:lnTo>
                      <a:pt x="3493" y="1840"/>
                    </a:lnTo>
                    <a:lnTo>
                      <a:pt x="4172" y="1970"/>
                    </a:lnTo>
                    <a:lnTo>
                      <a:pt x="4172" y="2004"/>
                    </a:lnTo>
                    <a:lnTo>
                      <a:pt x="3512" y="1973"/>
                    </a:lnTo>
                    <a:lnTo>
                      <a:pt x="4172" y="2074"/>
                    </a:lnTo>
                    <a:lnTo>
                      <a:pt x="4162" y="2133"/>
                    </a:lnTo>
                    <a:lnTo>
                      <a:pt x="3562" y="2099"/>
                    </a:lnTo>
                    <a:lnTo>
                      <a:pt x="4166" y="2198"/>
                    </a:lnTo>
                    <a:lnTo>
                      <a:pt x="4172" y="2243"/>
                    </a:lnTo>
                    <a:lnTo>
                      <a:pt x="3611" y="2194"/>
                    </a:lnTo>
                    <a:lnTo>
                      <a:pt x="4199" y="2312"/>
                    </a:lnTo>
                    <a:lnTo>
                      <a:pt x="4235" y="2310"/>
                    </a:lnTo>
                    <a:lnTo>
                      <a:pt x="4206" y="2133"/>
                    </a:lnTo>
                    <a:lnTo>
                      <a:pt x="4227" y="1882"/>
                    </a:lnTo>
                    <a:lnTo>
                      <a:pt x="4239" y="1806"/>
                    </a:lnTo>
                    <a:lnTo>
                      <a:pt x="4227" y="1799"/>
                    </a:lnTo>
                    <a:lnTo>
                      <a:pt x="4195" y="1781"/>
                    </a:lnTo>
                    <a:lnTo>
                      <a:pt x="4143" y="1755"/>
                    </a:lnTo>
                    <a:lnTo>
                      <a:pt x="4073" y="1724"/>
                    </a:lnTo>
                    <a:lnTo>
                      <a:pt x="3984" y="1690"/>
                    </a:lnTo>
                    <a:lnTo>
                      <a:pt x="3879" y="1654"/>
                    </a:lnTo>
                    <a:lnTo>
                      <a:pt x="3758" y="1620"/>
                    </a:lnTo>
                    <a:lnTo>
                      <a:pt x="3623" y="1593"/>
                    </a:lnTo>
                    <a:lnTo>
                      <a:pt x="3471" y="1572"/>
                    </a:lnTo>
                    <a:lnTo>
                      <a:pt x="3305" y="1561"/>
                    </a:lnTo>
                    <a:lnTo>
                      <a:pt x="3128" y="1561"/>
                    </a:lnTo>
                    <a:lnTo>
                      <a:pt x="2942" y="1576"/>
                    </a:lnTo>
                    <a:lnTo>
                      <a:pt x="2741" y="1607"/>
                    </a:lnTo>
                    <a:lnTo>
                      <a:pt x="2532" y="1662"/>
                    </a:lnTo>
                    <a:lnTo>
                      <a:pt x="2313" y="1736"/>
                    </a:lnTo>
                    <a:lnTo>
                      <a:pt x="2091" y="1838"/>
                    </a:lnTo>
                    <a:lnTo>
                      <a:pt x="2094" y="1829"/>
                    </a:lnTo>
                    <a:lnTo>
                      <a:pt x="2111" y="1799"/>
                    </a:lnTo>
                    <a:lnTo>
                      <a:pt x="2140" y="1749"/>
                    </a:lnTo>
                    <a:lnTo>
                      <a:pt x="2182" y="1692"/>
                    </a:lnTo>
                    <a:lnTo>
                      <a:pt x="2235" y="1618"/>
                    </a:lnTo>
                    <a:lnTo>
                      <a:pt x="2303" y="1540"/>
                    </a:lnTo>
                    <a:lnTo>
                      <a:pt x="2389" y="1455"/>
                    </a:lnTo>
                    <a:lnTo>
                      <a:pt x="2490" y="1367"/>
                    </a:lnTo>
                    <a:lnTo>
                      <a:pt x="2604" y="1278"/>
                    </a:lnTo>
                    <a:lnTo>
                      <a:pt x="2739" y="1196"/>
                    </a:lnTo>
                    <a:lnTo>
                      <a:pt x="2889" y="1116"/>
                    </a:lnTo>
                    <a:lnTo>
                      <a:pt x="3060" y="1048"/>
                    </a:lnTo>
                    <a:lnTo>
                      <a:pt x="3248" y="989"/>
                    </a:lnTo>
                    <a:lnTo>
                      <a:pt x="3457" y="945"/>
                    </a:lnTo>
                    <a:lnTo>
                      <a:pt x="3687" y="917"/>
                    </a:lnTo>
                    <a:lnTo>
                      <a:pt x="3942" y="909"/>
                    </a:lnTo>
                    <a:lnTo>
                      <a:pt x="2760" y="0"/>
                    </a:lnTo>
                    <a:lnTo>
                      <a:pt x="2754" y="2"/>
                    </a:lnTo>
                    <a:lnTo>
                      <a:pt x="2739" y="14"/>
                    </a:lnTo>
                    <a:lnTo>
                      <a:pt x="2716" y="33"/>
                    </a:lnTo>
                    <a:lnTo>
                      <a:pt x="2687" y="56"/>
                    </a:lnTo>
                    <a:lnTo>
                      <a:pt x="2647" y="86"/>
                    </a:lnTo>
                    <a:lnTo>
                      <a:pt x="2606" y="124"/>
                    </a:lnTo>
                    <a:lnTo>
                      <a:pt x="2554" y="166"/>
                    </a:lnTo>
                    <a:lnTo>
                      <a:pt x="2503" y="213"/>
                    </a:lnTo>
                    <a:lnTo>
                      <a:pt x="2442" y="265"/>
                    </a:lnTo>
                    <a:lnTo>
                      <a:pt x="2383" y="320"/>
                    </a:lnTo>
                    <a:lnTo>
                      <a:pt x="2319" y="379"/>
                    </a:lnTo>
                    <a:lnTo>
                      <a:pt x="2256" y="441"/>
                    </a:lnTo>
                    <a:lnTo>
                      <a:pt x="2189" y="506"/>
                    </a:lnTo>
                    <a:lnTo>
                      <a:pt x="2125" y="573"/>
                    </a:lnTo>
                    <a:lnTo>
                      <a:pt x="2060" y="641"/>
                    </a:lnTo>
                    <a:lnTo>
                      <a:pt x="1997" y="715"/>
                    </a:lnTo>
                    <a:lnTo>
                      <a:pt x="2024" y="784"/>
                    </a:lnTo>
                    <a:lnTo>
                      <a:pt x="2028" y="776"/>
                    </a:lnTo>
                    <a:lnTo>
                      <a:pt x="2043" y="761"/>
                    </a:lnTo>
                    <a:lnTo>
                      <a:pt x="2066" y="732"/>
                    </a:lnTo>
                    <a:lnTo>
                      <a:pt x="2096" y="696"/>
                    </a:lnTo>
                    <a:lnTo>
                      <a:pt x="2134" y="652"/>
                    </a:lnTo>
                    <a:lnTo>
                      <a:pt x="2178" y="605"/>
                    </a:lnTo>
                    <a:lnTo>
                      <a:pt x="2226" y="552"/>
                    </a:lnTo>
                    <a:lnTo>
                      <a:pt x="2281" y="498"/>
                    </a:lnTo>
                    <a:lnTo>
                      <a:pt x="2334" y="438"/>
                    </a:lnTo>
                    <a:lnTo>
                      <a:pt x="2393" y="381"/>
                    </a:lnTo>
                    <a:lnTo>
                      <a:pt x="2450" y="324"/>
                    </a:lnTo>
                    <a:lnTo>
                      <a:pt x="2511" y="270"/>
                    </a:lnTo>
                    <a:lnTo>
                      <a:pt x="2566" y="217"/>
                    </a:lnTo>
                    <a:lnTo>
                      <a:pt x="2623" y="170"/>
                    </a:lnTo>
                    <a:lnTo>
                      <a:pt x="2676" y="132"/>
                    </a:lnTo>
                    <a:lnTo>
                      <a:pt x="2727" y="99"/>
                    </a:lnTo>
                    <a:lnTo>
                      <a:pt x="3731" y="822"/>
                    </a:lnTo>
                    <a:lnTo>
                      <a:pt x="3721" y="818"/>
                    </a:lnTo>
                    <a:lnTo>
                      <a:pt x="3691" y="816"/>
                    </a:lnTo>
                    <a:lnTo>
                      <a:pt x="3642" y="812"/>
                    </a:lnTo>
                    <a:lnTo>
                      <a:pt x="3579" y="814"/>
                    </a:lnTo>
                    <a:lnTo>
                      <a:pt x="3497" y="818"/>
                    </a:lnTo>
                    <a:lnTo>
                      <a:pt x="3404" y="829"/>
                    </a:lnTo>
                    <a:lnTo>
                      <a:pt x="3298" y="848"/>
                    </a:lnTo>
                    <a:lnTo>
                      <a:pt x="3184" y="879"/>
                    </a:lnTo>
                    <a:lnTo>
                      <a:pt x="3058" y="918"/>
                    </a:lnTo>
                    <a:lnTo>
                      <a:pt x="2925" y="977"/>
                    </a:lnTo>
                    <a:lnTo>
                      <a:pt x="2786" y="1048"/>
                    </a:lnTo>
                    <a:lnTo>
                      <a:pt x="2642" y="1139"/>
                    </a:lnTo>
                    <a:lnTo>
                      <a:pt x="2494" y="1247"/>
                    </a:lnTo>
                    <a:lnTo>
                      <a:pt x="2343" y="1380"/>
                    </a:lnTo>
                    <a:lnTo>
                      <a:pt x="2193" y="1534"/>
                    </a:lnTo>
                    <a:lnTo>
                      <a:pt x="2047" y="1717"/>
                    </a:lnTo>
                    <a:lnTo>
                      <a:pt x="1986" y="1810"/>
                    </a:lnTo>
                    <a:lnTo>
                      <a:pt x="1976" y="1804"/>
                    </a:lnTo>
                    <a:lnTo>
                      <a:pt x="1952" y="1789"/>
                    </a:lnTo>
                    <a:lnTo>
                      <a:pt x="1908" y="1768"/>
                    </a:lnTo>
                    <a:lnTo>
                      <a:pt x="1853" y="1742"/>
                    </a:lnTo>
                    <a:lnTo>
                      <a:pt x="1779" y="1711"/>
                    </a:lnTo>
                    <a:lnTo>
                      <a:pt x="1695" y="1684"/>
                    </a:lnTo>
                    <a:lnTo>
                      <a:pt x="1596" y="1656"/>
                    </a:lnTo>
                    <a:lnTo>
                      <a:pt x="1488" y="1633"/>
                    </a:lnTo>
                    <a:lnTo>
                      <a:pt x="1364" y="1612"/>
                    </a:lnTo>
                    <a:lnTo>
                      <a:pt x="1229" y="1603"/>
                    </a:lnTo>
                    <a:lnTo>
                      <a:pt x="1085" y="1601"/>
                    </a:lnTo>
                    <a:lnTo>
                      <a:pt x="935" y="1612"/>
                    </a:lnTo>
                    <a:lnTo>
                      <a:pt x="769" y="1637"/>
                    </a:lnTo>
                    <a:lnTo>
                      <a:pt x="602" y="1679"/>
                    </a:lnTo>
                    <a:lnTo>
                      <a:pt x="423" y="1736"/>
                    </a:lnTo>
                    <a:lnTo>
                      <a:pt x="243" y="1818"/>
                    </a:lnTo>
                    <a:lnTo>
                      <a:pt x="214" y="1913"/>
                    </a:lnTo>
                    <a:lnTo>
                      <a:pt x="212" y="1916"/>
                    </a:lnTo>
                    <a:lnTo>
                      <a:pt x="212" y="1928"/>
                    </a:lnTo>
                    <a:lnTo>
                      <a:pt x="211" y="1943"/>
                    </a:lnTo>
                    <a:lnTo>
                      <a:pt x="211" y="1962"/>
                    </a:lnTo>
                    <a:lnTo>
                      <a:pt x="207" y="1979"/>
                    </a:lnTo>
                    <a:lnTo>
                      <a:pt x="205" y="1998"/>
                    </a:lnTo>
                    <a:lnTo>
                      <a:pt x="201" y="2011"/>
                    </a:lnTo>
                    <a:lnTo>
                      <a:pt x="201" y="2019"/>
                    </a:lnTo>
                    <a:lnTo>
                      <a:pt x="64" y="1802"/>
                    </a:lnTo>
                    <a:lnTo>
                      <a:pt x="155" y="2114"/>
                    </a:lnTo>
                    <a:lnTo>
                      <a:pt x="0" y="1901"/>
                    </a:lnTo>
                    <a:lnTo>
                      <a:pt x="136" y="2236"/>
                    </a:lnTo>
                    <a:lnTo>
                      <a:pt x="136" y="2238"/>
                    </a:lnTo>
                    <a:lnTo>
                      <a:pt x="136" y="2245"/>
                    </a:lnTo>
                    <a:lnTo>
                      <a:pt x="135" y="2255"/>
                    </a:lnTo>
                    <a:lnTo>
                      <a:pt x="135" y="2272"/>
                    </a:lnTo>
                    <a:lnTo>
                      <a:pt x="129" y="2289"/>
                    </a:lnTo>
                    <a:lnTo>
                      <a:pt x="117" y="2308"/>
                    </a:lnTo>
                    <a:lnTo>
                      <a:pt x="110" y="2319"/>
                    </a:lnTo>
                    <a:lnTo>
                      <a:pt x="100" y="2331"/>
                    </a:lnTo>
                    <a:lnTo>
                      <a:pt x="89" y="2344"/>
                    </a:lnTo>
                    <a:lnTo>
                      <a:pt x="79" y="2357"/>
                    </a:lnTo>
                    <a:lnTo>
                      <a:pt x="78" y="2363"/>
                    </a:lnTo>
                    <a:lnTo>
                      <a:pt x="83" y="2376"/>
                    </a:lnTo>
                    <a:lnTo>
                      <a:pt x="91" y="2392"/>
                    </a:lnTo>
                    <a:lnTo>
                      <a:pt x="104" y="2409"/>
                    </a:lnTo>
                    <a:lnTo>
                      <a:pt x="114" y="2422"/>
                    </a:lnTo>
                    <a:lnTo>
                      <a:pt x="125" y="2437"/>
                    </a:lnTo>
                    <a:lnTo>
                      <a:pt x="133" y="2447"/>
                    </a:lnTo>
                    <a:lnTo>
                      <a:pt x="136" y="245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362" name="Freeform 117"/>
              <p:cNvSpPr>
                <a:spLocks/>
              </p:cNvSpPr>
              <p:nvPr/>
            </p:nvSpPr>
            <p:spPr bwMode="auto">
              <a:xfrm>
                <a:off x="-194" y="534"/>
                <a:ext cx="53" cy="930"/>
              </a:xfrm>
              <a:custGeom>
                <a:avLst/>
                <a:gdLst>
                  <a:gd name="T0" fmla="*/ 18 w 107"/>
                  <a:gd name="T1" fmla="*/ 0 h 1859"/>
                  <a:gd name="T2" fmla="*/ 26 w 107"/>
                  <a:gd name="T3" fmla="*/ 462 h 1859"/>
                  <a:gd name="T4" fmla="*/ 0 w 107"/>
                  <a:gd name="T5" fmla="*/ 465 h 1859"/>
                  <a:gd name="T6" fmla="*/ 4 w 107"/>
                  <a:gd name="T7" fmla="*/ 2 h 1859"/>
                  <a:gd name="T8" fmla="*/ 18 w 107"/>
                  <a:gd name="T9" fmla="*/ 0 h 1859"/>
                  <a:gd name="T10" fmla="*/ 18 w 107"/>
                  <a:gd name="T11" fmla="*/ 0 h 185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07"/>
                  <a:gd name="T19" fmla="*/ 0 h 1859"/>
                  <a:gd name="T20" fmla="*/ 107 w 107"/>
                  <a:gd name="T21" fmla="*/ 1859 h 185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07" h="1859">
                    <a:moveTo>
                      <a:pt x="74" y="0"/>
                    </a:moveTo>
                    <a:lnTo>
                      <a:pt x="107" y="1848"/>
                    </a:lnTo>
                    <a:lnTo>
                      <a:pt x="0" y="1859"/>
                    </a:lnTo>
                    <a:lnTo>
                      <a:pt x="17" y="8"/>
                    </a:lnTo>
                    <a:lnTo>
                      <a:pt x="74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363" name="Freeform 118"/>
              <p:cNvSpPr>
                <a:spLocks/>
              </p:cNvSpPr>
              <p:nvPr/>
            </p:nvSpPr>
            <p:spPr bwMode="auto">
              <a:xfrm>
                <a:off x="-1082" y="1194"/>
                <a:ext cx="299" cy="173"/>
              </a:xfrm>
              <a:custGeom>
                <a:avLst/>
                <a:gdLst>
                  <a:gd name="T0" fmla="*/ 0 w 598"/>
                  <a:gd name="T1" fmla="*/ 0 h 346"/>
                  <a:gd name="T2" fmla="*/ 37 w 598"/>
                  <a:gd name="T3" fmla="*/ 87 h 346"/>
                  <a:gd name="T4" fmla="*/ 150 w 598"/>
                  <a:gd name="T5" fmla="*/ 50 h 346"/>
                  <a:gd name="T6" fmla="*/ 130 w 598"/>
                  <a:gd name="T7" fmla="*/ 42 h 346"/>
                  <a:gd name="T8" fmla="*/ 52 w 598"/>
                  <a:gd name="T9" fmla="*/ 69 h 346"/>
                  <a:gd name="T10" fmla="*/ 21 w 598"/>
                  <a:gd name="T11" fmla="*/ 1 h 346"/>
                  <a:gd name="T12" fmla="*/ 0 w 598"/>
                  <a:gd name="T13" fmla="*/ 0 h 346"/>
                  <a:gd name="T14" fmla="*/ 0 w 598"/>
                  <a:gd name="T15" fmla="*/ 0 h 34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598"/>
                  <a:gd name="T25" fmla="*/ 0 h 346"/>
                  <a:gd name="T26" fmla="*/ 598 w 598"/>
                  <a:gd name="T27" fmla="*/ 346 h 34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598" h="346">
                    <a:moveTo>
                      <a:pt x="0" y="0"/>
                    </a:moveTo>
                    <a:lnTo>
                      <a:pt x="148" y="346"/>
                    </a:lnTo>
                    <a:lnTo>
                      <a:pt x="598" y="202"/>
                    </a:lnTo>
                    <a:lnTo>
                      <a:pt x="517" y="168"/>
                    </a:lnTo>
                    <a:lnTo>
                      <a:pt x="209" y="274"/>
                    </a:lnTo>
                    <a:lnTo>
                      <a:pt x="87" y="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364" name="Freeform 119"/>
              <p:cNvSpPr>
                <a:spLocks/>
              </p:cNvSpPr>
              <p:nvPr/>
            </p:nvSpPr>
            <p:spPr bwMode="auto">
              <a:xfrm>
                <a:off x="-1084" y="1150"/>
                <a:ext cx="303" cy="144"/>
              </a:xfrm>
              <a:custGeom>
                <a:avLst/>
                <a:gdLst>
                  <a:gd name="T0" fmla="*/ 0 w 606"/>
                  <a:gd name="T1" fmla="*/ 21 h 289"/>
                  <a:gd name="T2" fmla="*/ 97 w 606"/>
                  <a:gd name="T3" fmla="*/ 0 h 289"/>
                  <a:gd name="T4" fmla="*/ 152 w 606"/>
                  <a:gd name="T5" fmla="*/ 72 h 289"/>
                  <a:gd name="T6" fmla="*/ 126 w 606"/>
                  <a:gd name="T7" fmla="*/ 67 h 289"/>
                  <a:gd name="T8" fmla="*/ 87 w 606"/>
                  <a:gd name="T9" fmla="*/ 13 h 289"/>
                  <a:gd name="T10" fmla="*/ 17 w 606"/>
                  <a:gd name="T11" fmla="*/ 31 h 289"/>
                  <a:gd name="T12" fmla="*/ 0 w 606"/>
                  <a:gd name="T13" fmla="*/ 21 h 289"/>
                  <a:gd name="T14" fmla="*/ 0 w 606"/>
                  <a:gd name="T15" fmla="*/ 21 h 28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606"/>
                  <a:gd name="T25" fmla="*/ 0 h 289"/>
                  <a:gd name="T26" fmla="*/ 606 w 606"/>
                  <a:gd name="T27" fmla="*/ 289 h 289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606" h="289">
                    <a:moveTo>
                      <a:pt x="0" y="87"/>
                    </a:moveTo>
                    <a:lnTo>
                      <a:pt x="388" y="0"/>
                    </a:lnTo>
                    <a:lnTo>
                      <a:pt x="606" y="289"/>
                    </a:lnTo>
                    <a:lnTo>
                      <a:pt x="505" y="270"/>
                    </a:lnTo>
                    <a:lnTo>
                      <a:pt x="348" y="53"/>
                    </a:lnTo>
                    <a:lnTo>
                      <a:pt x="68" y="125"/>
                    </a:lnTo>
                    <a:lnTo>
                      <a:pt x="0" y="8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365" name="Freeform 120"/>
              <p:cNvSpPr>
                <a:spLocks/>
              </p:cNvSpPr>
              <p:nvPr/>
            </p:nvSpPr>
            <p:spPr bwMode="auto">
              <a:xfrm>
                <a:off x="-1177" y="967"/>
                <a:ext cx="223" cy="71"/>
              </a:xfrm>
              <a:custGeom>
                <a:avLst/>
                <a:gdLst>
                  <a:gd name="T0" fmla="*/ 0 w 446"/>
                  <a:gd name="T1" fmla="*/ 21 h 141"/>
                  <a:gd name="T2" fmla="*/ 112 w 446"/>
                  <a:gd name="T3" fmla="*/ 0 h 141"/>
                  <a:gd name="T4" fmla="*/ 107 w 446"/>
                  <a:gd name="T5" fmla="*/ 14 h 141"/>
                  <a:gd name="T6" fmla="*/ 10 w 446"/>
                  <a:gd name="T7" fmla="*/ 36 h 141"/>
                  <a:gd name="T8" fmla="*/ 0 w 446"/>
                  <a:gd name="T9" fmla="*/ 21 h 141"/>
                  <a:gd name="T10" fmla="*/ 0 w 446"/>
                  <a:gd name="T11" fmla="*/ 21 h 14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46"/>
                  <a:gd name="T19" fmla="*/ 0 h 141"/>
                  <a:gd name="T20" fmla="*/ 446 w 446"/>
                  <a:gd name="T21" fmla="*/ 141 h 14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46" h="141">
                    <a:moveTo>
                      <a:pt x="0" y="84"/>
                    </a:moveTo>
                    <a:lnTo>
                      <a:pt x="446" y="0"/>
                    </a:lnTo>
                    <a:lnTo>
                      <a:pt x="427" y="55"/>
                    </a:lnTo>
                    <a:lnTo>
                      <a:pt x="38" y="141"/>
                    </a:lnTo>
                    <a:lnTo>
                      <a:pt x="0" y="8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366" name="Freeform 121"/>
              <p:cNvSpPr>
                <a:spLocks/>
              </p:cNvSpPr>
              <p:nvPr/>
            </p:nvSpPr>
            <p:spPr bwMode="auto">
              <a:xfrm>
                <a:off x="-1137" y="1030"/>
                <a:ext cx="253" cy="74"/>
              </a:xfrm>
              <a:custGeom>
                <a:avLst/>
                <a:gdLst>
                  <a:gd name="T0" fmla="*/ 0 w 506"/>
                  <a:gd name="T1" fmla="*/ 23 h 149"/>
                  <a:gd name="T2" fmla="*/ 127 w 506"/>
                  <a:gd name="T3" fmla="*/ 0 h 149"/>
                  <a:gd name="T4" fmla="*/ 122 w 506"/>
                  <a:gd name="T5" fmla="*/ 17 h 149"/>
                  <a:gd name="T6" fmla="*/ 7 w 506"/>
                  <a:gd name="T7" fmla="*/ 37 h 149"/>
                  <a:gd name="T8" fmla="*/ 0 w 506"/>
                  <a:gd name="T9" fmla="*/ 23 h 149"/>
                  <a:gd name="T10" fmla="*/ 0 w 506"/>
                  <a:gd name="T11" fmla="*/ 23 h 14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06"/>
                  <a:gd name="T19" fmla="*/ 0 h 149"/>
                  <a:gd name="T20" fmla="*/ 506 w 506"/>
                  <a:gd name="T21" fmla="*/ 149 h 14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06" h="149">
                    <a:moveTo>
                      <a:pt x="0" y="92"/>
                    </a:moveTo>
                    <a:lnTo>
                      <a:pt x="506" y="0"/>
                    </a:lnTo>
                    <a:lnTo>
                      <a:pt x="485" y="69"/>
                    </a:lnTo>
                    <a:lnTo>
                      <a:pt x="27" y="149"/>
                    </a:lnTo>
                    <a:lnTo>
                      <a:pt x="0" y="9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367" name="Freeform 122"/>
              <p:cNvSpPr>
                <a:spLocks/>
              </p:cNvSpPr>
              <p:nvPr/>
            </p:nvSpPr>
            <p:spPr bwMode="auto">
              <a:xfrm>
                <a:off x="-1105" y="1097"/>
                <a:ext cx="217" cy="69"/>
              </a:xfrm>
              <a:custGeom>
                <a:avLst/>
                <a:gdLst>
                  <a:gd name="T0" fmla="*/ 0 w 433"/>
                  <a:gd name="T1" fmla="*/ 19 h 139"/>
                  <a:gd name="T2" fmla="*/ 109 w 433"/>
                  <a:gd name="T3" fmla="*/ 0 h 139"/>
                  <a:gd name="T4" fmla="*/ 101 w 433"/>
                  <a:gd name="T5" fmla="*/ 15 h 139"/>
                  <a:gd name="T6" fmla="*/ 7 w 433"/>
                  <a:gd name="T7" fmla="*/ 34 h 139"/>
                  <a:gd name="T8" fmla="*/ 0 w 433"/>
                  <a:gd name="T9" fmla="*/ 19 h 139"/>
                  <a:gd name="T10" fmla="*/ 0 w 433"/>
                  <a:gd name="T11" fmla="*/ 19 h 13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33"/>
                  <a:gd name="T19" fmla="*/ 0 h 139"/>
                  <a:gd name="T20" fmla="*/ 433 w 433"/>
                  <a:gd name="T21" fmla="*/ 139 h 13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33" h="139">
                    <a:moveTo>
                      <a:pt x="0" y="76"/>
                    </a:moveTo>
                    <a:lnTo>
                      <a:pt x="433" y="0"/>
                    </a:lnTo>
                    <a:lnTo>
                      <a:pt x="401" y="61"/>
                    </a:lnTo>
                    <a:lnTo>
                      <a:pt x="27" y="139"/>
                    </a:lnTo>
                    <a:lnTo>
                      <a:pt x="0" y="7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368" name="Freeform 123"/>
              <p:cNvSpPr>
                <a:spLocks/>
              </p:cNvSpPr>
              <p:nvPr/>
            </p:nvSpPr>
            <p:spPr bwMode="auto">
              <a:xfrm>
                <a:off x="-893" y="969"/>
                <a:ext cx="257" cy="69"/>
              </a:xfrm>
              <a:custGeom>
                <a:avLst/>
                <a:gdLst>
                  <a:gd name="T0" fmla="*/ 0 w 513"/>
                  <a:gd name="T1" fmla="*/ 12 h 137"/>
                  <a:gd name="T2" fmla="*/ 16 w 513"/>
                  <a:gd name="T3" fmla="*/ 0 h 137"/>
                  <a:gd name="T4" fmla="*/ 47 w 513"/>
                  <a:gd name="T5" fmla="*/ 17 h 137"/>
                  <a:gd name="T6" fmla="*/ 71 w 513"/>
                  <a:gd name="T7" fmla="*/ 0 h 137"/>
                  <a:gd name="T8" fmla="*/ 105 w 513"/>
                  <a:gd name="T9" fmla="*/ 15 h 137"/>
                  <a:gd name="T10" fmla="*/ 129 w 513"/>
                  <a:gd name="T11" fmla="*/ 10 h 137"/>
                  <a:gd name="T12" fmla="*/ 106 w 513"/>
                  <a:gd name="T13" fmla="*/ 33 h 137"/>
                  <a:gd name="T14" fmla="*/ 74 w 513"/>
                  <a:gd name="T15" fmla="*/ 14 h 137"/>
                  <a:gd name="T16" fmla="*/ 40 w 513"/>
                  <a:gd name="T17" fmla="*/ 35 h 137"/>
                  <a:gd name="T18" fmla="*/ 0 w 513"/>
                  <a:gd name="T19" fmla="*/ 12 h 137"/>
                  <a:gd name="T20" fmla="*/ 0 w 513"/>
                  <a:gd name="T21" fmla="*/ 12 h 137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513"/>
                  <a:gd name="T34" fmla="*/ 0 h 137"/>
                  <a:gd name="T35" fmla="*/ 513 w 513"/>
                  <a:gd name="T36" fmla="*/ 137 h 137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513" h="137">
                    <a:moveTo>
                      <a:pt x="0" y="47"/>
                    </a:moveTo>
                    <a:lnTo>
                      <a:pt x="63" y="0"/>
                    </a:lnTo>
                    <a:lnTo>
                      <a:pt x="186" y="68"/>
                    </a:lnTo>
                    <a:lnTo>
                      <a:pt x="283" y="0"/>
                    </a:lnTo>
                    <a:lnTo>
                      <a:pt x="418" y="59"/>
                    </a:lnTo>
                    <a:lnTo>
                      <a:pt x="513" y="38"/>
                    </a:lnTo>
                    <a:lnTo>
                      <a:pt x="422" y="129"/>
                    </a:lnTo>
                    <a:lnTo>
                      <a:pt x="295" y="55"/>
                    </a:lnTo>
                    <a:lnTo>
                      <a:pt x="158" y="137"/>
                    </a:lnTo>
                    <a:lnTo>
                      <a:pt x="0" y="4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369" name="Freeform 124"/>
              <p:cNvSpPr>
                <a:spLocks/>
              </p:cNvSpPr>
              <p:nvPr/>
            </p:nvSpPr>
            <p:spPr bwMode="auto">
              <a:xfrm>
                <a:off x="-818" y="1028"/>
                <a:ext cx="277" cy="76"/>
              </a:xfrm>
              <a:custGeom>
                <a:avLst/>
                <a:gdLst>
                  <a:gd name="T0" fmla="*/ 0 w 553"/>
                  <a:gd name="T1" fmla="*/ 34 h 152"/>
                  <a:gd name="T2" fmla="*/ 26 w 553"/>
                  <a:gd name="T3" fmla="*/ 5 h 152"/>
                  <a:gd name="T4" fmla="*/ 73 w 553"/>
                  <a:gd name="T5" fmla="*/ 17 h 152"/>
                  <a:gd name="T6" fmla="*/ 98 w 553"/>
                  <a:gd name="T7" fmla="*/ 0 h 152"/>
                  <a:gd name="T8" fmla="*/ 139 w 553"/>
                  <a:gd name="T9" fmla="*/ 19 h 152"/>
                  <a:gd name="T10" fmla="*/ 130 w 553"/>
                  <a:gd name="T11" fmla="*/ 30 h 152"/>
                  <a:gd name="T12" fmla="*/ 97 w 553"/>
                  <a:gd name="T13" fmla="*/ 11 h 152"/>
                  <a:gd name="T14" fmla="*/ 66 w 553"/>
                  <a:gd name="T15" fmla="*/ 38 h 152"/>
                  <a:gd name="T16" fmla="*/ 29 w 553"/>
                  <a:gd name="T17" fmla="*/ 19 h 152"/>
                  <a:gd name="T18" fmla="*/ 9 w 553"/>
                  <a:gd name="T19" fmla="*/ 38 h 152"/>
                  <a:gd name="T20" fmla="*/ 0 w 553"/>
                  <a:gd name="T21" fmla="*/ 34 h 152"/>
                  <a:gd name="T22" fmla="*/ 0 w 553"/>
                  <a:gd name="T23" fmla="*/ 34 h 152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553"/>
                  <a:gd name="T37" fmla="*/ 0 h 152"/>
                  <a:gd name="T38" fmla="*/ 553 w 553"/>
                  <a:gd name="T39" fmla="*/ 152 h 152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553" h="152">
                    <a:moveTo>
                      <a:pt x="0" y="133"/>
                    </a:moveTo>
                    <a:lnTo>
                      <a:pt x="103" y="22"/>
                    </a:lnTo>
                    <a:lnTo>
                      <a:pt x="291" y="68"/>
                    </a:lnTo>
                    <a:lnTo>
                      <a:pt x="390" y="0"/>
                    </a:lnTo>
                    <a:lnTo>
                      <a:pt x="553" y="79"/>
                    </a:lnTo>
                    <a:lnTo>
                      <a:pt x="519" y="121"/>
                    </a:lnTo>
                    <a:lnTo>
                      <a:pt x="386" y="47"/>
                    </a:lnTo>
                    <a:lnTo>
                      <a:pt x="261" y="152"/>
                    </a:lnTo>
                    <a:lnTo>
                      <a:pt x="114" y="76"/>
                    </a:lnTo>
                    <a:lnTo>
                      <a:pt x="34" y="152"/>
                    </a:lnTo>
                    <a:lnTo>
                      <a:pt x="0" y="13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370" name="Freeform 125"/>
              <p:cNvSpPr>
                <a:spLocks/>
              </p:cNvSpPr>
              <p:nvPr/>
            </p:nvSpPr>
            <p:spPr bwMode="auto">
              <a:xfrm>
                <a:off x="-805" y="1121"/>
                <a:ext cx="307" cy="31"/>
              </a:xfrm>
              <a:custGeom>
                <a:avLst/>
                <a:gdLst>
                  <a:gd name="T0" fmla="*/ 0 w 614"/>
                  <a:gd name="T1" fmla="*/ 16 h 61"/>
                  <a:gd name="T2" fmla="*/ 12 w 614"/>
                  <a:gd name="T3" fmla="*/ 1 h 61"/>
                  <a:gd name="T4" fmla="*/ 154 w 614"/>
                  <a:gd name="T5" fmla="*/ 0 h 61"/>
                  <a:gd name="T6" fmla="*/ 141 w 614"/>
                  <a:gd name="T7" fmla="*/ 14 h 61"/>
                  <a:gd name="T8" fmla="*/ 0 w 614"/>
                  <a:gd name="T9" fmla="*/ 16 h 61"/>
                  <a:gd name="T10" fmla="*/ 0 w 614"/>
                  <a:gd name="T11" fmla="*/ 16 h 6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14"/>
                  <a:gd name="T19" fmla="*/ 0 h 61"/>
                  <a:gd name="T20" fmla="*/ 614 w 614"/>
                  <a:gd name="T21" fmla="*/ 61 h 6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14" h="61">
                    <a:moveTo>
                      <a:pt x="0" y="61"/>
                    </a:moveTo>
                    <a:lnTo>
                      <a:pt x="51" y="4"/>
                    </a:lnTo>
                    <a:lnTo>
                      <a:pt x="614" y="0"/>
                    </a:lnTo>
                    <a:lnTo>
                      <a:pt x="564" y="53"/>
                    </a:lnTo>
                    <a:lnTo>
                      <a:pt x="0" y="6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371" name="Freeform 126"/>
              <p:cNvSpPr>
                <a:spLocks/>
              </p:cNvSpPr>
              <p:nvPr/>
            </p:nvSpPr>
            <p:spPr bwMode="auto">
              <a:xfrm>
                <a:off x="-801" y="1170"/>
                <a:ext cx="380" cy="65"/>
              </a:xfrm>
              <a:custGeom>
                <a:avLst/>
                <a:gdLst>
                  <a:gd name="T0" fmla="*/ 0 w 761"/>
                  <a:gd name="T1" fmla="*/ 19 h 129"/>
                  <a:gd name="T2" fmla="*/ 26 w 761"/>
                  <a:gd name="T3" fmla="*/ 5 h 129"/>
                  <a:gd name="T4" fmla="*/ 36 w 761"/>
                  <a:gd name="T5" fmla="*/ 15 h 129"/>
                  <a:gd name="T6" fmla="*/ 66 w 761"/>
                  <a:gd name="T7" fmla="*/ 3 h 129"/>
                  <a:gd name="T8" fmla="*/ 92 w 761"/>
                  <a:gd name="T9" fmla="*/ 12 h 129"/>
                  <a:gd name="T10" fmla="*/ 118 w 761"/>
                  <a:gd name="T11" fmla="*/ 0 h 129"/>
                  <a:gd name="T12" fmla="*/ 190 w 761"/>
                  <a:gd name="T13" fmla="*/ 17 h 129"/>
                  <a:gd name="T14" fmla="*/ 145 w 761"/>
                  <a:gd name="T15" fmla="*/ 33 h 129"/>
                  <a:gd name="T16" fmla="*/ 111 w 761"/>
                  <a:gd name="T17" fmla="*/ 16 h 129"/>
                  <a:gd name="T18" fmla="*/ 78 w 761"/>
                  <a:gd name="T19" fmla="*/ 33 h 129"/>
                  <a:gd name="T20" fmla="*/ 58 w 761"/>
                  <a:gd name="T21" fmla="*/ 15 h 129"/>
                  <a:gd name="T22" fmla="*/ 31 w 761"/>
                  <a:gd name="T23" fmla="*/ 33 h 129"/>
                  <a:gd name="T24" fmla="*/ 19 w 761"/>
                  <a:gd name="T25" fmla="*/ 20 h 129"/>
                  <a:gd name="T26" fmla="*/ 0 w 761"/>
                  <a:gd name="T27" fmla="*/ 19 h 129"/>
                  <a:gd name="T28" fmla="*/ 0 w 761"/>
                  <a:gd name="T29" fmla="*/ 19 h 129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761"/>
                  <a:gd name="T46" fmla="*/ 0 h 129"/>
                  <a:gd name="T47" fmla="*/ 761 w 761"/>
                  <a:gd name="T48" fmla="*/ 129 h 129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761" h="129">
                    <a:moveTo>
                      <a:pt x="0" y="74"/>
                    </a:moveTo>
                    <a:lnTo>
                      <a:pt x="107" y="17"/>
                    </a:lnTo>
                    <a:lnTo>
                      <a:pt x="147" y="59"/>
                    </a:lnTo>
                    <a:lnTo>
                      <a:pt x="265" y="11"/>
                    </a:lnTo>
                    <a:lnTo>
                      <a:pt x="371" y="47"/>
                    </a:lnTo>
                    <a:lnTo>
                      <a:pt x="474" y="0"/>
                    </a:lnTo>
                    <a:lnTo>
                      <a:pt x="761" y="66"/>
                    </a:lnTo>
                    <a:lnTo>
                      <a:pt x="580" y="129"/>
                    </a:lnTo>
                    <a:lnTo>
                      <a:pt x="445" y="63"/>
                    </a:lnTo>
                    <a:lnTo>
                      <a:pt x="312" y="129"/>
                    </a:lnTo>
                    <a:lnTo>
                      <a:pt x="234" y="59"/>
                    </a:lnTo>
                    <a:lnTo>
                      <a:pt x="124" y="129"/>
                    </a:lnTo>
                    <a:lnTo>
                      <a:pt x="76" y="78"/>
                    </a:lnTo>
                    <a:lnTo>
                      <a:pt x="0" y="7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372" name="Freeform 127"/>
              <p:cNvSpPr>
                <a:spLocks/>
              </p:cNvSpPr>
              <p:nvPr/>
            </p:nvSpPr>
            <p:spPr bwMode="auto">
              <a:xfrm>
                <a:off x="-748" y="1235"/>
                <a:ext cx="423" cy="99"/>
              </a:xfrm>
              <a:custGeom>
                <a:avLst/>
                <a:gdLst>
                  <a:gd name="T0" fmla="*/ 0 w 846"/>
                  <a:gd name="T1" fmla="*/ 25 h 200"/>
                  <a:gd name="T2" fmla="*/ 19 w 846"/>
                  <a:gd name="T3" fmla="*/ 6 h 200"/>
                  <a:gd name="T4" fmla="*/ 53 w 846"/>
                  <a:gd name="T5" fmla="*/ 18 h 200"/>
                  <a:gd name="T6" fmla="*/ 91 w 846"/>
                  <a:gd name="T7" fmla="*/ 0 h 200"/>
                  <a:gd name="T8" fmla="*/ 126 w 846"/>
                  <a:gd name="T9" fmla="*/ 20 h 200"/>
                  <a:gd name="T10" fmla="*/ 165 w 846"/>
                  <a:gd name="T11" fmla="*/ 6 h 200"/>
                  <a:gd name="T12" fmla="*/ 212 w 846"/>
                  <a:gd name="T13" fmla="*/ 41 h 200"/>
                  <a:gd name="T14" fmla="*/ 190 w 846"/>
                  <a:gd name="T15" fmla="*/ 49 h 200"/>
                  <a:gd name="T16" fmla="*/ 160 w 846"/>
                  <a:gd name="T17" fmla="*/ 23 h 200"/>
                  <a:gd name="T18" fmla="*/ 114 w 846"/>
                  <a:gd name="T19" fmla="*/ 44 h 200"/>
                  <a:gd name="T20" fmla="*/ 83 w 846"/>
                  <a:gd name="T21" fmla="*/ 17 h 200"/>
                  <a:gd name="T22" fmla="*/ 37 w 846"/>
                  <a:gd name="T23" fmla="*/ 42 h 200"/>
                  <a:gd name="T24" fmla="*/ 23 w 846"/>
                  <a:gd name="T25" fmla="*/ 24 h 200"/>
                  <a:gd name="T26" fmla="*/ 0 w 846"/>
                  <a:gd name="T27" fmla="*/ 25 h 200"/>
                  <a:gd name="T28" fmla="*/ 0 w 846"/>
                  <a:gd name="T29" fmla="*/ 25 h 200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846"/>
                  <a:gd name="T46" fmla="*/ 0 h 200"/>
                  <a:gd name="T47" fmla="*/ 846 w 846"/>
                  <a:gd name="T48" fmla="*/ 200 h 200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846" h="200">
                    <a:moveTo>
                      <a:pt x="0" y="101"/>
                    </a:moveTo>
                    <a:lnTo>
                      <a:pt x="76" y="25"/>
                    </a:lnTo>
                    <a:lnTo>
                      <a:pt x="209" y="74"/>
                    </a:lnTo>
                    <a:lnTo>
                      <a:pt x="363" y="0"/>
                    </a:lnTo>
                    <a:lnTo>
                      <a:pt x="507" y="82"/>
                    </a:lnTo>
                    <a:lnTo>
                      <a:pt x="657" y="25"/>
                    </a:lnTo>
                    <a:lnTo>
                      <a:pt x="846" y="165"/>
                    </a:lnTo>
                    <a:lnTo>
                      <a:pt x="758" y="200"/>
                    </a:lnTo>
                    <a:lnTo>
                      <a:pt x="637" y="93"/>
                    </a:lnTo>
                    <a:lnTo>
                      <a:pt x="458" y="177"/>
                    </a:lnTo>
                    <a:lnTo>
                      <a:pt x="332" y="70"/>
                    </a:lnTo>
                    <a:lnTo>
                      <a:pt x="146" y="169"/>
                    </a:lnTo>
                    <a:lnTo>
                      <a:pt x="91" y="97"/>
                    </a:lnTo>
                    <a:lnTo>
                      <a:pt x="0" y="10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373" name="Freeform 128"/>
              <p:cNvSpPr>
                <a:spLocks/>
              </p:cNvSpPr>
              <p:nvPr/>
            </p:nvSpPr>
            <p:spPr bwMode="auto">
              <a:xfrm>
                <a:off x="-708" y="276"/>
                <a:ext cx="100" cy="328"/>
              </a:xfrm>
              <a:custGeom>
                <a:avLst/>
                <a:gdLst>
                  <a:gd name="T0" fmla="*/ 38 w 199"/>
                  <a:gd name="T1" fmla="*/ 164 h 658"/>
                  <a:gd name="T2" fmla="*/ 0 w 199"/>
                  <a:gd name="T3" fmla="*/ 0 h 658"/>
                  <a:gd name="T4" fmla="*/ 25 w 199"/>
                  <a:gd name="T5" fmla="*/ 16 h 658"/>
                  <a:gd name="T6" fmla="*/ 50 w 199"/>
                  <a:gd name="T7" fmla="*/ 143 h 658"/>
                  <a:gd name="T8" fmla="*/ 38 w 199"/>
                  <a:gd name="T9" fmla="*/ 164 h 658"/>
                  <a:gd name="T10" fmla="*/ 38 w 199"/>
                  <a:gd name="T11" fmla="*/ 164 h 65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99"/>
                  <a:gd name="T19" fmla="*/ 0 h 658"/>
                  <a:gd name="T20" fmla="*/ 199 w 199"/>
                  <a:gd name="T21" fmla="*/ 658 h 65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99" h="658">
                    <a:moveTo>
                      <a:pt x="150" y="658"/>
                    </a:moveTo>
                    <a:lnTo>
                      <a:pt x="0" y="0"/>
                    </a:lnTo>
                    <a:lnTo>
                      <a:pt x="100" y="65"/>
                    </a:lnTo>
                    <a:lnTo>
                      <a:pt x="199" y="574"/>
                    </a:lnTo>
                    <a:lnTo>
                      <a:pt x="150" y="658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374" name="Freeform 129"/>
              <p:cNvSpPr>
                <a:spLocks/>
              </p:cNvSpPr>
              <p:nvPr/>
            </p:nvSpPr>
            <p:spPr bwMode="auto">
              <a:xfrm>
                <a:off x="-606" y="327"/>
                <a:ext cx="53" cy="281"/>
              </a:xfrm>
              <a:custGeom>
                <a:avLst/>
                <a:gdLst>
                  <a:gd name="T0" fmla="*/ 17 w 106"/>
                  <a:gd name="T1" fmla="*/ 141 h 562"/>
                  <a:gd name="T2" fmla="*/ 0 w 106"/>
                  <a:gd name="T3" fmla="*/ 0 h 562"/>
                  <a:gd name="T4" fmla="*/ 17 w 106"/>
                  <a:gd name="T5" fmla="*/ 13 h 562"/>
                  <a:gd name="T6" fmla="*/ 27 w 106"/>
                  <a:gd name="T7" fmla="*/ 125 h 562"/>
                  <a:gd name="T8" fmla="*/ 17 w 106"/>
                  <a:gd name="T9" fmla="*/ 141 h 562"/>
                  <a:gd name="T10" fmla="*/ 17 w 106"/>
                  <a:gd name="T11" fmla="*/ 141 h 56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06"/>
                  <a:gd name="T19" fmla="*/ 0 h 562"/>
                  <a:gd name="T20" fmla="*/ 106 w 106"/>
                  <a:gd name="T21" fmla="*/ 562 h 56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06" h="562">
                    <a:moveTo>
                      <a:pt x="65" y="562"/>
                    </a:moveTo>
                    <a:lnTo>
                      <a:pt x="0" y="0"/>
                    </a:lnTo>
                    <a:lnTo>
                      <a:pt x="65" y="53"/>
                    </a:lnTo>
                    <a:lnTo>
                      <a:pt x="106" y="500"/>
                    </a:lnTo>
                    <a:lnTo>
                      <a:pt x="65" y="56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375" name="Freeform 130"/>
              <p:cNvSpPr>
                <a:spLocks/>
              </p:cNvSpPr>
              <p:nvPr/>
            </p:nvSpPr>
            <p:spPr bwMode="auto">
              <a:xfrm>
                <a:off x="-519" y="382"/>
                <a:ext cx="29" cy="260"/>
              </a:xfrm>
              <a:custGeom>
                <a:avLst/>
                <a:gdLst>
                  <a:gd name="T0" fmla="*/ 2 w 57"/>
                  <a:gd name="T1" fmla="*/ 0 h 519"/>
                  <a:gd name="T2" fmla="*/ 15 w 57"/>
                  <a:gd name="T3" fmla="*/ 32 h 519"/>
                  <a:gd name="T4" fmla="*/ 14 w 57"/>
                  <a:gd name="T5" fmla="*/ 130 h 519"/>
                  <a:gd name="T6" fmla="*/ 0 w 57"/>
                  <a:gd name="T7" fmla="*/ 118 h 519"/>
                  <a:gd name="T8" fmla="*/ 2 w 57"/>
                  <a:gd name="T9" fmla="*/ 0 h 519"/>
                  <a:gd name="T10" fmla="*/ 2 w 57"/>
                  <a:gd name="T11" fmla="*/ 0 h 51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7"/>
                  <a:gd name="T19" fmla="*/ 0 h 519"/>
                  <a:gd name="T20" fmla="*/ 57 w 57"/>
                  <a:gd name="T21" fmla="*/ 519 h 51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7" h="519">
                    <a:moveTo>
                      <a:pt x="7" y="0"/>
                    </a:moveTo>
                    <a:lnTo>
                      <a:pt x="57" y="126"/>
                    </a:lnTo>
                    <a:lnTo>
                      <a:pt x="53" y="519"/>
                    </a:lnTo>
                    <a:lnTo>
                      <a:pt x="0" y="471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376" name="Freeform 131"/>
              <p:cNvSpPr>
                <a:spLocks/>
              </p:cNvSpPr>
              <p:nvPr/>
            </p:nvSpPr>
            <p:spPr bwMode="auto">
              <a:xfrm>
                <a:off x="-486" y="690"/>
                <a:ext cx="71" cy="283"/>
              </a:xfrm>
              <a:custGeom>
                <a:avLst/>
                <a:gdLst>
                  <a:gd name="T0" fmla="*/ 9 w 142"/>
                  <a:gd name="T1" fmla="*/ 142 h 566"/>
                  <a:gd name="T2" fmla="*/ 0 w 142"/>
                  <a:gd name="T3" fmla="*/ 63 h 566"/>
                  <a:gd name="T4" fmla="*/ 19 w 142"/>
                  <a:gd name="T5" fmla="*/ 36 h 566"/>
                  <a:gd name="T6" fmla="*/ 23 w 142"/>
                  <a:gd name="T7" fmla="*/ 0 h 566"/>
                  <a:gd name="T8" fmla="*/ 34 w 142"/>
                  <a:gd name="T9" fmla="*/ 7 h 566"/>
                  <a:gd name="T10" fmla="*/ 36 w 142"/>
                  <a:gd name="T11" fmla="*/ 37 h 566"/>
                  <a:gd name="T12" fmla="*/ 12 w 142"/>
                  <a:gd name="T13" fmla="*/ 67 h 566"/>
                  <a:gd name="T14" fmla="*/ 23 w 142"/>
                  <a:gd name="T15" fmla="*/ 136 h 566"/>
                  <a:gd name="T16" fmla="*/ 9 w 142"/>
                  <a:gd name="T17" fmla="*/ 142 h 566"/>
                  <a:gd name="T18" fmla="*/ 9 w 142"/>
                  <a:gd name="T19" fmla="*/ 142 h 56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42"/>
                  <a:gd name="T31" fmla="*/ 0 h 566"/>
                  <a:gd name="T32" fmla="*/ 142 w 142"/>
                  <a:gd name="T33" fmla="*/ 566 h 56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42" h="566">
                    <a:moveTo>
                      <a:pt x="38" y="566"/>
                    </a:moveTo>
                    <a:lnTo>
                      <a:pt x="0" y="253"/>
                    </a:lnTo>
                    <a:lnTo>
                      <a:pt x="76" y="146"/>
                    </a:lnTo>
                    <a:lnTo>
                      <a:pt x="95" y="0"/>
                    </a:lnTo>
                    <a:lnTo>
                      <a:pt x="134" y="28"/>
                    </a:lnTo>
                    <a:lnTo>
                      <a:pt x="142" y="148"/>
                    </a:lnTo>
                    <a:lnTo>
                      <a:pt x="49" y="266"/>
                    </a:lnTo>
                    <a:lnTo>
                      <a:pt x="95" y="544"/>
                    </a:lnTo>
                    <a:lnTo>
                      <a:pt x="38" y="56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377" name="Freeform 132"/>
              <p:cNvSpPr>
                <a:spLocks/>
              </p:cNvSpPr>
              <p:nvPr/>
            </p:nvSpPr>
            <p:spPr bwMode="auto">
              <a:xfrm>
                <a:off x="-419" y="736"/>
                <a:ext cx="72" cy="300"/>
              </a:xfrm>
              <a:custGeom>
                <a:avLst/>
                <a:gdLst>
                  <a:gd name="T0" fmla="*/ 8 w 143"/>
                  <a:gd name="T1" fmla="*/ 150 h 601"/>
                  <a:gd name="T2" fmla="*/ 21 w 143"/>
                  <a:gd name="T3" fmla="*/ 109 h 601"/>
                  <a:gd name="T4" fmla="*/ 0 w 143"/>
                  <a:gd name="T5" fmla="*/ 51 h 601"/>
                  <a:gd name="T6" fmla="*/ 33 w 143"/>
                  <a:gd name="T7" fmla="*/ 0 h 601"/>
                  <a:gd name="T8" fmla="*/ 36 w 143"/>
                  <a:gd name="T9" fmla="*/ 22 h 601"/>
                  <a:gd name="T10" fmla="*/ 18 w 143"/>
                  <a:gd name="T11" fmla="*/ 51 h 601"/>
                  <a:gd name="T12" fmla="*/ 35 w 143"/>
                  <a:gd name="T13" fmla="*/ 115 h 601"/>
                  <a:gd name="T14" fmla="*/ 8 w 143"/>
                  <a:gd name="T15" fmla="*/ 150 h 601"/>
                  <a:gd name="T16" fmla="*/ 8 w 143"/>
                  <a:gd name="T17" fmla="*/ 150 h 60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43"/>
                  <a:gd name="T28" fmla="*/ 0 h 601"/>
                  <a:gd name="T29" fmla="*/ 143 w 143"/>
                  <a:gd name="T30" fmla="*/ 601 h 601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43" h="601">
                    <a:moveTo>
                      <a:pt x="29" y="601"/>
                    </a:moveTo>
                    <a:lnTo>
                      <a:pt x="82" y="437"/>
                    </a:lnTo>
                    <a:lnTo>
                      <a:pt x="0" y="205"/>
                    </a:lnTo>
                    <a:lnTo>
                      <a:pt x="132" y="0"/>
                    </a:lnTo>
                    <a:lnTo>
                      <a:pt x="143" y="88"/>
                    </a:lnTo>
                    <a:lnTo>
                      <a:pt x="71" y="205"/>
                    </a:lnTo>
                    <a:lnTo>
                      <a:pt x="139" y="460"/>
                    </a:lnTo>
                    <a:lnTo>
                      <a:pt x="29" y="60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378" name="Freeform 133"/>
              <p:cNvSpPr>
                <a:spLocks/>
              </p:cNvSpPr>
              <p:nvPr/>
            </p:nvSpPr>
            <p:spPr bwMode="auto">
              <a:xfrm>
                <a:off x="-351" y="783"/>
                <a:ext cx="87" cy="373"/>
              </a:xfrm>
              <a:custGeom>
                <a:avLst/>
                <a:gdLst>
                  <a:gd name="T0" fmla="*/ 15 w 175"/>
                  <a:gd name="T1" fmla="*/ 151 h 745"/>
                  <a:gd name="T2" fmla="*/ 28 w 175"/>
                  <a:gd name="T3" fmla="*/ 105 h 745"/>
                  <a:gd name="T4" fmla="*/ 0 w 175"/>
                  <a:gd name="T5" fmla="*/ 43 h 745"/>
                  <a:gd name="T6" fmla="*/ 30 w 175"/>
                  <a:gd name="T7" fmla="*/ 0 h 745"/>
                  <a:gd name="T8" fmla="*/ 21 w 175"/>
                  <a:gd name="T9" fmla="*/ 37 h 745"/>
                  <a:gd name="T10" fmla="*/ 43 w 175"/>
                  <a:gd name="T11" fmla="*/ 102 h 745"/>
                  <a:gd name="T12" fmla="*/ 33 w 175"/>
                  <a:gd name="T13" fmla="*/ 138 h 745"/>
                  <a:gd name="T14" fmla="*/ 43 w 175"/>
                  <a:gd name="T15" fmla="*/ 154 h 745"/>
                  <a:gd name="T16" fmla="*/ 41 w 175"/>
                  <a:gd name="T17" fmla="*/ 187 h 745"/>
                  <a:gd name="T18" fmla="*/ 15 w 175"/>
                  <a:gd name="T19" fmla="*/ 151 h 745"/>
                  <a:gd name="T20" fmla="*/ 15 w 175"/>
                  <a:gd name="T21" fmla="*/ 151 h 745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75"/>
                  <a:gd name="T34" fmla="*/ 0 h 745"/>
                  <a:gd name="T35" fmla="*/ 175 w 175"/>
                  <a:gd name="T36" fmla="*/ 745 h 745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75" h="745">
                    <a:moveTo>
                      <a:pt x="61" y="601"/>
                    </a:moveTo>
                    <a:lnTo>
                      <a:pt x="114" y="420"/>
                    </a:lnTo>
                    <a:lnTo>
                      <a:pt x="0" y="171"/>
                    </a:lnTo>
                    <a:lnTo>
                      <a:pt x="122" y="0"/>
                    </a:lnTo>
                    <a:lnTo>
                      <a:pt x="84" y="145"/>
                    </a:lnTo>
                    <a:lnTo>
                      <a:pt x="175" y="407"/>
                    </a:lnTo>
                    <a:lnTo>
                      <a:pt x="133" y="550"/>
                    </a:lnTo>
                    <a:lnTo>
                      <a:pt x="172" y="616"/>
                    </a:lnTo>
                    <a:lnTo>
                      <a:pt x="164" y="745"/>
                    </a:lnTo>
                    <a:lnTo>
                      <a:pt x="61" y="60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379" name="Freeform 134"/>
              <p:cNvSpPr>
                <a:spLocks/>
              </p:cNvSpPr>
              <p:nvPr/>
            </p:nvSpPr>
            <p:spPr bwMode="auto">
              <a:xfrm>
                <a:off x="-427" y="516"/>
                <a:ext cx="154" cy="233"/>
              </a:xfrm>
              <a:custGeom>
                <a:avLst/>
                <a:gdLst>
                  <a:gd name="T0" fmla="*/ 36 w 308"/>
                  <a:gd name="T1" fmla="*/ 62 h 466"/>
                  <a:gd name="T2" fmla="*/ 11 w 308"/>
                  <a:gd name="T3" fmla="*/ 60 h 466"/>
                  <a:gd name="T4" fmla="*/ 0 w 308"/>
                  <a:gd name="T5" fmla="*/ 41 h 466"/>
                  <a:gd name="T6" fmla="*/ 19 w 308"/>
                  <a:gd name="T7" fmla="*/ 0 h 466"/>
                  <a:gd name="T8" fmla="*/ 50 w 308"/>
                  <a:gd name="T9" fmla="*/ 38 h 466"/>
                  <a:gd name="T10" fmla="*/ 71 w 308"/>
                  <a:gd name="T11" fmla="*/ 10 h 466"/>
                  <a:gd name="T12" fmla="*/ 66 w 308"/>
                  <a:gd name="T13" fmla="*/ 41 h 466"/>
                  <a:gd name="T14" fmla="*/ 77 w 308"/>
                  <a:gd name="T15" fmla="*/ 58 h 466"/>
                  <a:gd name="T16" fmla="*/ 76 w 308"/>
                  <a:gd name="T17" fmla="*/ 77 h 466"/>
                  <a:gd name="T18" fmla="*/ 65 w 308"/>
                  <a:gd name="T19" fmla="*/ 78 h 466"/>
                  <a:gd name="T20" fmla="*/ 62 w 308"/>
                  <a:gd name="T21" fmla="*/ 117 h 466"/>
                  <a:gd name="T22" fmla="*/ 38 w 308"/>
                  <a:gd name="T23" fmla="*/ 86 h 466"/>
                  <a:gd name="T24" fmla="*/ 36 w 308"/>
                  <a:gd name="T25" fmla="*/ 62 h 466"/>
                  <a:gd name="T26" fmla="*/ 36 w 308"/>
                  <a:gd name="T27" fmla="*/ 62 h 46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308"/>
                  <a:gd name="T43" fmla="*/ 0 h 466"/>
                  <a:gd name="T44" fmla="*/ 308 w 308"/>
                  <a:gd name="T45" fmla="*/ 466 h 46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308" h="466">
                    <a:moveTo>
                      <a:pt x="141" y="251"/>
                    </a:moveTo>
                    <a:lnTo>
                      <a:pt x="46" y="240"/>
                    </a:lnTo>
                    <a:lnTo>
                      <a:pt x="0" y="162"/>
                    </a:lnTo>
                    <a:lnTo>
                      <a:pt x="73" y="0"/>
                    </a:lnTo>
                    <a:lnTo>
                      <a:pt x="202" y="150"/>
                    </a:lnTo>
                    <a:lnTo>
                      <a:pt x="282" y="40"/>
                    </a:lnTo>
                    <a:lnTo>
                      <a:pt x="263" y="162"/>
                    </a:lnTo>
                    <a:lnTo>
                      <a:pt x="308" y="230"/>
                    </a:lnTo>
                    <a:lnTo>
                      <a:pt x="301" y="306"/>
                    </a:lnTo>
                    <a:lnTo>
                      <a:pt x="259" y="310"/>
                    </a:lnTo>
                    <a:lnTo>
                      <a:pt x="251" y="466"/>
                    </a:lnTo>
                    <a:lnTo>
                      <a:pt x="149" y="344"/>
                    </a:lnTo>
                    <a:lnTo>
                      <a:pt x="141" y="25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380" name="Freeform 135"/>
              <p:cNvSpPr>
                <a:spLocks/>
              </p:cNvSpPr>
              <p:nvPr/>
            </p:nvSpPr>
            <p:spPr bwMode="auto">
              <a:xfrm>
                <a:off x="-597" y="718"/>
                <a:ext cx="73" cy="161"/>
              </a:xfrm>
              <a:custGeom>
                <a:avLst/>
                <a:gdLst>
                  <a:gd name="T0" fmla="*/ 35 w 146"/>
                  <a:gd name="T1" fmla="*/ 0 h 321"/>
                  <a:gd name="T2" fmla="*/ 35 w 146"/>
                  <a:gd name="T3" fmla="*/ 0 h 321"/>
                  <a:gd name="T4" fmla="*/ 31 w 146"/>
                  <a:gd name="T5" fmla="*/ 1 h 321"/>
                  <a:gd name="T6" fmla="*/ 28 w 146"/>
                  <a:gd name="T7" fmla="*/ 1 h 321"/>
                  <a:gd name="T8" fmla="*/ 24 w 146"/>
                  <a:gd name="T9" fmla="*/ 3 h 321"/>
                  <a:gd name="T10" fmla="*/ 19 w 146"/>
                  <a:gd name="T11" fmla="*/ 4 h 321"/>
                  <a:gd name="T12" fmla="*/ 14 w 146"/>
                  <a:gd name="T13" fmla="*/ 7 h 321"/>
                  <a:gd name="T14" fmla="*/ 10 w 146"/>
                  <a:gd name="T15" fmla="*/ 10 h 321"/>
                  <a:gd name="T16" fmla="*/ 6 w 146"/>
                  <a:gd name="T17" fmla="*/ 14 h 321"/>
                  <a:gd name="T18" fmla="*/ 3 w 146"/>
                  <a:gd name="T19" fmla="*/ 18 h 321"/>
                  <a:gd name="T20" fmla="*/ 1 w 146"/>
                  <a:gd name="T21" fmla="*/ 24 h 321"/>
                  <a:gd name="T22" fmla="*/ 0 w 146"/>
                  <a:gd name="T23" fmla="*/ 30 h 321"/>
                  <a:gd name="T24" fmla="*/ 1 w 146"/>
                  <a:gd name="T25" fmla="*/ 38 h 321"/>
                  <a:gd name="T26" fmla="*/ 3 w 146"/>
                  <a:gd name="T27" fmla="*/ 46 h 321"/>
                  <a:gd name="T28" fmla="*/ 9 w 146"/>
                  <a:gd name="T29" fmla="*/ 56 h 321"/>
                  <a:gd name="T30" fmla="*/ 17 w 146"/>
                  <a:gd name="T31" fmla="*/ 68 h 321"/>
                  <a:gd name="T32" fmla="*/ 28 w 146"/>
                  <a:gd name="T33" fmla="*/ 81 h 321"/>
                  <a:gd name="T34" fmla="*/ 34 w 146"/>
                  <a:gd name="T35" fmla="*/ 52 h 321"/>
                  <a:gd name="T36" fmla="*/ 31 w 146"/>
                  <a:gd name="T37" fmla="*/ 50 h 321"/>
                  <a:gd name="T38" fmla="*/ 27 w 146"/>
                  <a:gd name="T39" fmla="*/ 47 h 321"/>
                  <a:gd name="T40" fmla="*/ 24 w 146"/>
                  <a:gd name="T41" fmla="*/ 45 h 321"/>
                  <a:gd name="T42" fmla="*/ 22 w 146"/>
                  <a:gd name="T43" fmla="*/ 42 h 321"/>
                  <a:gd name="T44" fmla="*/ 19 w 146"/>
                  <a:gd name="T45" fmla="*/ 39 h 321"/>
                  <a:gd name="T46" fmla="*/ 18 w 146"/>
                  <a:gd name="T47" fmla="*/ 36 h 321"/>
                  <a:gd name="T48" fmla="*/ 15 w 146"/>
                  <a:gd name="T49" fmla="*/ 33 h 321"/>
                  <a:gd name="T50" fmla="*/ 15 w 146"/>
                  <a:gd name="T51" fmla="*/ 30 h 321"/>
                  <a:gd name="T52" fmla="*/ 15 w 146"/>
                  <a:gd name="T53" fmla="*/ 27 h 321"/>
                  <a:gd name="T54" fmla="*/ 17 w 146"/>
                  <a:gd name="T55" fmla="*/ 24 h 321"/>
                  <a:gd name="T56" fmla="*/ 19 w 146"/>
                  <a:gd name="T57" fmla="*/ 21 h 321"/>
                  <a:gd name="T58" fmla="*/ 23 w 146"/>
                  <a:gd name="T59" fmla="*/ 19 h 321"/>
                  <a:gd name="T60" fmla="*/ 29 w 146"/>
                  <a:gd name="T61" fmla="*/ 18 h 321"/>
                  <a:gd name="T62" fmla="*/ 37 w 146"/>
                  <a:gd name="T63" fmla="*/ 17 h 321"/>
                  <a:gd name="T64" fmla="*/ 35 w 146"/>
                  <a:gd name="T65" fmla="*/ 0 h 321"/>
                  <a:gd name="T66" fmla="*/ 35 w 146"/>
                  <a:gd name="T67" fmla="*/ 0 h 321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146"/>
                  <a:gd name="T103" fmla="*/ 0 h 321"/>
                  <a:gd name="T104" fmla="*/ 146 w 146"/>
                  <a:gd name="T105" fmla="*/ 321 h 321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146" h="321">
                    <a:moveTo>
                      <a:pt x="139" y="0"/>
                    </a:moveTo>
                    <a:lnTo>
                      <a:pt x="137" y="0"/>
                    </a:lnTo>
                    <a:lnTo>
                      <a:pt x="127" y="2"/>
                    </a:lnTo>
                    <a:lnTo>
                      <a:pt x="112" y="4"/>
                    </a:lnTo>
                    <a:lnTo>
                      <a:pt x="97" y="9"/>
                    </a:lnTo>
                    <a:lnTo>
                      <a:pt x="78" y="15"/>
                    </a:lnTo>
                    <a:lnTo>
                      <a:pt x="59" y="27"/>
                    </a:lnTo>
                    <a:lnTo>
                      <a:pt x="42" y="38"/>
                    </a:lnTo>
                    <a:lnTo>
                      <a:pt x="27" y="55"/>
                    </a:lnTo>
                    <a:lnTo>
                      <a:pt x="13" y="70"/>
                    </a:lnTo>
                    <a:lnTo>
                      <a:pt x="4" y="93"/>
                    </a:lnTo>
                    <a:lnTo>
                      <a:pt x="0" y="120"/>
                    </a:lnTo>
                    <a:lnTo>
                      <a:pt x="6" y="152"/>
                    </a:lnTo>
                    <a:lnTo>
                      <a:pt x="15" y="184"/>
                    </a:lnTo>
                    <a:lnTo>
                      <a:pt x="38" y="224"/>
                    </a:lnTo>
                    <a:lnTo>
                      <a:pt x="67" y="270"/>
                    </a:lnTo>
                    <a:lnTo>
                      <a:pt x="112" y="321"/>
                    </a:lnTo>
                    <a:lnTo>
                      <a:pt x="133" y="207"/>
                    </a:lnTo>
                    <a:lnTo>
                      <a:pt x="126" y="200"/>
                    </a:lnTo>
                    <a:lnTo>
                      <a:pt x="108" y="188"/>
                    </a:lnTo>
                    <a:lnTo>
                      <a:pt x="97" y="177"/>
                    </a:lnTo>
                    <a:lnTo>
                      <a:pt x="88" y="167"/>
                    </a:lnTo>
                    <a:lnTo>
                      <a:pt x="76" y="156"/>
                    </a:lnTo>
                    <a:lnTo>
                      <a:pt x="70" y="144"/>
                    </a:lnTo>
                    <a:lnTo>
                      <a:pt x="63" y="131"/>
                    </a:lnTo>
                    <a:lnTo>
                      <a:pt x="61" y="118"/>
                    </a:lnTo>
                    <a:lnTo>
                      <a:pt x="61" y="106"/>
                    </a:lnTo>
                    <a:lnTo>
                      <a:pt x="67" y="95"/>
                    </a:lnTo>
                    <a:lnTo>
                      <a:pt x="76" y="84"/>
                    </a:lnTo>
                    <a:lnTo>
                      <a:pt x="93" y="76"/>
                    </a:lnTo>
                    <a:lnTo>
                      <a:pt x="116" y="70"/>
                    </a:lnTo>
                    <a:lnTo>
                      <a:pt x="146" y="68"/>
                    </a:lnTo>
                    <a:lnTo>
                      <a:pt x="139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381" name="Freeform 136"/>
              <p:cNvSpPr>
                <a:spLocks/>
              </p:cNvSpPr>
              <p:nvPr/>
            </p:nvSpPr>
            <p:spPr bwMode="auto">
              <a:xfrm>
                <a:off x="-549" y="720"/>
                <a:ext cx="52" cy="159"/>
              </a:xfrm>
              <a:custGeom>
                <a:avLst/>
                <a:gdLst>
                  <a:gd name="T0" fmla="*/ 10 w 105"/>
                  <a:gd name="T1" fmla="*/ 0 h 317"/>
                  <a:gd name="T2" fmla="*/ 12 w 105"/>
                  <a:gd name="T3" fmla="*/ 2 h 317"/>
                  <a:gd name="T4" fmla="*/ 13 w 105"/>
                  <a:gd name="T5" fmla="*/ 5 h 317"/>
                  <a:gd name="T6" fmla="*/ 15 w 105"/>
                  <a:gd name="T7" fmla="*/ 8 h 317"/>
                  <a:gd name="T8" fmla="*/ 18 w 105"/>
                  <a:gd name="T9" fmla="*/ 12 h 317"/>
                  <a:gd name="T10" fmla="*/ 20 w 105"/>
                  <a:gd name="T11" fmla="*/ 16 h 317"/>
                  <a:gd name="T12" fmla="*/ 22 w 105"/>
                  <a:gd name="T13" fmla="*/ 22 h 317"/>
                  <a:gd name="T14" fmla="*/ 24 w 105"/>
                  <a:gd name="T15" fmla="*/ 28 h 317"/>
                  <a:gd name="T16" fmla="*/ 25 w 105"/>
                  <a:gd name="T17" fmla="*/ 34 h 317"/>
                  <a:gd name="T18" fmla="*/ 26 w 105"/>
                  <a:gd name="T19" fmla="*/ 40 h 317"/>
                  <a:gd name="T20" fmla="*/ 25 w 105"/>
                  <a:gd name="T21" fmla="*/ 47 h 317"/>
                  <a:gd name="T22" fmla="*/ 24 w 105"/>
                  <a:gd name="T23" fmla="*/ 54 h 317"/>
                  <a:gd name="T24" fmla="*/ 21 w 105"/>
                  <a:gd name="T25" fmla="*/ 60 h 317"/>
                  <a:gd name="T26" fmla="*/ 17 w 105"/>
                  <a:gd name="T27" fmla="*/ 67 h 317"/>
                  <a:gd name="T28" fmla="*/ 11 w 105"/>
                  <a:gd name="T29" fmla="*/ 73 h 317"/>
                  <a:gd name="T30" fmla="*/ 3 w 105"/>
                  <a:gd name="T31" fmla="*/ 80 h 317"/>
                  <a:gd name="T32" fmla="*/ 0 w 105"/>
                  <a:gd name="T33" fmla="*/ 53 h 317"/>
                  <a:gd name="T34" fmla="*/ 1 w 105"/>
                  <a:gd name="T35" fmla="*/ 52 h 317"/>
                  <a:gd name="T36" fmla="*/ 3 w 105"/>
                  <a:gd name="T37" fmla="*/ 49 h 317"/>
                  <a:gd name="T38" fmla="*/ 7 w 105"/>
                  <a:gd name="T39" fmla="*/ 45 h 317"/>
                  <a:gd name="T40" fmla="*/ 10 w 105"/>
                  <a:gd name="T41" fmla="*/ 42 h 317"/>
                  <a:gd name="T42" fmla="*/ 12 w 105"/>
                  <a:gd name="T43" fmla="*/ 39 h 317"/>
                  <a:gd name="T44" fmla="*/ 12 w 105"/>
                  <a:gd name="T45" fmla="*/ 36 h 317"/>
                  <a:gd name="T46" fmla="*/ 12 w 105"/>
                  <a:gd name="T47" fmla="*/ 33 h 317"/>
                  <a:gd name="T48" fmla="*/ 12 w 105"/>
                  <a:gd name="T49" fmla="*/ 29 h 317"/>
                  <a:gd name="T50" fmla="*/ 12 w 105"/>
                  <a:gd name="T51" fmla="*/ 26 h 317"/>
                  <a:gd name="T52" fmla="*/ 10 w 105"/>
                  <a:gd name="T53" fmla="*/ 22 h 317"/>
                  <a:gd name="T54" fmla="*/ 8 w 105"/>
                  <a:gd name="T55" fmla="*/ 18 h 317"/>
                  <a:gd name="T56" fmla="*/ 4 w 105"/>
                  <a:gd name="T57" fmla="*/ 15 h 317"/>
                  <a:gd name="T58" fmla="*/ 10 w 105"/>
                  <a:gd name="T59" fmla="*/ 0 h 317"/>
                  <a:gd name="T60" fmla="*/ 10 w 105"/>
                  <a:gd name="T61" fmla="*/ 0 h 317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w 105"/>
                  <a:gd name="T94" fmla="*/ 0 h 317"/>
                  <a:gd name="T95" fmla="*/ 105 w 105"/>
                  <a:gd name="T96" fmla="*/ 317 h 317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T93" t="T94" r="T95" b="T96"/>
                <a:pathLst>
                  <a:path w="105" h="317">
                    <a:moveTo>
                      <a:pt x="42" y="0"/>
                    </a:moveTo>
                    <a:lnTo>
                      <a:pt x="48" y="7"/>
                    </a:lnTo>
                    <a:lnTo>
                      <a:pt x="53" y="17"/>
                    </a:lnTo>
                    <a:lnTo>
                      <a:pt x="63" y="30"/>
                    </a:lnTo>
                    <a:lnTo>
                      <a:pt x="72" y="45"/>
                    </a:lnTo>
                    <a:lnTo>
                      <a:pt x="82" y="64"/>
                    </a:lnTo>
                    <a:lnTo>
                      <a:pt x="89" y="85"/>
                    </a:lnTo>
                    <a:lnTo>
                      <a:pt x="99" y="110"/>
                    </a:lnTo>
                    <a:lnTo>
                      <a:pt x="103" y="133"/>
                    </a:lnTo>
                    <a:lnTo>
                      <a:pt x="105" y="159"/>
                    </a:lnTo>
                    <a:lnTo>
                      <a:pt x="103" y="186"/>
                    </a:lnTo>
                    <a:lnTo>
                      <a:pt x="97" y="213"/>
                    </a:lnTo>
                    <a:lnTo>
                      <a:pt x="86" y="239"/>
                    </a:lnTo>
                    <a:lnTo>
                      <a:pt x="68" y="266"/>
                    </a:lnTo>
                    <a:lnTo>
                      <a:pt x="46" y="292"/>
                    </a:lnTo>
                    <a:lnTo>
                      <a:pt x="15" y="317"/>
                    </a:lnTo>
                    <a:lnTo>
                      <a:pt x="0" y="209"/>
                    </a:lnTo>
                    <a:lnTo>
                      <a:pt x="4" y="205"/>
                    </a:lnTo>
                    <a:lnTo>
                      <a:pt x="15" y="196"/>
                    </a:lnTo>
                    <a:lnTo>
                      <a:pt x="29" y="180"/>
                    </a:lnTo>
                    <a:lnTo>
                      <a:pt x="42" y="165"/>
                    </a:lnTo>
                    <a:lnTo>
                      <a:pt x="48" y="154"/>
                    </a:lnTo>
                    <a:lnTo>
                      <a:pt x="49" y="142"/>
                    </a:lnTo>
                    <a:lnTo>
                      <a:pt x="51" y="129"/>
                    </a:lnTo>
                    <a:lnTo>
                      <a:pt x="51" y="116"/>
                    </a:lnTo>
                    <a:lnTo>
                      <a:pt x="48" y="101"/>
                    </a:lnTo>
                    <a:lnTo>
                      <a:pt x="42" y="85"/>
                    </a:lnTo>
                    <a:lnTo>
                      <a:pt x="32" y="70"/>
                    </a:lnTo>
                    <a:lnTo>
                      <a:pt x="19" y="57"/>
                    </a:lnTo>
                    <a:lnTo>
                      <a:pt x="42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382" name="Freeform 137"/>
              <p:cNvSpPr>
                <a:spLocks/>
              </p:cNvSpPr>
              <p:nvPr/>
            </p:nvSpPr>
            <p:spPr bwMode="auto">
              <a:xfrm>
                <a:off x="30" y="1194"/>
                <a:ext cx="140" cy="59"/>
              </a:xfrm>
              <a:custGeom>
                <a:avLst/>
                <a:gdLst>
                  <a:gd name="T0" fmla="*/ 27 w 279"/>
                  <a:gd name="T1" fmla="*/ 9 h 118"/>
                  <a:gd name="T2" fmla="*/ 70 w 279"/>
                  <a:gd name="T3" fmla="*/ 0 h 118"/>
                  <a:gd name="T4" fmla="*/ 0 w 279"/>
                  <a:gd name="T5" fmla="*/ 30 h 118"/>
                  <a:gd name="T6" fmla="*/ 27 w 279"/>
                  <a:gd name="T7" fmla="*/ 9 h 118"/>
                  <a:gd name="T8" fmla="*/ 27 w 279"/>
                  <a:gd name="T9" fmla="*/ 9 h 1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79"/>
                  <a:gd name="T16" fmla="*/ 0 h 118"/>
                  <a:gd name="T17" fmla="*/ 279 w 279"/>
                  <a:gd name="T18" fmla="*/ 118 h 11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79" h="118">
                    <a:moveTo>
                      <a:pt x="106" y="35"/>
                    </a:moveTo>
                    <a:lnTo>
                      <a:pt x="279" y="0"/>
                    </a:lnTo>
                    <a:lnTo>
                      <a:pt x="0" y="118"/>
                    </a:lnTo>
                    <a:lnTo>
                      <a:pt x="106" y="3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383" name="Freeform 138"/>
              <p:cNvSpPr>
                <a:spLocks/>
              </p:cNvSpPr>
              <p:nvPr/>
            </p:nvSpPr>
            <p:spPr bwMode="auto">
              <a:xfrm>
                <a:off x="-2" y="1229"/>
                <a:ext cx="192" cy="84"/>
              </a:xfrm>
              <a:custGeom>
                <a:avLst/>
                <a:gdLst>
                  <a:gd name="T0" fmla="*/ 0 w 382"/>
                  <a:gd name="T1" fmla="*/ 32 h 169"/>
                  <a:gd name="T2" fmla="*/ 95 w 382"/>
                  <a:gd name="T3" fmla="*/ 0 h 169"/>
                  <a:gd name="T4" fmla="*/ 97 w 382"/>
                  <a:gd name="T5" fmla="*/ 7 h 169"/>
                  <a:gd name="T6" fmla="*/ 10 w 382"/>
                  <a:gd name="T7" fmla="*/ 42 h 169"/>
                  <a:gd name="T8" fmla="*/ 0 w 382"/>
                  <a:gd name="T9" fmla="*/ 32 h 169"/>
                  <a:gd name="T10" fmla="*/ 0 w 382"/>
                  <a:gd name="T11" fmla="*/ 32 h 16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82"/>
                  <a:gd name="T19" fmla="*/ 0 h 169"/>
                  <a:gd name="T20" fmla="*/ 382 w 382"/>
                  <a:gd name="T21" fmla="*/ 169 h 16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82" h="169">
                    <a:moveTo>
                      <a:pt x="0" y="129"/>
                    </a:moveTo>
                    <a:lnTo>
                      <a:pt x="376" y="0"/>
                    </a:lnTo>
                    <a:lnTo>
                      <a:pt x="382" y="28"/>
                    </a:lnTo>
                    <a:lnTo>
                      <a:pt x="38" y="169"/>
                    </a:lnTo>
                    <a:lnTo>
                      <a:pt x="0" y="12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384" name="Freeform 139"/>
              <p:cNvSpPr>
                <a:spLocks/>
              </p:cNvSpPr>
              <p:nvPr/>
            </p:nvSpPr>
            <p:spPr bwMode="auto">
              <a:xfrm>
                <a:off x="6" y="1285"/>
                <a:ext cx="191" cy="95"/>
              </a:xfrm>
              <a:custGeom>
                <a:avLst/>
                <a:gdLst>
                  <a:gd name="T0" fmla="*/ 0 w 382"/>
                  <a:gd name="T1" fmla="*/ 37 h 190"/>
                  <a:gd name="T2" fmla="*/ 96 w 382"/>
                  <a:gd name="T3" fmla="*/ 0 h 190"/>
                  <a:gd name="T4" fmla="*/ 96 w 382"/>
                  <a:gd name="T5" fmla="*/ 11 h 190"/>
                  <a:gd name="T6" fmla="*/ 6 w 382"/>
                  <a:gd name="T7" fmla="*/ 48 h 190"/>
                  <a:gd name="T8" fmla="*/ 0 w 382"/>
                  <a:gd name="T9" fmla="*/ 37 h 190"/>
                  <a:gd name="T10" fmla="*/ 0 w 382"/>
                  <a:gd name="T11" fmla="*/ 37 h 19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82"/>
                  <a:gd name="T19" fmla="*/ 0 h 190"/>
                  <a:gd name="T20" fmla="*/ 382 w 382"/>
                  <a:gd name="T21" fmla="*/ 190 h 19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82" h="190">
                    <a:moveTo>
                      <a:pt x="0" y="148"/>
                    </a:moveTo>
                    <a:lnTo>
                      <a:pt x="382" y="0"/>
                    </a:lnTo>
                    <a:lnTo>
                      <a:pt x="382" y="42"/>
                    </a:lnTo>
                    <a:lnTo>
                      <a:pt x="23" y="190"/>
                    </a:lnTo>
                    <a:lnTo>
                      <a:pt x="0" y="148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385" name="Freeform 140"/>
              <p:cNvSpPr>
                <a:spLocks/>
              </p:cNvSpPr>
              <p:nvPr/>
            </p:nvSpPr>
            <p:spPr bwMode="auto">
              <a:xfrm>
                <a:off x="285" y="1118"/>
                <a:ext cx="262" cy="26"/>
              </a:xfrm>
              <a:custGeom>
                <a:avLst/>
                <a:gdLst>
                  <a:gd name="T0" fmla="*/ 0 w 525"/>
                  <a:gd name="T1" fmla="*/ 13 h 53"/>
                  <a:gd name="T2" fmla="*/ 11 w 525"/>
                  <a:gd name="T3" fmla="*/ 0 h 53"/>
                  <a:gd name="T4" fmla="*/ 131 w 525"/>
                  <a:gd name="T5" fmla="*/ 2 h 53"/>
                  <a:gd name="T6" fmla="*/ 113 w 525"/>
                  <a:gd name="T7" fmla="*/ 12 h 53"/>
                  <a:gd name="T8" fmla="*/ 0 w 525"/>
                  <a:gd name="T9" fmla="*/ 13 h 53"/>
                  <a:gd name="T10" fmla="*/ 0 w 525"/>
                  <a:gd name="T11" fmla="*/ 13 h 5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25"/>
                  <a:gd name="T19" fmla="*/ 0 h 53"/>
                  <a:gd name="T20" fmla="*/ 525 w 525"/>
                  <a:gd name="T21" fmla="*/ 53 h 5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25" h="53">
                    <a:moveTo>
                      <a:pt x="0" y="53"/>
                    </a:moveTo>
                    <a:lnTo>
                      <a:pt x="46" y="0"/>
                    </a:lnTo>
                    <a:lnTo>
                      <a:pt x="525" y="8"/>
                    </a:lnTo>
                    <a:lnTo>
                      <a:pt x="453" y="50"/>
                    </a:lnTo>
                    <a:lnTo>
                      <a:pt x="0" y="5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386" name="Freeform 141"/>
              <p:cNvSpPr>
                <a:spLocks/>
              </p:cNvSpPr>
              <p:nvPr/>
            </p:nvSpPr>
            <p:spPr bwMode="auto">
              <a:xfrm>
                <a:off x="245" y="1159"/>
                <a:ext cx="397" cy="82"/>
              </a:xfrm>
              <a:custGeom>
                <a:avLst/>
                <a:gdLst>
                  <a:gd name="T0" fmla="*/ 0 w 795"/>
                  <a:gd name="T1" fmla="*/ 17 h 163"/>
                  <a:gd name="T2" fmla="*/ 48 w 795"/>
                  <a:gd name="T3" fmla="*/ 26 h 163"/>
                  <a:gd name="T4" fmla="*/ 82 w 795"/>
                  <a:gd name="T5" fmla="*/ 0 h 163"/>
                  <a:gd name="T6" fmla="*/ 135 w 795"/>
                  <a:gd name="T7" fmla="*/ 19 h 163"/>
                  <a:gd name="T8" fmla="*/ 156 w 795"/>
                  <a:gd name="T9" fmla="*/ 6 h 163"/>
                  <a:gd name="T10" fmla="*/ 198 w 795"/>
                  <a:gd name="T11" fmla="*/ 28 h 163"/>
                  <a:gd name="T12" fmla="*/ 179 w 795"/>
                  <a:gd name="T13" fmla="*/ 34 h 163"/>
                  <a:gd name="T14" fmla="*/ 155 w 795"/>
                  <a:gd name="T15" fmla="*/ 22 h 163"/>
                  <a:gd name="T16" fmla="*/ 127 w 795"/>
                  <a:gd name="T17" fmla="*/ 38 h 163"/>
                  <a:gd name="T18" fmla="*/ 82 w 795"/>
                  <a:gd name="T19" fmla="*/ 14 h 163"/>
                  <a:gd name="T20" fmla="*/ 49 w 795"/>
                  <a:gd name="T21" fmla="*/ 41 h 163"/>
                  <a:gd name="T22" fmla="*/ 0 w 795"/>
                  <a:gd name="T23" fmla="*/ 17 h 163"/>
                  <a:gd name="T24" fmla="*/ 0 w 795"/>
                  <a:gd name="T25" fmla="*/ 17 h 163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795"/>
                  <a:gd name="T40" fmla="*/ 0 h 163"/>
                  <a:gd name="T41" fmla="*/ 795 w 795"/>
                  <a:gd name="T42" fmla="*/ 163 h 163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795" h="163">
                    <a:moveTo>
                      <a:pt x="0" y="68"/>
                    </a:moveTo>
                    <a:lnTo>
                      <a:pt x="194" y="103"/>
                    </a:lnTo>
                    <a:lnTo>
                      <a:pt x="329" y="0"/>
                    </a:lnTo>
                    <a:lnTo>
                      <a:pt x="540" y="76"/>
                    </a:lnTo>
                    <a:lnTo>
                      <a:pt x="624" y="21"/>
                    </a:lnTo>
                    <a:lnTo>
                      <a:pt x="795" y="110"/>
                    </a:lnTo>
                    <a:lnTo>
                      <a:pt x="719" y="133"/>
                    </a:lnTo>
                    <a:lnTo>
                      <a:pt x="620" y="87"/>
                    </a:lnTo>
                    <a:lnTo>
                      <a:pt x="510" y="150"/>
                    </a:lnTo>
                    <a:lnTo>
                      <a:pt x="329" y="53"/>
                    </a:lnTo>
                    <a:lnTo>
                      <a:pt x="198" y="163"/>
                    </a:lnTo>
                    <a:lnTo>
                      <a:pt x="0" y="68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387" name="Freeform 142"/>
              <p:cNvSpPr>
                <a:spLocks/>
              </p:cNvSpPr>
              <p:nvPr/>
            </p:nvSpPr>
            <p:spPr bwMode="auto">
              <a:xfrm>
                <a:off x="234" y="1231"/>
                <a:ext cx="467" cy="75"/>
              </a:xfrm>
              <a:custGeom>
                <a:avLst/>
                <a:gdLst>
                  <a:gd name="T0" fmla="*/ 0 w 934"/>
                  <a:gd name="T1" fmla="*/ 23 h 151"/>
                  <a:gd name="T2" fmla="*/ 10 w 934"/>
                  <a:gd name="T3" fmla="*/ 9 h 151"/>
                  <a:gd name="T4" fmla="*/ 50 w 934"/>
                  <a:gd name="T5" fmla="*/ 23 h 151"/>
                  <a:gd name="T6" fmla="*/ 93 w 934"/>
                  <a:gd name="T7" fmla="*/ 0 h 151"/>
                  <a:gd name="T8" fmla="*/ 137 w 934"/>
                  <a:gd name="T9" fmla="*/ 19 h 151"/>
                  <a:gd name="T10" fmla="*/ 173 w 934"/>
                  <a:gd name="T11" fmla="*/ 1 h 151"/>
                  <a:gd name="T12" fmla="*/ 234 w 934"/>
                  <a:gd name="T13" fmla="*/ 35 h 151"/>
                  <a:gd name="T14" fmla="*/ 172 w 934"/>
                  <a:gd name="T15" fmla="*/ 14 h 151"/>
                  <a:gd name="T16" fmla="*/ 130 w 934"/>
                  <a:gd name="T17" fmla="*/ 33 h 151"/>
                  <a:gd name="T18" fmla="*/ 95 w 934"/>
                  <a:gd name="T19" fmla="*/ 13 h 151"/>
                  <a:gd name="T20" fmla="*/ 48 w 934"/>
                  <a:gd name="T21" fmla="*/ 37 h 151"/>
                  <a:gd name="T22" fmla="*/ 0 w 934"/>
                  <a:gd name="T23" fmla="*/ 23 h 151"/>
                  <a:gd name="T24" fmla="*/ 0 w 934"/>
                  <a:gd name="T25" fmla="*/ 23 h 151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934"/>
                  <a:gd name="T40" fmla="*/ 0 h 151"/>
                  <a:gd name="T41" fmla="*/ 934 w 934"/>
                  <a:gd name="T42" fmla="*/ 151 h 151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934" h="151">
                    <a:moveTo>
                      <a:pt x="0" y="94"/>
                    </a:moveTo>
                    <a:lnTo>
                      <a:pt x="40" y="37"/>
                    </a:lnTo>
                    <a:lnTo>
                      <a:pt x="200" y="94"/>
                    </a:lnTo>
                    <a:lnTo>
                      <a:pt x="371" y="0"/>
                    </a:lnTo>
                    <a:lnTo>
                      <a:pt x="546" y="78"/>
                    </a:lnTo>
                    <a:lnTo>
                      <a:pt x="690" y="4"/>
                    </a:lnTo>
                    <a:lnTo>
                      <a:pt x="934" y="143"/>
                    </a:lnTo>
                    <a:lnTo>
                      <a:pt x="688" y="56"/>
                    </a:lnTo>
                    <a:lnTo>
                      <a:pt x="519" y="135"/>
                    </a:lnTo>
                    <a:lnTo>
                      <a:pt x="379" y="52"/>
                    </a:lnTo>
                    <a:lnTo>
                      <a:pt x="189" y="151"/>
                    </a:lnTo>
                    <a:lnTo>
                      <a:pt x="0" y="9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</p:grpSp>
      <p:sp>
        <p:nvSpPr>
          <p:cNvPr id="21647" name="AutoShape 143"/>
          <p:cNvSpPr>
            <a:spLocks noChangeArrowheads="1"/>
          </p:cNvSpPr>
          <p:nvPr/>
        </p:nvSpPr>
        <p:spPr bwMode="auto">
          <a:xfrm>
            <a:off x="2051050" y="403225"/>
            <a:ext cx="5329238" cy="454025"/>
          </a:xfrm>
          <a:prstGeom prst="roundRect">
            <a:avLst>
              <a:gd name="adj" fmla="val 16667"/>
            </a:avLst>
          </a:prstGeom>
          <a:solidFill>
            <a:srgbClr val="FFFF99"/>
          </a:solidFill>
          <a:ln w="57150">
            <a:solidFill>
              <a:srgbClr val="0000FF"/>
            </a:solidFill>
            <a:round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buClr>
                <a:srgbClr val="FF0000"/>
              </a:buClr>
              <a:buFont typeface="Wingdings" pitchFamily="2" charset="2"/>
              <a:buNone/>
              <a:defRPr/>
            </a:pPr>
            <a:r>
              <a:rPr lang="ru-RU" i="1">
                <a:solidFill>
                  <a:schemeClr val="tx2"/>
                </a:solidFill>
              </a:rPr>
              <a:t>Дневник самоконтроля служит для</a:t>
            </a:r>
            <a:r>
              <a:rPr lang="en-US" i="1">
                <a:solidFill>
                  <a:schemeClr val="tx2"/>
                </a:solidFill>
              </a:rPr>
              <a:t> </a:t>
            </a:r>
            <a:r>
              <a:rPr lang="ru-RU" i="1">
                <a:solidFill>
                  <a:schemeClr val="tx2"/>
                </a:solidFill>
              </a:rPr>
              <a:t>:</a:t>
            </a:r>
          </a:p>
        </p:txBody>
      </p:sp>
      <p:sp>
        <p:nvSpPr>
          <p:cNvPr id="21648" name="Rectangle 144"/>
          <p:cNvSpPr>
            <a:spLocks noChangeArrowheads="1"/>
          </p:cNvSpPr>
          <p:nvPr/>
        </p:nvSpPr>
        <p:spPr bwMode="auto">
          <a:xfrm>
            <a:off x="2484438" y="1196975"/>
            <a:ext cx="3048000" cy="1016000"/>
          </a:xfrm>
          <a:prstGeom prst="rect">
            <a:avLst/>
          </a:prstGeom>
          <a:gradFill rotWithShape="0">
            <a:gsLst>
              <a:gs pos="0">
                <a:schemeClr val="hlink"/>
              </a:gs>
              <a:gs pos="50000">
                <a:srgbClr val="FFFFFF"/>
              </a:gs>
              <a:gs pos="100000">
                <a:schemeClr val="hlink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>
            <a:spAutoFit/>
          </a:bodyPr>
          <a:lstStyle/>
          <a:p>
            <a:pPr algn="l" eaLnBrk="0" hangingPunct="0">
              <a:defRPr/>
            </a:pPr>
            <a:r>
              <a:rPr lang="ru-RU" sz="2000" b="1">
                <a:solidFill>
                  <a:srgbClr val="0000FF"/>
                </a:solidFill>
                <a:latin typeface="Arial Narrow" pitchFamily="34" charset="0"/>
              </a:rPr>
              <a:t>1</a:t>
            </a:r>
            <a:r>
              <a:rPr lang="ru-RU" sz="2000" b="1">
                <a:latin typeface="Arial Narrow" pitchFamily="34" charset="0"/>
              </a:rPr>
              <a:t>.Учета самостоятельных занятий физкультурой и спортом</a:t>
            </a:r>
          </a:p>
        </p:txBody>
      </p:sp>
      <p:sp>
        <p:nvSpPr>
          <p:cNvPr id="21650" name="Rectangle 146"/>
          <p:cNvSpPr>
            <a:spLocks noChangeArrowheads="1"/>
          </p:cNvSpPr>
          <p:nvPr/>
        </p:nvSpPr>
        <p:spPr bwMode="auto">
          <a:xfrm>
            <a:off x="2555875" y="2565400"/>
            <a:ext cx="2971800" cy="1016000"/>
          </a:xfrm>
          <a:prstGeom prst="rect">
            <a:avLst/>
          </a:prstGeom>
          <a:gradFill rotWithShape="0">
            <a:gsLst>
              <a:gs pos="0">
                <a:schemeClr val="hlink"/>
              </a:gs>
              <a:gs pos="50000">
                <a:srgbClr val="FFFFFF"/>
              </a:gs>
              <a:gs pos="100000">
                <a:schemeClr val="hlink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>
            <a:spAutoFit/>
          </a:bodyPr>
          <a:lstStyle/>
          <a:p>
            <a:pPr algn="l" eaLnBrk="0" hangingPunct="0">
              <a:defRPr/>
            </a:pPr>
            <a:r>
              <a:rPr lang="ru-RU" sz="2000" b="1">
                <a:solidFill>
                  <a:srgbClr val="0000FF"/>
                </a:solidFill>
                <a:latin typeface="Arial Narrow" pitchFamily="34" charset="0"/>
              </a:rPr>
              <a:t>2.</a:t>
            </a:r>
            <a:r>
              <a:rPr lang="ru-RU" sz="2000" b="1">
                <a:latin typeface="Arial Narrow" pitchFamily="34" charset="0"/>
              </a:rPr>
              <a:t>Регистрации антропомотреческих изменений</a:t>
            </a:r>
          </a:p>
        </p:txBody>
      </p:sp>
      <p:cxnSp>
        <p:nvCxnSpPr>
          <p:cNvPr id="21651" name="AutoShape 147"/>
          <p:cNvCxnSpPr>
            <a:cxnSpLocks noChangeShapeType="1"/>
          </p:cNvCxnSpPr>
          <p:nvPr/>
        </p:nvCxnSpPr>
        <p:spPr bwMode="auto">
          <a:xfrm rot="5400000">
            <a:off x="4808538" y="1679575"/>
            <a:ext cx="1924050" cy="381000"/>
          </a:xfrm>
          <a:prstGeom prst="bentConnector2">
            <a:avLst/>
          </a:prstGeom>
          <a:noFill/>
          <a:ln w="57150">
            <a:solidFill>
              <a:srgbClr val="0000FF"/>
            </a:solidFill>
            <a:miter lim="800000"/>
            <a:headEnd/>
            <a:tailEnd type="triangle" w="med" len="med"/>
          </a:ln>
          <a:effectLst>
            <a:outerShdw dist="35921" dir="2700000" algn="ctr" rotWithShape="0">
              <a:schemeClr val="bg1"/>
            </a:outerShdw>
          </a:effectLst>
        </p:spPr>
      </p:cxnSp>
      <p:sp>
        <p:nvSpPr>
          <p:cNvPr id="21652" name="Rectangle 148"/>
          <p:cNvSpPr>
            <a:spLocks noChangeArrowheads="1"/>
          </p:cNvSpPr>
          <p:nvPr/>
        </p:nvSpPr>
        <p:spPr bwMode="auto">
          <a:xfrm>
            <a:off x="2555875" y="3860800"/>
            <a:ext cx="4681538" cy="1016000"/>
          </a:xfrm>
          <a:prstGeom prst="rect">
            <a:avLst/>
          </a:prstGeom>
          <a:gradFill rotWithShape="0">
            <a:gsLst>
              <a:gs pos="0">
                <a:schemeClr val="hlink"/>
              </a:gs>
              <a:gs pos="50000">
                <a:srgbClr val="FFFFFF"/>
              </a:gs>
              <a:gs pos="100000">
                <a:schemeClr val="hlink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>
            <a:spAutoFit/>
          </a:bodyPr>
          <a:lstStyle/>
          <a:p>
            <a:pPr algn="l" eaLnBrk="0" hangingPunct="0">
              <a:defRPr/>
            </a:pPr>
            <a:r>
              <a:rPr lang="ru-RU" sz="2000" b="1">
                <a:solidFill>
                  <a:srgbClr val="0000FF"/>
                </a:solidFill>
                <a:latin typeface="Arial Narrow" pitchFamily="34" charset="0"/>
              </a:rPr>
              <a:t>3</a:t>
            </a:r>
            <a:r>
              <a:rPr lang="ru-RU" sz="2000" b="1">
                <a:latin typeface="Arial Narrow" pitchFamily="34" charset="0"/>
              </a:rPr>
              <a:t>.Учёта показателей, функциональных проб и контрольных итспытаний физической подготовленности</a:t>
            </a:r>
          </a:p>
        </p:txBody>
      </p:sp>
      <p:cxnSp>
        <p:nvCxnSpPr>
          <p:cNvPr id="21653" name="AutoShape 149"/>
          <p:cNvCxnSpPr>
            <a:cxnSpLocks noChangeShapeType="1"/>
          </p:cNvCxnSpPr>
          <p:nvPr/>
        </p:nvCxnSpPr>
        <p:spPr bwMode="auto">
          <a:xfrm flipH="1">
            <a:off x="6948488" y="620713"/>
            <a:ext cx="503237" cy="4983162"/>
          </a:xfrm>
          <a:prstGeom prst="bentConnector3">
            <a:avLst>
              <a:gd name="adj1" fmla="val -17981"/>
            </a:avLst>
          </a:prstGeom>
          <a:noFill/>
          <a:ln w="57150">
            <a:solidFill>
              <a:srgbClr val="0000FF"/>
            </a:solidFill>
            <a:miter lim="800000"/>
            <a:headEnd/>
            <a:tailEnd type="triangle" w="med" len="med"/>
          </a:ln>
          <a:effectLst>
            <a:outerShdw dist="35921" dir="2700000" algn="ctr" rotWithShape="0">
              <a:schemeClr val="bg1"/>
            </a:outerShdw>
          </a:effectLst>
        </p:spPr>
      </p:cxnSp>
      <p:sp>
        <p:nvSpPr>
          <p:cNvPr id="21654" name="Rectangle 150"/>
          <p:cNvSpPr>
            <a:spLocks noChangeArrowheads="1"/>
          </p:cNvSpPr>
          <p:nvPr/>
        </p:nvSpPr>
        <p:spPr bwMode="auto">
          <a:xfrm>
            <a:off x="1331913" y="5300663"/>
            <a:ext cx="5545137" cy="650875"/>
          </a:xfrm>
          <a:prstGeom prst="rect">
            <a:avLst/>
          </a:prstGeom>
          <a:gradFill rotWithShape="0">
            <a:gsLst>
              <a:gs pos="0">
                <a:schemeClr val="hlink"/>
              </a:gs>
              <a:gs pos="50000">
                <a:srgbClr val="FFFFFF"/>
              </a:gs>
              <a:gs pos="100000">
                <a:schemeClr val="hlink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>
            <a:spAutoFit/>
          </a:bodyPr>
          <a:lstStyle/>
          <a:p>
            <a:pPr algn="l" eaLnBrk="0" hangingPunct="0">
              <a:defRPr/>
            </a:pPr>
            <a:r>
              <a:rPr lang="ru-RU" b="1">
                <a:solidFill>
                  <a:srgbClr val="0000FF"/>
                </a:solidFill>
                <a:latin typeface="Arial Narrow" pitchFamily="34" charset="0"/>
              </a:rPr>
              <a:t>4.</a:t>
            </a:r>
            <a:r>
              <a:rPr lang="ru-RU">
                <a:latin typeface="Arial Narrow" pitchFamily="34" charset="0"/>
              </a:rPr>
              <a:t> </a:t>
            </a:r>
            <a:r>
              <a:rPr lang="ru-RU" b="1">
                <a:latin typeface="Arial Narrow" pitchFamily="34" charset="0"/>
              </a:rPr>
              <a:t>Контроля выполнения недельного двигательного       </a:t>
            </a:r>
          </a:p>
          <a:p>
            <a:pPr algn="l" eaLnBrk="0" hangingPunct="0">
              <a:defRPr/>
            </a:pPr>
            <a:r>
              <a:rPr lang="ru-RU" b="1">
                <a:latin typeface="Arial Narrow" pitchFamily="34" charset="0"/>
              </a:rPr>
              <a:t>        режима.</a:t>
            </a:r>
          </a:p>
        </p:txBody>
      </p:sp>
      <p:cxnSp>
        <p:nvCxnSpPr>
          <p:cNvPr id="21658" name="AutoShape 154"/>
          <p:cNvCxnSpPr>
            <a:cxnSpLocks noChangeShapeType="1"/>
          </p:cNvCxnSpPr>
          <p:nvPr/>
        </p:nvCxnSpPr>
        <p:spPr bwMode="auto">
          <a:xfrm rot="10800000" flipH="1" flipV="1">
            <a:off x="2051050" y="476250"/>
            <a:ext cx="503238" cy="4348163"/>
          </a:xfrm>
          <a:prstGeom prst="bentConnector3">
            <a:avLst>
              <a:gd name="adj1" fmla="val -21454"/>
            </a:avLst>
          </a:prstGeom>
          <a:noFill/>
          <a:ln w="57150">
            <a:solidFill>
              <a:srgbClr val="0000FF"/>
            </a:solidFill>
            <a:miter lim="800000"/>
            <a:headEnd/>
            <a:tailEnd type="triangle" w="med" len="med"/>
          </a:ln>
          <a:effectLst>
            <a:outerShdw dist="35921" dir="2700000" algn="ctr" rotWithShape="0">
              <a:schemeClr val="bg1"/>
            </a:outerShdw>
          </a:effectLst>
        </p:spPr>
      </p:cxnSp>
      <p:cxnSp>
        <p:nvCxnSpPr>
          <p:cNvPr id="21659" name="AutoShape 155"/>
          <p:cNvCxnSpPr>
            <a:cxnSpLocks noChangeShapeType="1"/>
          </p:cNvCxnSpPr>
          <p:nvPr/>
        </p:nvCxnSpPr>
        <p:spPr bwMode="auto">
          <a:xfrm rot="10800000" flipH="1" flipV="1">
            <a:off x="1979613" y="692150"/>
            <a:ext cx="503237" cy="1096963"/>
          </a:xfrm>
          <a:prstGeom prst="bentConnector3">
            <a:avLst>
              <a:gd name="adj1" fmla="val -39745"/>
            </a:avLst>
          </a:prstGeom>
          <a:noFill/>
          <a:ln w="57150">
            <a:solidFill>
              <a:srgbClr val="0000FF"/>
            </a:solidFill>
            <a:miter lim="800000"/>
            <a:headEnd/>
            <a:tailEnd type="triangle" w="med" len="med"/>
          </a:ln>
          <a:effectLst>
            <a:outerShdw dist="35921" dir="2700000" algn="ctr" rotWithShape="0">
              <a:schemeClr val="bg1"/>
            </a:outerShdw>
          </a:effectLst>
        </p:spPr>
      </p:cxnSp>
      <p:pic>
        <p:nvPicPr>
          <p:cNvPr id="10252" name="Рисунок 7" descr="http://im0-tub.yandex.net/i?id=75044299-0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80288" y="4581525"/>
            <a:ext cx="1052512" cy="1584325"/>
          </a:xfrm>
          <a:prstGeom prst="rect">
            <a:avLst/>
          </a:prstGeom>
          <a:solidFill>
            <a:schemeClr val="folHlink"/>
          </a:solidFill>
          <a:ln w="76200" cmpd="tri">
            <a:solidFill>
              <a:schemeClr val="folHlink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16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16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16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16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16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1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216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216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21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216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216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1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648" grpId="0" animBg="1"/>
      <p:bldP spid="21650" grpId="0" animBg="1"/>
      <p:bldP spid="21652" grpId="0" animBg="1"/>
      <p:bldP spid="2165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4" name="AutoShape 4"/>
          <p:cNvSpPr>
            <a:spLocks noChangeArrowheads="1"/>
          </p:cNvSpPr>
          <p:nvPr/>
        </p:nvSpPr>
        <p:spPr bwMode="auto">
          <a:xfrm>
            <a:off x="5791200" y="1651000"/>
            <a:ext cx="2914650" cy="711200"/>
          </a:xfrm>
          <a:prstGeom prst="wedgeRectCallout">
            <a:avLst>
              <a:gd name="adj1" fmla="val -94556"/>
              <a:gd name="adj2" fmla="val 106565"/>
            </a:avLst>
          </a:prstGeom>
          <a:gradFill rotWithShape="0">
            <a:gsLst>
              <a:gs pos="0">
                <a:srgbClr val="FFFF00"/>
              </a:gs>
              <a:gs pos="50000">
                <a:srgbClr val="FFFFFF"/>
              </a:gs>
              <a:gs pos="100000">
                <a:srgbClr val="FFFF00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0" hangingPunct="0">
              <a:buFontTx/>
              <a:buChar char="•"/>
            </a:pPr>
            <a:r>
              <a:rPr lang="ru-RU" sz="2000">
                <a:latin typeface="Times New Roman" pitchFamily="18" charset="0"/>
              </a:rPr>
              <a:t> определить средства  физической культуры</a:t>
            </a:r>
            <a:endParaRPr lang="en-US" sz="2000">
              <a:latin typeface="Times New Roman" pitchFamily="18" charset="0"/>
            </a:endParaRPr>
          </a:p>
        </p:txBody>
      </p:sp>
      <p:sp>
        <p:nvSpPr>
          <p:cNvPr id="25605" name="AutoShape 5"/>
          <p:cNvSpPr>
            <a:spLocks noChangeArrowheads="1"/>
          </p:cNvSpPr>
          <p:nvPr/>
        </p:nvSpPr>
        <p:spPr bwMode="auto">
          <a:xfrm>
            <a:off x="4695825" y="4546600"/>
            <a:ext cx="3990975" cy="1016000"/>
          </a:xfrm>
          <a:prstGeom prst="wedgeRectCallout">
            <a:avLst>
              <a:gd name="adj1" fmla="val -54338"/>
              <a:gd name="adj2" fmla="val -143593"/>
            </a:avLst>
          </a:prstGeom>
          <a:gradFill rotWithShape="0">
            <a:gsLst>
              <a:gs pos="0">
                <a:srgbClr val="FF99CC"/>
              </a:gs>
              <a:gs pos="50000">
                <a:srgbClr val="FFFFFF"/>
              </a:gs>
              <a:gs pos="100000">
                <a:srgbClr val="FF99CC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0" hangingPunct="0">
              <a:spcBef>
                <a:spcPct val="50000"/>
              </a:spcBef>
              <a:buFontTx/>
              <a:buChar char="•"/>
            </a:pPr>
            <a:r>
              <a:rPr lang="ru-RU" sz="2000">
                <a:latin typeface="Times New Roman" pitchFamily="18" charset="0"/>
              </a:rPr>
              <a:t> определить оптимальное планирование величины физической нагрузки. </a:t>
            </a:r>
          </a:p>
        </p:txBody>
      </p:sp>
      <p:sp>
        <p:nvSpPr>
          <p:cNvPr id="25606" name="AutoShape 6"/>
          <p:cNvSpPr>
            <a:spLocks noChangeArrowheads="1"/>
          </p:cNvSpPr>
          <p:nvPr/>
        </p:nvSpPr>
        <p:spPr bwMode="auto">
          <a:xfrm>
            <a:off x="3235325" y="5765800"/>
            <a:ext cx="2667000" cy="711200"/>
          </a:xfrm>
          <a:prstGeom prst="wedgeRectCallout">
            <a:avLst>
              <a:gd name="adj1" fmla="val -4764"/>
              <a:gd name="adj2" fmla="val -351338"/>
            </a:avLst>
          </a:prstGeom>
          <a:gradFill rotWithShape="0">
            <a:gsLst>
              <a:gs pos="0">
                <a:srgbClr val="CC99FF"/>
              </a:gs>
              <a:gs pos="50000">
                <a:srgbClr val="FFFFFF"/>
              </a:gs>
              <a:gs pos="100000">
                <a:srgbClr val="CC99FF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buFontTx/>
              <a:buChar char="•"/>
            </a:pPr>
            <a:r>
              <a:rPr lang="ru-RU" sz="2000">
                <a:latin typeface="Times New Roman" pitchFamily="18" charset="0"/>
              </a:rPr>
              <a:t> определить методы физической культуры</a:t>
            </a:r>
            <a:endParaRPr lang="en-US" sz="2000">
              <a:latin typeface="Times New Roman" pitchFamily="18" charset="0"/>
            </a:endParaRPr>
          </a:p>
        </p:txBody>
      </p:sp>
      <p:sp>
        <p:nvSpPr>
          <p:cNvPr id="25607" name="AutoShape 7"/>
          <p:cNvSpPr>
            <a:spLocks noChangeArrowheads="1"/>
          </p:cNvSpPr>
          <p:nvPr/>
        </p:nvSpPr>
        <p:spPr bwMode="auto">
          <a:xfrm>
            <a:off x="468313" y="1773238"/>
            <a:ext cx="2667000" cy="1016000"/>
          </a:xfrm>
          <a:prstGeom prst="wedgeRectCallout">
            <a:avLst>
              <a:gd name="adj1" fmla="val 99764"/>
              <a:gd name="adj2" fmla="val 108125"/>
            </a:avLst>
          </a:prstGeom>
          <a:gradFill rotWithShape="0">
            <a:gsLst>
              <a:gs pos="0">
                <a:srgbClr val="00FF00"/>
              </a:gs>
              <a:gs pos="50000">
                <a:srgbClr val="FFFFFF"/>
              </a:gs>
              <a:gs pos="100000">
                <a:srgbClr val="00FF00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buFontTx/>
              <a:buChar char="•"/>
            </a:pPr>
            <a:r>
              <a:rPr lang="ru-RU" sz="2000">
                <a:latin typeface="Times New Roman" pitchFamily="18" charset="0"/>
              </a:rPr>
              <a:t> определить эффективность занятий</a:t>
            </a:r>
            <a:endParaRPr lang="en-US" sz="2000">
              <a:latin typeface="Times New Roman" pitchFamily="18" charset="0"/>
            </a:endParaRPr>
          </a:p>
        </p:txBody>
      </p:sp>
      <p:sp>
        <p:nvSpPr>
          <p:cNvPr id="25608" name="AutoShape 8"/>
          <p:cNvSpPr>
            <a:spLocks noChangeArrowheads="1"/>
          </p:cNvSpPr>
          <p:nvPr/>
        </p:nvSpPr>
        <p:spPr bwMode="auto">
          <a:xfrm>
            <a:off x="422275" y="4546600"/>
            <a:ext cx="3235325" cy="711200"/>
          </a:xfrm>
          <a:prstGeom prst="wedgeRectCallout">
            <a:avLst>
              <a:gd name="adj1" fmla="val 72917"/>
              <a:gd name="adj2" fmla="val -145315"/>
            </a:avLst>
          </a:prstGeom>
          <a:gradFill rotWithShape="0">
            <a:gsLst>
              <a:gs pos="0">
                <a:srgbClr val="00FFFF"/>
              </a:gs>
              <a:gs pos="50000">
                <a:srgbClr val="FFFFFF"/>
              </a:gs>
              <a:gs pos="100000">
                <a:srgbClr val="00FFFF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buFontTx/>
              <a:buChar char="•"/>
            </a:pPr>
            <a:r>
              <a:rPr lang="ru-RU" sz="2000">
                <a:latin typeface="Times New Roman" pitchFamily="18" charset="0"/>
              </a:rPr>
              <a:t>Определить оптимальное планирование  отдыха</a:t>
            </a:r>
            <a:endParaRPr lang="en-US" sz="2000">
              <a:latin typeface="Times New Roman" pitchFamily="18" charset="0"/>
            </a:endParaRPr>
          </a:p>
        </p:txBody>
      </p:sp>
      <p:sp>
        <p:nvSpPr>
          <p:cNvPr id="11271" name="WordArt 10"/>
          <p:cNvSpPr>
            <a:spLocks noChangeArrowheads="1" noChangeShapeType="1" noTextEdit="1"/>
          </p:cNvSpPr>
          <p:nvPr/>
        </p:nvSpPr>
        <p:spPr bwMode="auto">
          <a:xfrm>
            <a:off x="2916238" y="1412875"/>
            <a:ext cx="3048000" cy="2667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3600" b="1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регулярное</a:t>
            </a:r>
          </a:p>
          <a:p>
            <a:r>
              <a:rPr lang="ru-RU" sz="3600" b="1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ведение </a:t>
            </a:r>
          </a:p>
          <a:p>
            <a:r>
              <a:rPr lang="ru-RU" sz="3600" b="1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дневника</a:t>
            </a:r>
          </a:p>
          <a:p>
            <a:r>
              <a:rPr lang="ru-RU" sz="3600" b="1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дает</a:t>
            </a:r>
          </a:p>
          <a:p>
            <a:r>
              <a:rPr lang="ru-RU" sz="3600" b="1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возможность</a:t>
            </a:r>
          </a:p>
        </p:txBody>
      </p:sp>
      <p:sp>
        <p:nvSpPr>
          <p:cNvPr id="11272" name="WordArt 12"/>
          <p:cNvSpPr>
            <a:spLocks noChangeArrowheads="1" noChangeShapeType="1" noTextEdit="1"/>
          </p:cNvSpPr>
          <p:nvPr/>
        </p:nvSpPr>
        <p:spPr bwMode="auto">
          <a:xfrm>
            <a:off x="1403350" y="549275"/>
            <a:ext cx="6048375" cy="1295400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0800004"/>
              </a:avLst>
            </a:prstTxWarp>
          </a:bodyPr>
          <a:lstStyle/>
          <a:p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CC99FF"/>
                </a:solidFill>
                <a:latin typeface="Arial"/>
                <a:cs typeface="Arial"/>
              </a:rPr>
              <a:t>в  отдельном занятии</a:t>
            </a:r>
          </a:p>
        </p:txBody>
      </p:sp>
      <p:pic>
        <p:nvPicPr>
          <p:cNvPr id="11273" name="Рисунок 10" descr="http://im2-tub.yandex.net/i?id=54905766-0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3068638"/>
            <a:ext cx="1800225" cy="122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4" name="Рисунок 25" descr="ps0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56325" y="2565400"/>
            <a:ext cx="2409825" cy="180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25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25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4" grpId="0" animBg="1" autoUpdateAnimBg="0"/>
      <p:bldP spid="25605" grpId="0" animBg="1" autoUpdateAnimBg="0"/>
      <p:bldP spid="25606" grpId="0" animBg="1" autoUpdateAnimBg="0"/>
      <p:bldP spid="25607" grpId="0" animBg="1" autoUpdateAnimBg="0"/>
      <p:bldP spid="25608" grpId="0" animBg="1" autoUpdateAnimBg="0"/>
    </p:bldLst>
  </p:timing>
</p:sld>
</file>

<file path=ppt/theme/theme1.xml><?xml version="1.0" encoding="utf-8"?>
<a:theme xmlns:a="http://schemas.openxmlformats.org/drawingml/2006/main" name="Пастель">
  <a:themeElements>
    <a:clrScheme name="Пастель 1">
      <a:dk1>
        <a:srgbClr val="000000"/>
      </a:dk1>
      <a:lt1>
        <a:srgbClr val="FFFFFF"/>
      </a:lt1>
      <a:dk2>
        <a:srgbClr val="FF0000"/>
      </a:dk2>
      <a:lt2>
        <a:srgbClr val="FFB800"/>
      </a:lt2>
      <a:accent1>
        <a:srgbClr val="FFEF66"/>
      </a:accent1>
      <a:accent2>
        <a:srgbClr val="000000"/>
      </a:accent2>
      <a:accent3>
        <a:srgbClr val="FFFFFF"/>
      </a:accent3>
      <a:accent4>
        <a:srgbClr val="000000"/>
      </a:accent4>
      <a:accent5>
        <a:srgbClr val="FFF6B8"/>
      </a:accent5>
      <a:accent6>
        <a:srgbClr val="000000"/>
      </a:accent6>
      <a:hlink>
        <a:srgbClr val="00B200"/>
      </a:hlink>
      <a:folHlink>
        <a:srgbClr val="703DFF"/>
      </a:folHlink>
    </a:clrScheme>
    <a:fontScheme name="Пастель">
      <a:majorFont>
        <a:latin typeface="Comic Sans MS"/>
        <a:ea typeface=""/>
        <a:cs typeface=""/>
      </a:majorFont>
      <a:minorFont>
        <a:latin typeface="Comic Sans MS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omic Sans MS" pitchFamily="66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omic Sans MS" pitchFamily="66" charset="0"/>
          </a:defRPr>
        </a:defPPr>
      </a:lstStyle>
    </a:lnDef>
  </a:objectDefaults>
  <a:extraClrSchemeLst>
    <a:extraClrScheme>
      <a:clrScheme name="Пастель 1">
        <a:dk1>
          <a:srgbClr val="000000"/>
        </a:dk1>
        <a:lt1>
          <a:srgbClr val="FFFFFF"/>
        </a:lt1>
        <a:dk2>
          <a:srgbClr val="FF0000"/>
        </a:dk2>
        <a:lt2>
          <a:srgbClr val="FFB800"/>
        </a:lt2>
        <a:accent1>
          <a:srgbClr val="FFEF66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FFF6B8"/>
        </a:accent5>
        <a:accent6>
          <a:srgbClr val="000000"/>
        </a:accent6>
        <a:hlink>
          <a:srgbClr val="00B200"/>
        </a:hlink>
        <a:folHlink>
          <a:srgbClr val="703D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стель 2">
        <a:dk1>
          <a:srgbClr val="000000"/>
        </a:dk1>
        <a:lt1>
          <a:srgbClr val="FFFFFF"/>
        </a:lt1>
        <a:dk2>
          <a:srgbClr val="000000"/>
        </a:dk2>
        <a:lt2>
          <a:srgbClr val="99CCFF"/>
        </a:lt2>
        <a:accent1>
          <a:srgbClr val="CCCCFF"/>
        </a:accent1>
        <a:accent2>
          <a:srgbClr val="000066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00005C"/>
        </a:accent6>
        <a:hlink>
          <a:srgbClr val="00B200"/>
        </a:hlink>
        <a:folHlink>
          <a:srgbClr val="CCFF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стель 3">
        <a:dk1>
          <a:srgbClr val="000000"/>
        </a:dk1>
        <a:lt1>
          <a:srgbClr val="FFFFFF"/>
        </a:lt1>
        <a:dk2>
          <a:srgbClr val="000000"/>
        </a:dk2>
        <a:lt2>
          <a:srgbClr val="3399FF"/>
        </a:lt2>
        <a:accent1>
          <a:srgbClr val="CCECFF"/>
        </a:accent1>
        <a:accent2>
          <a:srgbClr val="008080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007373"/>
        </a:accent6>
        <a:hlink>
          <a:srgbClr val="009999"/>
        </a:hlink>
        <a:folHlink>
          <a:srgbClr val="33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стель 4">
        <a:dk1>
          <a:srgbClr val="808000"/>
        </a:dk1>
        <a:lt1>
          <a:srgbClr val="FFFFFF"/>
        </a:lt1>
        <a:dk2>
          <a:srgbClr val="336600"/>
        </a:dk2>
        <a:lt2>
          <a:srgbClr val="FFFFFF"/>
        </a:lt2>
        <a:accent1>
          <a:srgbClr val="99CC00"/>
        </a:accent1>
        <a:accent2>
          <a:srgbClr val="003300"/>
        </a:accent2>
        <a:accent3>
          <a:srgbClr val="ADB8AA"/>
        </a:accent3>
        <a:accent4>
          <a:srgbClr val="DADADA"/>
        </a:accent4>
        <a:accent5>
          <a:srgbClr val="CAE2AA"/>
        </a:accent5>
        <a:accent6>
          <a:srgbClr val="002D00"/>
        </a:accent6>
        <a:hlink>
          <a:srgbClr val="CCCC00"/>
        </a:hlink>
        <a:folHlink>
          <a:srgbClr val="CCFF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стель 5">
        <a:dk1>
          <a:srgbClr val="808080"/>
        </a:dk1>
        <a:lt1>
          <a:srgbClr val="FFFFFF"/>
        </a:lt1>
        <a:dk2>
          <a:srgbClr val="003366"/>
        </a:dk2>
        <a:lt2>
          <a:srgbClr val="CCECFF"/>
        </a:lt2>
        <a:accent1>
          <a:srgbClr val="33CCCC"/>
        </a:accent1>
        <a:accent2>
          <a:srgbClr val="006699"/>
        </a:accent2>
        <a:accent3>
          <a:srgbClr val="AAADB8"/>
        </a:accent3>
        <a:accent4>
          <a:srgbClr val="DADADA"/>
        </a:accent4>
        <a:accent5>
          <a:srgbClr val="ADE2E2"/>
        </a:accent5>
        <a:accent6>
          <a:srgbClr val="005C8A"/>
        </a:accent6>
        <a:hlink>
          <a:srgbClr val="00FFFF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стель 6">
        <a:dk1>
          <a:srgbClr val="6666FF"/>
        </a:dk1>
        <a:lt1>
          <a:srgbClr val="FFFFFF"/>
        </a:lt1>
        <a:dk2>
          <a:srgbClr val="000066"/>
        </a:dk2>
        <a:lt2>
          <a:srgbClr val="FFFFFF"/>
        </a:lt2>
        <a:accent1>
          <a:srgbClr val="33CCFF"/>
        </a:accent1>
        <a:accent2>
          <a:srgbClr val="0000FF"/>
        </a:accent2>
        <a:accent3>
          <a:srgbClr val="AAAAB8"/>
        </a:accent3>
        <a:accent4>
          <a:srgbClr val="DADADA"/>
        </a:accent4>
        <a:accent5>
          <a:srgbClr val="ADE2FF"/>
        </a:accent5>
        <a:accent6>
          <a:srgbClr val="0000E7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стель 7">
        <a:dk1>
          <a:srgbClr val="000000"/>
        </a:dk1>
        <a:lt1>
          <a:srgbClr val="FFFFFF"/>
        </a:lt1>
        <a:dk2>
          <a:srgbClr val="800080"/>
        </a:dk2>
        <a:lt2>
          <a:srgbClr val="FFFFFF"/>
        </a:lt2>
        <a:accent1>
          <a:srgbClr val="CC66FF"/>
        </a:accent1>
        <a:accent2>
          <a:srgbClr val="990099"/>
        </a:accent2>
        <a:accent3>
          <a:srgbClr val="C0AAC0"/>
        </a:accent3>
        <a:accent4>
          <a:srgbClr val="DADADA"/>
        </a:accent4>
        <a:accent5>
          <a:srgbClr val="E2B8FF"/>
        </a:accent5>
        <a:accent6>
          <a:srgbClr val="8A008A"/>
        </a:accent6>
        <a:hlink>
          <a:srgbClr val="FF9900"/>
        </a:hlink>
        <a:folHlink>
          <a:srgbClr val="FF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стель 8">
        <a:dk1>
          <a:srgbClr val="FF3300"/>
        </a:dk1>
        <a:lt1>
          <a:srgbClr val="FFFFFF"/>
        </a:lt1>
        <a:dk2>
          <a:srgbClr val="800000"/>
        </a:dk2>
        <a:lt2>
          <a:srgbClr val="FFFFCC"/>
        </a:lt2>
        <a:accent1>
          <a:srgbClr val="FF7C80"/>
        </a:accent1>
        <a:accent2>
          <a:srgbClr val="990000"/>
        </a:accent2>
        <a:accent3>
          <a:srgbClr val="C0AAAA"/>
        </a:accent3>
        <a:accent4>
          <a:srgbClr val="DADADA"/>
        </a:accent4>
        <a:accent5>
          <a:srgbClr val="FFBFC0"/>
        </a:accent5>
        <a:accent6>
          <a:srgbClr val="8A0000"/>
        </a:accent6>
        <a:hlink>
          <a:srgbClr val="FF66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1122</TotalTime>
  <Words>1702</Words>
  <Application>Microsoft Office PowerPoint</Application>
  <PresentationFormat>Экран (4:3)</PresentationFormat>
  <Paragraphs>379</Paragraphs>
  <Slides>36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36</vt:i4>
      </vt:variant>
    </vt:vector>
  </HeadingPairs>
  <TitlesOfParts>
    <vt:vector size="38" baseType="lpstr">
      <vt:lpstr>Пастель</vt:lpstr>
      <vt:lpstr>Clip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</vt:vector>
  </TitlesOfParts>
  <Company>лаверна-ростов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</dc:creator>
  <cp:lastModifiedBy>1</cp:lastModifiedBy>
  <cp:revision>28</cp:revision>
  <dcterms:created xsi:type="dcterms:W3CDTF">2010-04-10T12:37:37Z</dcterms:created>
  <dcterms:modified xsi:type="dcterms:W3CDTF">2015-11-23T07:36:25Z</dcterms:modified>
</cp:coreProperties>
</file>